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7010400" cy="9296400"/>
  <p:embeddedFontLst>
    <p:embeddedFont>
      <p:font typeface="Montserrat SemiBold"/>
      <p:regular r:id="rId35"/>
      <p:bold r:id="rId36"/>
      <p:italic r:id="rId37"/>
      <p:boldItalic r:id="rId38"/>
    </p:embeddedFont>
    <p:embeddedFont>
      <p:font typeface="Raleway"/>
      <p:regular r:id="rId39"/>
      <p:bold r:id="rId40"/>
      <p:italic r:id="rId41"/>
      <p:boldItalic r:id="rId42"/>
    </p:embeddedFont>
    <p:embeddedFont>
      <p:font typeface="Montserrat"/>
      <p:regular r:id="rId43"/>
      <p:bold r:id="rId44"/>
      <p:italic r:id="rId45"/>
      <p:boldItalic r:id="rId46"/>
    </p:embeddedFont>
    <p:embeddedFont>
      <p:font typeface="Lato"/>
      <p:regular r:id="rId47"/>
      <p:bold r:id="rId48"/>
      <p:italic r:id="rId49"/>
      <p:boldItalic r:id="rId50"/>
    </p:embeddedFont>
    <p:embeddedFont>
      <p:font typeface="Montserrat Medium"/>
      <p:regular r:id="rId51"/>
      <p:bold r:id="rId52"/>
      <p:italic r:id="rId53"/>
      <p:boldItalic r:id="rId54"/>
    </p:embeddedFont>
    <p:embeddedFont>
      <p:font typeface="Tahoma"/>
      <p:regular r:id="rId55"/>
      <p:bold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483">
          <p15:clr>
            <a:srgbClr val="9AA0A6"/>
          </p15:clr>
        </p15:guide>
        <p15:guide id="3" orient="horz" pos="17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57" roundtripDataSignature="AMtx7mg5yD5W28MCMafAbBITPSu1JBUB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483" orient="horz"/>
        <p:guide pos="17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.fntdata"/><Relationship Id="rId42" Type="http://schemas.openxmlformats.org/officeDocument/2006/relationships/font" Target="fonts/Raleway-boldItalic.fntdata"/><Relationship Id="rId41" Type="http://schemas.openxmlformats.org/officeDocument/2006/relationships/font" Target="fonts/Raleway-italic.fntdata"/><Relationship Id="rId44" Type="http://schemas.openxmlformats.org/officeDocument/2006/relationships/font" Target="fonts/Montserrat-bold.fntdata"/><Relationship Id="rId43" Type="http://schemas.openxmlformats.org/officeDocument/2006/relationships/font" Target="fonts/Montserrat-regular.fntdata"/><Relationship Id="rId46" Type="http://schemas.openxmlformats.org/officeDocument/2006/relationships/font" Target="fonts/Montserrat-boldItalic.fntdata"/><Relationship Id="rId45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Lato-bold.fntdata"/><Relationship Id="rId47" Type="http://schemas.openxmlformats.org/officeDocument/2006/relationships/font" Target="fonts/Lato-regular.fntdata"/><Relationship Id="rId49" Type="http://schemas.openxmlformats.org/officeDocument/2006/relationships/font" Target="fonts/La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MontserratSemiBold-regular.fntdata"/><Relationship Id="rId34" Type="http://schemas.openxmlformats.org/officeDocument/2006/relationships/slide" Target="slides/slide28.xml"/><Relationship Id="rId37" Type="http://schemas.openxmlformats.org/officeDocument/2006/relationships/font" Target="fonts/MontserratSemiBold-italic.fntdata"/><Relationship Id="rId36" Type="http://schemas.openxmlformats.org/officeDocument/2006/relationships/font" Target="fonts/MontserratSemiBold-bold.fntdata"/><Relationship Id="rId39" Type="http://schemas.openxmlformats.org/officeDocument/2006/relationships/font" Target="fonts/Raleway-regular.fntdata"/><Relationship Id="rId38" Type="http://schemas.openxmlformats.org/officeDocument/2006/relationships/font" Target="fonts/MontserratSemiBold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Medium-regular.fntdata"/><Relationship Id="rId50" Type="http://schemas.openxmlformats.org/officeDocument/2006/relationships/font" Target="fonts/Lato-boldItalic.fntdata"/><Relationship Id="rId53" Type="http://schemas.openxmlformats.org/officeDocument/2006/relationships/font" Target="fonts/MontserratMedium-italic.fntdata"/><Relationship Id="rId52" Type="http://schemas.openxmlformats.org/officeDocument/2006/relationships/font" Target="fonts/MontserratMedium-bold.fntdata"/><Relationship Id="rId11" Type="http://schemas.openxmlformats.org/officeDocument/2006/relationships/slide" Target="slides/slide5.xml"/><Relationship Id="rId55" Type="http://schemas.openxmlformats.org/officeDocument/2006/relationships/font" Target="fonts/Tahoma-regular.fntdata"/><Relationship Id="rId10" Type="http://schemas.openxmlformats.org/officeDocument/2006/relationships/slide" Target="slides/slide4.xml"/><Relationship Id="rId54" Type="http://schemas.openxmlformats.org/officeDocument/2006/relationships/font" Target="fonts/MontserratMedium-boldItalic.fntdata"/><Relationship Id="rId13" Type="http://schemas.openxmlformats.org/officeDocument/2006/relationships/slide" Target="slides/slide7.xml"/><Relationship Id="rId57" Type="http://customschemas.google.com/relationships/presentationmetadata" Target="metadata"/><Relationship Id="rId12" Type="http://schemas.openxmlformats.org/officeDocument/2006/relationships/slide" Target="slides/slide6.xml"/><Relationship Id="rId56" Type="http://schemas.openxmlformats.org/officeDocument/2006/relationships/font" Target="fonts/Tahoma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6400" y="696913"/>
            <a:ext cx="61991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forms/d/e/1FAIpQLSf5r6Sat6Il67JY0Tt41VAqVgEshT-diPOFtIVVlNwnnrY2iQ/viewform" TargetMode="External"/><Relationship Id="rId3" Type="http://schemas.openxmlformats.org/officeDocument/2006/relationships/hyperlink" Target="https://docs.google.com/forms/d/e/1FAIpQLSfePmVdgFH3zGp1lSdAxdSqUfq_IW7Knqq3FvC602BeQF4z-A/viewform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ea0bf73253_0_1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ea0bf73253_0_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 Raymond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1703d6e84f_0_276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11703d6e84f_0_276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Alejandra P.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1703d6e84f_0_279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g11703d6e84f_0_279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Alejandra P.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043b289756_0_142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g1043b289756_0_142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Patty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Questions (Reflect on Data, Conversations and Voting Process)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Data: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 all of data that was shared with you, which data point has stayed with you? Cual dato, la impresiona mas?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Conversations: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Did you go in there with an area of focus in mind, but then changed your mind?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yes, what did you change your mind about and what helped you change your mind?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no, why was this important for you?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Voting Process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was your experience going through this voting process?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Visioning: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Now that you know that _______________________ is going to be the local focus area and ______________ is going to be the Regional focus area, what more do you want to know about this focus area?</a:t>
            </a:r>
            <a:endParaRPr sz="1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excites you about the potential to work on ________________ both locally and regionally?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91e8b299f7_0_1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g91e8b299f7_0_1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Patty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043b289756_0_23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g1043b289756_0_23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Luz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043b289756_0_23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g1043b289756_0_23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Edith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99adf5d316_1_6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g99adf5d316_1_6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953d9d8494_6_2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g953d9d8494_6_2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Denise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0f08edca0b_2_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g10f08edca0b_2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Brenda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1703d6e84f_0_23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g11703d6e84f_0_2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 u="sng">
                <a:solidFill>
                  <a:srgbClr val="FF0000"/>
                </a:solidFill>
              </a:rPr>
              <a:t>Brenda</a:t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Paso 1: Cada Colaborativa/Asociación llegara a un acuerdo sobre las áreas de prioridad en sus comunidades colectado por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Conversaciones facilitadas en sus reuniones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Encuestas y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Datos secundarios que incluye perspectivas de otros miembros de la comunidades</a:t>
            </a:r>
            <a:endParaRPr/>
          </a:p>
          <a:p>
            <a:pPr indent="-825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b="0"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1: Each Best Start Partnership will come to an agreement on areas of priority for their communities collected through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i="1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Facilitated conversations in meetings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i="1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Surveys and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i="1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Secondary data that includes the perspective of other community members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Paso 2: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Representantes de la Colaborativa/Asociación comparten las prioridades de sus comunidades con la Región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Representantes de la Colaborativa/Asociación revisan y dialogan ponen en orden las prioridades localmente y regionalmente</a:t>
            </a:r>
            <a:endParaRPr/>
          </a:p>
          <a:p>
            <a:pPr indent="-825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b="0"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2: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i="1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Best Start Partnership Representatives share their communities priorities with the Region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i="1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Best Start Partnership Representatives review and dialogue over the results and rank in order of top priorities locally and regionally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Paso 3: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Representantes de la Colaborativa/Asociación comparten los resultados y razón con CAPA para que se considere y cuente el voto de Best Start Región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3: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i="1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Best Start Partnership Representatives representatives Best Start Region 1 vote and rational with CAPA to be considered and counted.</a:t>
            </a:r>
            <a:endParaRPr/>
          </a:p>
          <a:p>
            <a:pPr indent="-825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b="0" i="1"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Paso 4: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Representantes de la Colaborativa/Asociación comparten los resultados del voto CAPA y próximos pasos con sus respectivas Colaborativas/Asociaciones y con Best Start Región 1.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Las Colaborativas/Asociaciones y CAPA pasan a ejecutar las acciones elegidas</a:t>
            </a:r>
            <a:endParaRPr/>
          </a:p>
          <a:p>
            <a:pPr indent="-825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b="0"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4: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i="1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Best Start Partnership Representatives share CAPA Voting Results and next Steps with the respective Best Start Partnership and Best Start Region 1.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0" i="1" lang="en-GB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Best Start Partnerships and CAPA move into implementation of actions voted on.</a:t>
            </a:r>
            <a:endParaRPr/>
          </a:p>
          <a:p>
            <a:pPr indent="-825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b="0" i="1"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825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b="0"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a3b2f2cad5_0_13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a3b2f2cad5_0_1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D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1ea72bfec7_1_0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g11ea72bfec7_1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 u="sng">
                <a:solidFill>
                  <a:srgbClr val="FF0000"/>
                </a:solidFill>
              </a:rPr>
              <a:t>Brenda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December 20 and 23, 2021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Best Start Region 1 Partnership Meetings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· Regrounding on the Community Bill of Human Rights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- How does Power, Privilege and Oppression show up in the Community Bill of Rights Domains - 101's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· Best Start Region 1 Identity (Collective Advocacy) - Structure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· Share Updated Timeline / Trajectory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Celebration (Accomplishments this year and holidays)!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January 24 and 25,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Region 1 Partnership Meetings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What are the regional and local priorities in the Community Impact Survey tell us (Data Analysis/Sense Making)?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How is it all linked to BSR1 and Community Bill of Human Rights (CBofHR)?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February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Local Partnership Meetings / Phone Calls / Etc. (East LA, Metro LA, South El Monte/El Monte and Southeast LA)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Based on the data what we reviewed and analyzed in prior session, which domain(s) are we going to focus on (Locally)?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Breakout to local Community Partnership Meetings (need to identify dates - more than one if needed)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East LA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Metro LA (At least 1 per NLG)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South El Monte / El Monte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Southeast LA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What surfaces across the four that becomes the </a:t>
            </a:r>
            <a:r>
              <a:rPr b="1" lang="en-GB">
                <a:solidFill>
                  <a:schemeClr val="dk1"/>
                </a:solidFill>
              </a:rPr>
              <a:t>Regional</a:t>
            </a:r>
            <a:r>
              <a:rPr lang="en-GB">
                <a:solidFill>
                  <a:schemeClr val="dk1"/>
                </a:solidFill>
              </a:rPr>
              <a:t> focus area?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March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Local Partnership Meetings / Phone Calls / Etc. (East LA, Metro LA, South El Monte/El Monte and Southeast LA and Regional but always starting with the Local Communities)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Regrounding on Systems Change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- 6 Conditions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Design Strategies (6 Conditions) that will be put in place to address priorities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Subcontractors to implement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April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Local Partnership Meetings / Phone Calls / Etc. (East LA, Metro LA, South El Monte/El Monte and Southeast LA and Regional but always starting with the Local Communities)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Design Measure of Progress – Indicators: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Shifting Systemic Conditions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Mental Models Shifts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Quality | Progress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May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Local Partnership Meetings / Phone Calls / Etc. (East LA, Metro LA, South El Monte/El Monte and Southeast LA and Regional but always starting with the Local Communities)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Open the Request for Proposal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Review Applications (Schedule</a:t>
            </a:r>
            <a:r>
              <a:rPr b="1" lang="en-GB">
                <a:solidFill>
                  <a:schemeClr val="dk1"/>
                </a:solidFill>
              </a:rPr>
              <a:t> 4</a:t>
            </a:r>
            <a:r>
              <a:rPr lang="en-GB">
                <a:solidFill>
                  <a:schemeClr val="dk1"/>
                </a:solidFill>
              </a:rPr>
              <a:t> individual </a:t>
            </a:r>
            <a:r>
              <a:rPr b="1" lang="en-GB">
                <a:solidFill>
                  <a:schemeClr val="dk1"/>
                </a:solidFill>
              </a:rPr>
              <a:t>Local Partnership</a:t>
            </a:r>
            <a:r>
              <a:rPr lang="en-GB">
                <a:solidFill>
                  <a:schemeClr val="dk1"/>
                </a:solidFill>
              </a:rPr>
              <a:t> Meetings) - including Capacity building/strengthening on how to review and score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Select </a:t>
            </a:r>
            <a:r>
              <a:rPr b="1" lang="en-GB">
                <a:solidFill>
                  <a:schemeClr val="dk1"/>
                </a:solidFill>
              </a:rPr>
              <a:t>1</a:t>
            </a:r>
            <a:r>
              <a:rPr lang="en-GB">
                <a:solidFill>
                  <a:schemeClr val="dk1"/>
                </a:solidFill>
              </a:rPr>
              <a:t> Subcontractor </a:t>
            </a:r>
            <a:r>
              <a:rPr b="1" lang="en-GB">
                <a:solidFill>
                  <a:schemeClr val="dk1"/>
                </a:solidFill>
              </a:rPr>
              <a:t>per Local Partnership </a:t>
            </a:r>
            <a:r>
              <a:rPr lang="en-GB">
                <a:solidFill>
                  <a:schemeClr val="dk1"/>
                </a:solidFill>
              </a:rPr>
              <a:t>(</a:t>
            </a:r>
            <a:r>
              <a:rPr b="1" lang="en-GB">
                <a:solidFill>
                  <a:schemeClr val="dk1"/>
                </a:solidFill>
              </a:rPr>
              <a:t>4 total</a:t>
            </a:r>
            <a:r>
              <a:rPr lang="en-GB">
                <a:solidFill>
                  <a:schemeClr val="dk1"/>
                </a:solidFill>
              </a:rPr>
              <a:t>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Select </a:t>
            </a:r>
            <a:r>
              <a:rPr b="1" lang="en-GB">
                <a:solidFill>
                  <a:schemeClr val="dk1"/>
                </a:solidFill>
              </a:rPr>
              <a:t>1 </a:t>
            </a:r>
            <a:r>
              <a:rPr lang="en-GB">
                <a:solidFill>
                  <a:schemeClr val="dk1"/>
                </a:solidFill>
              </a:rPr>
              <a:t>Subcontractor </a:t>
            </a:r>
            <a:r>
              <a:rPr b="1" lang="en-GB">
                <a:solidFill>
                  <a:schemeClr val="dk1"/>
                </a:solidFill>
              </a:rPr>
              <a:t>for the Region 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b="1" lang="en-GB">
                <a:solidFill>
                  <a:schemeClr val="dk1"/>
                </a:solidFill>
              </a:rPr>
              <a:t>(1 total)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June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Local Partnership Meetings / Phone Calls / Etc. (East LA, Metro LA, South El Monte/El Monte and Southeast LA)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Award Grants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Announce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Celebration and Kick-off!!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July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Local Partnership Meetings / Phone Calls / Etc. (East LA, Metro LA, South El Monte/El Monte and Southeast LA and Region)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Contracts begin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Grounding on Bylaws - Vision, Guiding Principles and Values, Roles and Responsibilities, Decision Making Process, Conflict Resolution Process, Etc.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August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Region 1 Partnership Meetings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Regional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Contracts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Task Force (Communications, Evaluation and Resource Mobilization)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Local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Emerging opportunities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COVID-19 and Recovery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Resource Mobilization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September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Region 1 Partnership Meetings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Regional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Contract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Task Force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Local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Emerging opportunities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COVID-19 and Recovery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Resource Mobilization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October 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</a:rPr>
              <a:t>Best Start Region 1 Partnership Meetings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Regional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Contract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Task Force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Regional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- Quarterly Progress Report (July - September)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Emerging opportunities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COVID-19 and Recovery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</a:rPr>
              <a:t>· Resource Mobilization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043b289756_0_963:notes"/>
          <p:cNvSpPr/>
          <p:nvPr>
            <p:ph idx="2" type="sldImg"/>
          </p:nvPr>
        </p:nvSpPr>
        <p:spPr>
          <a:xfrm>
            <a:off x="406400" y="696913"/>
            <a:ext cx="6199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3" name="Google Shape;663;g1043b289756_0_96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Brenda</a:t>
            </a:r>
            <a:endParaRPr b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102534a8a6_0_45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g1102534a8a6_0_4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Carlos</a:t>
            </a:r>
            <a:endParaRPr b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1703d6e84f_0_329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g11703d6e84f_0_32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 C.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1703d6e84f_0_125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g11703d6e84f_0_12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 u="sng">
                <a:solidFill>
                  <a:srgbClr val="FF0000"/>
                </a:solidFill>
              </a:rPr>
              <a:t>Ale C.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Next monthly regional meetings Monday 4/25 and Thursday 4/28</a:t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1703d6e84f_0_132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4" name="Google Shape;694;g11703d6e84f_0_13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Donna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1703d6e84f_0_13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0" name="Google Shape;700;g11703d6e84f_0_13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Donna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Liga para la Forma de Evaluación | </a:t>
            </a:r>
            <a:r>
              <a:rPr i="1" lang="en-GB">
                <a:solidFill>
                  <a:schemeClr val="dk1"/>
                </a:solidFill>
              </a:rPr>
              <a:t>Link to Evaluation Form: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4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El lunes, 28 de </a:t>
            </a:r>
            <a:r>
              <a:rPr b="1" lang="en-GB" sz="1400">
                <a:solidFill>
                  <a:srgbClr val="31308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Marzo</a:t>
            </a:r>
            <a:r>
              <a:rPr b="1" lang="en-GB" sz="14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2022</a:t>
            </a:r>
            <a:endParaRPr b="1" sz="1400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GB" u="sng">
                <a:solidFill>
                  <a:schemeClr val="hlink"/>
                </a:solidFill>
                <a:hlinkClick r:id="rId2"/>
              </a:rPr>
              <a:t>https://docs.google.com/forms/d/e/1FAIpQLSf5r6Sat6Il67JY0Tt41VAqVgEshT-diPOFtIVVlNwnnrY2iQ/viewform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4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Jueves</a:t>
            </a:r>
            <a:r>
              <a:rPr b="1" lang="en-GB" sz="14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31 de </a:t>
            </a:r>
            <a:r>
              <a:rPr b="1" lang="en-GB" sz="1400">
                <a:solidFill>
                  <a:srgbClr val="31308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Marzo</a:t>
            </a:r>
            <a:r>
              <a:rPr b="1" lang="en-GB" sz="14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2022</a:t>
            </a:r>
            <a:endParaRPr b="1" sz="1400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https://docs.google.com/forms/d/e/1FAIpQLSfePmVdgFH3zGp1lSdAxdSqUfq_IW7Knqq3FvC602BeQF4z-A/viewform</a:t>
            </a:r>
            <a:endParaRPr b="1" sz="1400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164b98259f_0_69:notes"/>
          <p:cNvSpPr/>
          <p:nvPr>
            <p:ph idx="2" type="sldImg"/>
          </p:nvPr>
        </p:nvSpPr>
        <p:spPr>
          <a:xfrm>
            <a:off x="389773" y="697230"/>
            <a:ext cx="623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g1164b98259f_0_6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Blanca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1703d6e84f_0_14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4" name="Google Shape;714;g11703d6e84f_0_149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Blanca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1703d6e84f_0_228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11703d6e84f_0_228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Alejandra P.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703d6e84f_0_229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11703d6e84f_0_229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Alejandra P.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1703d6e84f_0_230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11703d6e84f_0_230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Alejandra P.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703d6e84f_0_231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11703d6e84f_0_231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Alejandra P.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1703d6e84f_0_234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g11703d6e84f_0_234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Alejandra P.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1703d6e84f_0_2716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11703d6e84f_0_271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Alejandra P.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1703d6e84f_0_274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11703d6e84f_0_274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1" lang="en-GB" sz="1600" u="sng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Alejandra P.</a:t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rPr b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Facilitadora | </a:t>
            </a:r>
            <a:r>
              <a:rPr b="1" i="1" lang="en-GB" sz="1600" u="sng">
                <a:solidFill>
                  <a:srgbClr val="2797C9"/>
                </a:solidFill>
                <a:latin typeface="Lato"/>
                <a:ea typeface="Lato"/>
                <a:cs typeface="Lato"/>
                <a:sym typeface="Lato"/>
              </a:rPr>
              <a:t>Facilitator</a:t>
            </a:r>
            <a:endParaRPr b="1" i="1" sz="1600" u="sng">
              <a:solidFill>
                <a:srgbClr val="2797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Lato Light"/>
              <a:buNone/>
            </a:pPr>
            <a:r>
              <a:t/>
            </a:r>
            <a:endParaRPr b="1" i="1" sz="1600" u="sng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b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Notas | </a:t>
            </a:r>
            <a:r>
              <a:rPr b="1" i="1"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Notes</a:t>
            </a:r>
            <a:endParaRPr>
              <a:solidFill>
                <a:srgbClr val="079BD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1100"/>
              <a:buFont typeface="Arial"/>
              <a:buNone/>
            </a:pPr>
            <a:r>
              <a:t/>
            </a:r>
            <a:endParaRPr b="1" i="1" sz="16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1ABBB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340900" y="1420800"/>
            <a:ext cx="83985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4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24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" name="Google Shape;15;p24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24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24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24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" name="Google Shape;19;p24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" name="Google Shape;20;p24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4" name="Google Shape;124;p27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7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7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27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27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27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27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27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/>
          <p:cNvPicPr preferRelativeResize="0"/>
          <p:nvPr/>
        </p:nvPicPr>
        <p:blipFill rotWithShape="1">
          <a:blip r:embed="rId2">
            <a:alphaModFix/>
          </a:blip>
          <a:srcRect b="16055" l="0" r="0" t="16055"/>
          <a:stretch/>
        </p:blipFill>
        <p:spPr>
          <a:xfrm>
            <a:off x="0" y="487825"/>
            <a:ext cx="9143998" cy="46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17"/>
          <p:cNvSpPr txBox="1"/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17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7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17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17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17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7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17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17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/>
          <p:cNvPicPr preferRelativeResize="0"/>
          <p:nvPr/>
        </p:nvPicPr>
        <p:blipFill rotWithShape="1">
          <a:blip r:embed="rId2">
            <a:alphaModFix/>
          </a:blip>
          <a:srcRect b="12502" l="-7320" r="7318" t="12495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/>
          <p:nvPr/>
        </p:nvSpPr>
        <p:spPr>
          <a:xfrm>
            <a:off x="0" y="0"/>
            <a:ext cx="5147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 txBox="1"/>
          <p:nvPr>
            <p:ph type="ctrTitle"/>
          </p:nvPr>
        </p:nvSpPr>
        <p:spPr>
          <a:xfrm>
            <a:off x="366200" y="1485650"/>
            <a:ext cx="4383600" cy="22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idx="1" type="subTitle"/>
          </p:nvPr>
        </p:nvSpPr>
        <p:spPr>
          <a:xfrm>
            <a:off x="366325" y="3842350"/>
            <a:ext cx="4383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1" name="Google Shape;151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00" y="387100"/>
            <a:ext cx="2315325" cy="7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Box" showMasterSp="0">
  <p:cSld name="Title + Text Box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6218749e4_0_252"/>
          <p:cNvSpPr/>
          <p:nvPr/>
        </p:nvSpPr>
        <p:spPr>
          <a:xfrm>
            <a:off x="-1" y="213916"/>
            <a:ext cx="7375200" cy="579300"/>
          </a:xfrm>
          <a:prstGeom prst="rect">
            <a:avLst/>
          </a:prstGeom>
          <a:gradFill>
            <a:gsLst>
              <a:gs pos="0">
                <a:srgbClr val="07438D"/>
              </a:gs>
              <a:gs pos="18000">
                <a:srgbClr val="07438D"/>
              </a:gs>
              <a:gs pos="100000">
                <a:srgbClr val="13183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96218749e4_0_252"/>
          <p:cNvSpPr txBox="1"/>
          <p:nvPr>
            <p:ph type="title"/>
          </p:nvPr>
        </p:nvSpPr>
        <p:spPr>
          <a:xfrm>
            <a:off x="457200" y="205979"/>
            <a:ext cx="69180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6" name="Google Shape;156;g96218749e4_0_252"/>
          <p:cNvSpPr txBox="1"/>
          <p:nvPr>
            <p:ph idx="1" type="body"/>
          </p:nvPr>
        </p:nvSpPr>
        <p:spPr>
          <a:xfrm>
            <a:off x="457200" y="1127125"/>
            <a:ext cx="8363400" cy="3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indent="-41275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97C9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2797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735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28702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6195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130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130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"/>
          <p:cNvSpPr txBox="1"/>
          <p:nvPr>
            <p:ph type="title"/>
          </p:nvPr>
        </p:nvSpPr>
        <p:spPr>
          <a:xfrm>
            <a:off x="340900" y="1318650"/>
            <a:ext cx="36900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430000" y="3161525"/>
            <a:ext cx="35958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1" name="Google Shape;161;p25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5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5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25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25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25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5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25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25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">
  <p:cSld name="Divider Pag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6218749e4_0_256"/>
          <p:cNvSpPr/>
          <p:nvPr/>
        </p:nvSpPr>
        <p:spPr>
          <a:xfrm>
            <a:off x="-1" y="-14656"/>
            <a:ext cx="9144000" cy="5158200"/>
          </a:xfrm>
          <a:prstGeom prst="rect">
            <a:avLst/>
          </a:prstGeom>
          <a:gradFill>
            <a:gsLst>
              <a:gs pos="0">
                <a:srgbClr val="07438D"/>
              </a:gs>
              <a:gs pos="18000">
                <a:srgbClr val="07438D"/>
              </a:gs>
              <a:gs pos="100000">
                <a:srgbClr val="13183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96218749e4_0_256"/>
          <p:cNvSpPr txBox="1"/>
          <p:nvPr>
            <p:ph type="title"/>
          </p:nvPr>
        </p:nvSpPr>
        <p:spPr>
          <a:xfrm>
            <a:off x="457399" y="635000"/>
            <a:ext cx="8229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7e73264e9_0_76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g107e73264e9_0_763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07e73264e9_0_763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107e73264e9_0_7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g107e73264e9_0_763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g107e73264e9_0_763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g107e73264e9_0_763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g107e73264e9_0_763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g107e73264e9_0_763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g107e73264e9_0_763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g107e73264e9_0_763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313087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7e73264e9_0_715"/>
          <p:cNvSpPr txBox="1"/>
          <p:nvPr>
            <p:ph type="title"/>
          </p:nvPr>
        </p:nvSpPr>
        <p:spPr>
          <a:xfrm>
            <a:off x="338775" y="96452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3" name="Google Shape;193;g107e73264e9_0_715"/>
          <p:cNvSpPr txBox="1"/>
          <p:nvPr>
            <p:ph idx="1" type="body"/>
          </p:nvPr>
        </p:nvSpPr>
        <p:spPr>
          <a:xfrm>
            <a:off x="489025" y="169265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4" name="Google Shape;194;g107e73264e9_0_715"/>
          <p:cNvSpPr txBox="1"/>
          <p:nvPr>
            <p:ph idx="2" type="body"/>
          </p:nvPr>
        </p:nvSpPr>
        <p:spPr>
          <a:xfrm>
            <a:off x="4647454" y="178120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5" name="Google Shape;195;g107e73264e9_0_7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" name="Google Shape;196;g107e73264e9_0_715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107e73264e9_0_7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g107e73264e9_0_715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g107e73264e9_0_715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g107e73264e9_0_715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g107e73264e9_0_715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g107e73264e9_0_715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g107e73264e9_0_715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g107e73264e9_0_715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1ABBB8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7e73264e9_0_663"/>
          <p:cNvSpPr txBox="1"/>
          <p:nvPr>
            <p:ph type="title"/>
          </p:nvPr>
        </p:nvSpPr>
        <p:spPr>
          <a:xfrm>
            <a:off x="340900" y="1420800"/>
            <a:ext cx="83985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7" name="Google Shape;207;g107e73264e9_0_66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g107e73264e9_0_663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g107e73264e9_0_6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g107e73264e9_0_663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g107e73264e9_0_663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g107e73264e9_0_663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g107e73264e9_0_663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g107e73264e9_0_663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Google Shape;215;g107e73264e9_0_663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Google Shape;216;g107e73264e9_0_663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7e73264e9_0_688"/>
          <p:cNvSpPr txBox="1"/>
          <p:nvPr>
            <p:ph type="title"/>
          </p:nvPr>
        </p:nvSpPr>
        <p:spPr>
          <a:xfrm>
            <a:off x="340900" y="9771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9" name="Google Shape;219;g107e73264e9_0_688"/>
          <p:cNvSpPr txBox="1"/>
          <p:nvPr>
            <p:ph idx="1" type="body"/>
          </p:nvPr>
        </p:nvSpPr>
        <p:spPr>
          <a:xfrm>
            <a:off x="414675" y="17179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0" name="Google Shape;220;g107e73264e9_0_68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21" name="Google Shape;221;g107e73264e9_0_688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g107e73264e9_0_688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g107e73264e9_0_688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107e73264e9_0_6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g107e73264e9_0_688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g107e73264e9_0_688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g107e73264e9_0_688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g107e73264e9_0_688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g107e73264e9_0_688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" name="Google Shape;230;g107e73264e9_0_688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g107e73264e9_0_688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340900" y="875975"/>
            <a:ext cx="8524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404500" y="1643350"/>
            <a:ext cx="83220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23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23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23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23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23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23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23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7e73264e9_0_675"/>
          <p:cNvSpPr txBox="1"/>
          <p:nvPr>
            <p:ph type="title"/>
          </p:nvPr>
        </p:nvSpPr>
        <p:spPr>
          <a:xfrm>
            <a:off x="340900" y="875975"/>
            <a:ext cx="8524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4" name="Google Shape;234;g107e73264e9_0_675"/>
          <p:cNvSpPr txBox="1"/>
          <p:nvPr>
            <p:ph idx="1" type="body"/>
          </p:nvPr>
        </p:nvSpPr>
        <p:spPr>
          <a:xfrm>
            <a:off x="404500" y="1643350"/>
            <a:ext cx="8322000" cy="31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5" name="Google Shape;235;g107e73264e9_0_67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g107e73264e9_0_675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g107e73264e9_0_6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g107e73264e9_0_675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g107e73264e9_0_675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" name="Google Shape;240;g107e73264e9_0_675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1" name="Google Shape;241;g107e73264e9_0_675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g107e73264e9_0_675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3" name="Google Shape;243;g107e73264e9_0_675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4" name="Google Shape;244;g107e73264e9_0_675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7e73264e9_0_7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7" name="Google Shape;247;g107e73264e9_0_729"/>
          <p:cNvSpPr txBox="1"/>
          <p:nvPr>
            <p:ph idx="1" type="body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8" name="Google Shape;248;g107e73264e9_0_729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107e73264e9_0_7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g107e73264e9_0_729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g107e73264e9_0_729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g107e73264e9_0_729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g107e73264e9_0_729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" name="Google Shape;254;g107e73264e9_0_729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g107e73264e9_0_729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" name="Google Shape;256;g107e73264e9_0_729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7e73264e9_0_741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07e73264e9_0_741"/>
          <p:cNvSpPr txBox="1"/>
          <p:nvPr>
            <p:ph type="ctrTitle"/>
          </p:nvPr>
        </p:nvSpPr>
        <p:spPr>
          <a:xfrm>
            <a:off x="315900" y="2105887"/>
            <a:ext cx="83241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4200"/>
              <a:buNone/>
              <a:defRPr sz="4200">
                <a:solidFill>
                  <a:srgbClr val="31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0" name="Google Shape;260;g107e73264e9_0_741"/>
          <p:cNvSpPr txBox="1"/>
          <p:nvPr>
            <p:ph idx="1" type="subTitle"/>
          </p:nvPr>
        </p:nvSpPr>
        <p:spPr>
          <a:xfrm>
            <a:off x="315900" y="3206700"/>
            <a:ext cx="85122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1" name="Google Shape;261;g107e73264e9_0_74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g107e73264e9_0_741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g107e73264e9_0_741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g107e73264e9_0_741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g107e73264e9_0_741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6" name="Google Shape;266;g107e73264e9_0_7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rgbClr val="4EB648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7e73264e9_0_703"/>
          <p:cNvSpPr txBox="1"/>
          <p:nvPr>
            <p:ph type="title"/>
          </p:nvPr>
        </p:nvSpPr>
        <p:spPr>
          <a:xfrm>
            <a:off x="392075" y="1318650"/>
            <a:ext cx="8026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9" name="Google Shape;269;g107e73264e9_0_70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0" name="Google Shape;270;g107e73264e9_0_703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g107e73264e9_0_7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g107e73264e9_0_703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g107e73264e9_0_703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g107e73264e9_0_703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" name="Google Shape;275;g107e73264e9_0_703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g107e73264e9_0_703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g107e73264e9_0_703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g107e73264e9_0_703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79BD7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7e73264e9_0_751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g107e73264e9_0_7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107e73264e9_0_751"/>
          <p:cNvSpPr txBox="1"/>
          <p:nvPr>
            <p:ph type="title"/>
          </p:nvPr>
        </p:nvSpPr>
        <p:spPr>
          <a:xfrm>
            <a:off x="334950" y="2498650"/>
            <a:ext cx="8474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3" name="Google Shape;283;g107e73264e9_0_75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84" name="Google Shape;284;g107e73264e9_0_751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g107e73264e9_0_751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g107e73264e9_0_751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g107e73264e9_0_751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g107e73264e9_0_751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g107e73264e9_0_751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g107e73264e9_0_751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7e73264e9_0_775"/>
          <p:cNvSpPr txBox="1"/>
          <p:nvPr>
            <p:ph type="title"/>
          </p:nvPr>
        </p:nvSpPr>
        <p:spPr>
          <a:xfrm>
            <a:off x="340900" y="104157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2600"/>
              <a:buNone/>
              <a:defRPr sz="2600">
                <a:solidFill>
                  <a:srgbClr val="079BD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3" name="Google Shape;293;g107e73264e9_0_77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4" name="Google Shape;294;g107e73264e9_0_775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107e73264e9_0_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g107e73264e9_0_775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g107e73264e9_0_775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Google Shape;298;g107e73264e9_0_775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9" name="Google Shape;299;g107e73264e9_0_775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g107e73264e9_0_775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g107e73264e9_0_775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g107e73264e9_0_775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107e73264e9_0_787"/>
          <p:cNvPicPr preferRelativeResize="0"/>
          <p:nvPr/>
        </p:nvPicPr>
        <p:blipFill rotWithShape="1">
          <a:blip r:embed="rId2">
            <a:alphaModFix/>
          </a:blip>
          <a:srcRect b="16055" l="0" r="0" t="16055"/>
          <a:stretch/>
        </p:blipFill>
        <p:spPr>
          <a:xfrm>
            <a:off x="0" y="487825"/>
            <a:ext cx="9144000" cy="465567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107e73264e9_0_78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6" name="Google Shape;306;g107e73264e9_0_787"/>
          <p:cNvSpPr txBox="1"/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7" name="Google Shape;307;g107e73264e9_0_787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107e73264e9_0_7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g107e73264e9_0_787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g107e73264e9_0_787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g107e73264e9_0_787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g107e73264e9_0_787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g107e73264e9_0_787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g107e73264e9_0_787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5" name="Google Shape;315;g107e73264e9_0_787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107e73264e9_0_800"/>
          <p:cNvPicPr preferRelativeResize="0"/>
          <p:nvPr/>
        </p:nvPicPr>
        <p:blipFill rotWithShape="1">
          <a:blip r:embed="rId2">
            <a:alphaModFix/>
          </a:blip>
          <a:srcRect b="12502" l="-7320" r="7318" t="12495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107e73264e9_0_800"/>
          <p:cNvSpPr/>
          <p:nvPr/>
        </p:nvSpPr>
        <p:spPr>
          <a:xfrm>
            <a:off x="0" y="0"/>
            <a:ext cx="5147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107e73264e9_0_800"/>
          <p:cNvSpPr txBox="1"/>
          <p:nvPr>
            <p:ph type="ctrTitle"/>
          </p:nvPr>
        </p:nvSpPr>
        <p:spPr>
          <a:xfrm>
            <a:off x="366200" y="1485650"/>
            <a:ext cx="4383600" cy="22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0" name="Google Shape;320;g107e73264e9_0_800"/>
          <p:cNvSpPr txBox="1"/>
          <p:nvPr>
            <p:ph idx="1" type="subTitle"/>
          </p:nvPr>
        </p:nvSpPr>
        <p:spPr>
          <a:xfrm>
            <a:off x="366325" y="3842350"/>
            <a:ext cx="43836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1" name="Google Shape;321;g107e73264e9_0_80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2" name="Google Shape;322;g107e73264e9_0_8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00" y="387100"/>
            <a:ext cx="2315325" cy="7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Box" showMasterSp="0">
  <p:cSld name="Title + Text Box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7e73264e9_0_807"/>
          <p:cNvSpPr/>
          <p:nvPr/>
        </p:nvSpPr>
        <p:spPr>
          <a:xfrm>
            <a:off x="-1" y="213916"/>
            <a:ext cx="7375200" cy="579300"/>
          </a:xfrm>
          <a:prstGeom prst="rect">
            <a:avLst/>
          </a:prstGeom>
          <a:gradFill>
            <a:gsLst>
              <a:gs pos="0">
                <a:srgbClr val="07438D"/>
              </a:gs>
              <a:gs pos="18000">
                <a:srgbClr val="07438D"/>
              </a:gs>
              <a:gs pos="100000">
                <a:srgbClr val="13183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107e73264e9_0_807"/>
          <p:cNvSpPr txBox="1"/>
          <p:nvPr>
            <p:ph type="title"/>
          </p:nvPr>
        </p:nvSpPr>
        <p:spPr>
          <a:xfrm>
            <a:off x="457200" y="205979"/>
            <a:ext cx="69180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6" name="Google Shape;326;g107e73264e9_0_807"/>
          <p:cNvSpPr txBox="1"/>
          <p:nvPr>
            <p:ph idx="1" type="body"/>
          </p:nvPr>
        </p:nvSpPr>
        <p:spPr>
          <a:xfrm>
            <a:off x="457200" y="1127125"/>
            <a:ext cx="8363400" cy="3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indent="-41275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797C9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2797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735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28702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6195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87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07e73264e9_0_8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130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130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107e73264e9_0_811"/>
          <p:cNvSpPr txBox="1"/>
          <p:nvPr>
            <p:ph type="title"/>
          </p:nvPr>
        </p:nvSpPr>
        <p:spPr>
          <a:xfrm>
            <a:off x="340900" y="1318650"/>
            <a:ext cx="36900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0" name="Google Shape;330;g107e73264e9_0_811"/>
          <p:cNvSpPr txBox="1"/>
          <p:nvPr>
            <p:ph idx="1" type="subTitle"/>
          </p:nvPr>
        </p:nvSpPr>
        <p:spPr>
          <a:xfrm>
            <a:off x="430000" y="3161525"/>
            <a:ext cx="35958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1" name="Google Shape;331;g107e73264e9_0_8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2" name="Google Shape;332;g107e73264e9_0_8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3" name="Google Shape;333;g107e73264e9_0_811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g107e73264e9_0_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g107e73264e9_0_811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6" name="Google Shape;336;g107e73264e9_0_811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g107e73264e9_0_811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g107e73264e9_0_811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g107e73264e9_0_811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" name="Google Shape;340;g107e73264e9_0_811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g107e73264e9_0_811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79BD7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9"/>
          <p:cNvSpPr txBox="1"/>
          <p:nvPr>
            <p:ph type="title"/>
          </p:nvPr>
        </p:nvSpPr>
        <p:spPr>
          <a:xfrm>
            <a:off x="334950" y="2498650"/>
            <a:ext cx="8474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9" name="Google Shape;39;p19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" name="Google Shape;40;p19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" name="Google Shape;41;p19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19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19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19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19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">
  <p:cSld name="Divider Page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07e73264e9_0_826"/>
          <p:cNvSpPr/>
          <p:nvPr/>
        </p:nvSpPr>
        <p:spPr>
          <a:xfrm>
            <a:off x="-1" y="-14656"/>
            <a:ext cx="9144000" cy="5158200"/>
          </a:xfrm>
          <a:prstGeom prst="rect">
            <a:avLst/>
          </a:prstGeom>
          <a:gradFill>
            <a:gsLst>
              <a:gs pos="0">
                <a:srgbClr val="07438D"/>
              </a:gs>
              <a:gs pos="18000">
                <a:srgbClr val="07438D"/>
              </a:gs>
              <a:gs pos="100000">
                <a:srgbClr val="13183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107e73264e9_0_826"/>
          <p:cNvSpPr txBox="1"/>
          <p:nvPr>
            <p:ph type="title"/>
          </p:nvPr>
        </p:nvSpPr>
        <p:spPr>
          <a:xfrm>
            <a:off x="457399" y="635000"/>
            <a:ext cx="8229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3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type="title"/>
          </p:nvPr>
        </p:nvSpPr>
        <p:spPr>
          <a:xfrm>
            <a:off x="340900" y="9771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414675" y="17179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0" name="Google Shape;50;p2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2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20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2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20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2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20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20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20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20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rgbClr val="4EB648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392075" y="1318650"/>
            <a:ext cx="8026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Google Shape;63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30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3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30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3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30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30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30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30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313087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338775" y="96452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489025" y="169265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21"/>
          <p:cNvSpPr txBox="1"/>
          <p:nvPr>
            <p:ph idx="2" type="body"/>
          </p:nvPr>
        </p:nvSpPr>
        <p:spPr>
          <a:xfrm>
            <a:off x="4647454" y="1781200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21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1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" name="Google Shape;81;p21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" name="Google Shape;82;p21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21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21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21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21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31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1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1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31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31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31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31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31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31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340900" y="1041575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2600"/>
              <a:buNone/>
              <a:defRPr sz="2600">
                <a:solidFill>
                  <a:srgbClr val="079BD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22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2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22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22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2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2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22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22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/>
          <p:nvPr/>
        </p:nvSpPr>
        <p:spPr>
          <a:xfrm>
            <a:off x="0" y="0"/>
            <a:ext cx="9144000" cy="7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9"/>
          <p:cNvSpPr txBox="1"/>
          <p:nvPr>
            <p:ph type="ctrTitle"/>
          </p:nvPr>
        </p:nvSpPr>
        <p:spPr>
          <a:xfrm>
            <a:off x="315900" y="2105887"/>
            <a:ext cx="83241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4200"/>
              <a:buNone/>
              <a:defRPr sz="4200">
                <a:solidFill>
                  <a:srgbClr val="31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29"/>
          <p:cNvSpPr txBox="1"/>
          <p:nvPr>
            <p:ph idx="1" type="subTitle"/>
          </p:nvPr>
        </p:nvSpPr>
        <p:spPr>
          <a:xfrm>
            <a:off x="315900" y="3206700"/>
            <a:ext cx="85122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5" name="Google Shape;115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29"/>
          <p:cNvSpPr/>
          <p:nvPr/>
        </p:nvSpPr>
        <p:spPr>
          <a:xfrm>
            <a:off x="8103375" y="15870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29"/>
          <p:cNvCxnSpPr/>
          <p:nvPr/>
        </p:nvCxnSpPr>
        <p:spPr>
          <a:xfrm>
            <a:off x="8421742" y="3750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29"/>
          <p:cNvCxnSpPr/>
          <p:nvPr/>
        </p:nvCxnSpPr>
        <p:spPr>
          <a:xfrm>
            <a:off x="8421742" y="4088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29"/>
          <p:cNvCxnSpPr/>
          <p:nvPr/>
        </p:nvCxnSpPr>
        <p:spPr>
          <a:xfrm>
            <a:off x="8421742" y="4426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0" name="Google Shape;12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900" y="189000"/>
            <a:ext cx="1259368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2800"/>
              <a:buFont typeface="Montserrat SemiBold"/>
              <a:buNone/>
              <a:defRPr b="0" i="0" sz="2800" u="none" cap="none" strike="noStrike">
                <a:solidFill>
                  <a:srgbClr val="079BD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●"/>
              <a:defRPr b="0" i="0" sz="1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●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●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7e73264e9_0_6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2800"/>
              <a:buFont typeface="Montserrat SemiBold"/>
              <a:buNone/>
              <a:defRPr b="0" i="0" sz="2800" u="none" cap="none" strike="noStrike">
                <a:solidFill>
                  <a:srgbClr val="079BD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7" name="Google Shape;177;g107e73264e9_0_6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Montserrat"/>
              <a:buChar char="●"/>
              <a:defRPr b="0" i="0" sz="13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●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●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Montserrat"/>
              <a:buChar char="○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Montserrat"/>
              <a:buChar char="■"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8" name="Google Shape;178;g107e73264e9_0_65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image" Target="../media/image29.png"/><Relationship Id="rId6" Type="http://schemas.openxmlformats.org/officeDocument/2006/relationships/image" Target="../media/image33.png"/><Relationship Id="rId7" Type="http://schemas.openxmlformats.org/officeDocument/2006/relationships/image" Target="../media/image30.png"/><Relationship Id="rId8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31.png"/><Relationship Id="rId7" Type="http://schemas.openxmlformats.org/officeDocument/2006/relationships/image" Target="../media/image37.png"/><Relationship Id="rId8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ocs.google.com/forms/d/e/1FAIpQLSf5r6Sat6Il67JY0Tt41VAqVgEshT-diPOFtIVVlNwnnrY2iQ/viewform" TargetMode="External"/><Relationship Id="rId4" Type="http://schemas.openxmlformats.org/officeDocument/2006/relationships/hyperlink" Target="https://docs.google.com/forms/d/e/1FAIpQLSfePmVdgFH3zGp1lSdAxdSqUfq_IW7Knqq3FvC602BeQF4z-A/viewform" TargetMode="External"/><Relationship Id="rId5" Type="http://schemas.openxmlformats.org/officeDocument/2006/relationships/hyperlink" Target="https://docs.google.com/forms/d/e/1FAIpQLSf5r6Sat6Il67JY0Tt41VAqVgEshT-diPOFtIVVlNwnnrY2iQ/viewform" TargetMode="External"/><Relationship Id="rId6" Type="http://schemas.openxmlformats.org/officeDocument/2006/relationships/hyperlink" Target="https://docs.google.com/forms/d/e/1FAIpQLSfePmVdgFH3zGp1lSdAxdSqUfq_IW7Knqq3FvC602BeQF4z-A/viewform" TargetMode="External"/><Relationship Id="rId7" Type="http://schemas.openxmlformats.org/officeDocument/2006/relationships/hyperlink" Target="https://docs.google.com/forms/d/e/1FAIpQLSfePmVdgFH3zGp1lSdAxdSqUfq_IW7Knqq3FvC602BeQF4z-A/viewform" TargetMode="External"/><Relationship Id="rId8" Type="http://schemas.openxmlformats.org/officeDocument/2006/relationships/hyperlink" Target="https://docs.google.com/forms/d/e/1FAIpQLSfePmVdgFH3zGp1lSdAxdSqUfq_IW7Knqq3FvC602BeQF4z-A/viewform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8702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gea0bf73253_0_1"/>
          <p:cNvPicPr preferRelativeResize="0"/>
          <p:nvPr/>
        </p:nvPicPr>
        <p:blipFill rotWithShape="1">
          <a:blip r:embed="rId3">
            <a:alphaModFix/>
          </a:blip>
          <a:srcRect b="22644" l="-1101" r="8543" t="13980"/>
          <a:stretch/>
        </p:blipFill>
        <p:spPr>
          <a:xfrm>
            <a:off x="4350000" y="766850"/>
            <a:ext cx="4793998" cy="437664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ea0bf73253_0_1"/>
          <p:cNvSpPr txBox="1"/>
          <p:nvPr/>
        </p:nvSpPr>
        <p:spPr>
          <a:xfrm>
            <a:off x="267250" y="1245150"/>
            <a:ext cx="4794000" cy="3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Best Start Región 1 Reunión Mensual</a:t>
            </a:r>
            <a:endParaRPr b="1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Lunes, 28 de 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march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2022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5:00 pm - 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 pm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Jueves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31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marzo de 2022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9:00 am - 1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 </a:t>
            </a:r>
            <a:r>
              <a:rPr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</a:t>
            </a:r>
            <a:r>
              <a:rPr b="0" i="0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</a:t>
            </a:r>
            <a:endParaRPr b="0"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Best Start Region 1 Monthly Meeting</a:t>
            </a:r>
            <a:endParaRPr b="1" i="1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Monday, 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March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28th, 2022</a:t>
            </a:r>
            <a:endParaRPr b="0" i="1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5:00 pm - 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30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pm</a:t>
            </a:r>
            <a:endParaRPr b="0" i="1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Thursday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, March 31st, 2022</a:t>
            </a:r>
            <a:endParaRPr b="0" i="1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9:00 am - 1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 </a:t>
            </a:r>
            <a:r>
              <a:rPr i="1" lang="en-GB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</a:t>
            </a:r>
            <a:r>
              <a:rPr b="0" i="1" lang="en-GB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</a:t>
            </a:r>
            <a:endParaRPr b="0" i="1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1703d6e84f_0_2766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11703d6e84f_0_2766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11703d6e84f_0_2766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g11703d6e84f_0_2766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Chat button on Zoom toolbar image." id="471" name="Google Shape;471;g11703d6e84f_0_2766" title="Arrow"/>
          <p:cNvCxnSpPr/>
          <p:nvPr/>
        </p:nvCxnSpPr>
        <p:spPr>
          <a:xfrm>
            <a:off x="3783100" y="2396300"/>
            <a:ext cx="3300" cy="5835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72" name="Google Shape;472;g11703d6e84f_0_2766"/>
          <p:cNvSpPr txBox="1"/>
          <p:nvPr/>
        </p:nvSpPr>
        <p:spPr>
          <a:xfrm>
            <a:off x="4690675" y="1246513"/>
            <a:ext cx="163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Caja de Chat 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 comentarios o preguntas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Chat Box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or questions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73" name="Google Shape;473;g11703d6e84f_0_27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913" y="924000"/>
            <a:ext cx="1737675" cy="160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474" name="Google Shape;474;g11703d6e84f_0_2766"/>
          <p:cNvPicPr preferRelativeResize="0"/>
          <p:nvPr/>
        </p:nvPicPr>
        <p:blipFill rotWithShape="1">
          <a:blip r:embed="rId5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5" name="Google Shape;475;g11703d6e84f_0_2766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476" name="Google Shape;476;g11703d6e84f_0_2766" title="Arrow"/>
          <p:cNvCxnSpPr>
            <a:stCxn id="474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77" name="Google Shape;477;g11703d6e84f_0_2766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0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78" name="Google Shape;478;g11703d6e84f_0_2766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79" name="Google Shape;479;g11703d6e84f_0_2766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11703d6e84f_0_2766"/>
          <p:cNvSpPr txBox="1"/>
          <p:nvPr/>
        </p:nvSpPr>
        <p:spPr>
          <a:xfrm>
            <a:off x="274300" y="1740700"/>
            <a:ext cx="1816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Audio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(por favor ponga su audio en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silencio “</a:t>
            </a:r>
            <a:r>
              <a:rPr b="1" i="1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Audio Control</a:t>
            </a:r>
            <a:endParaRPr b="1" i="1" sz="12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(please 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your mic)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descr="Arrow pointing at Participants button on Zoom toolbar image." id="481" name="Google Shape;481;g11703d6e84f_0_2766" title="Arrow"/>
          <p:cNvCxnSpPr/>
          <p:nvPr/>
        </p:nvCxnSpPr>
        <p:spPr>
          <a:xfrm flipH="1">
            <a:off x="486275" y="2753725"/>
            <a:ext cx="281700" cy="3840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82" name="Google Shape;482;g11703d6e84f_0_2766"/>
          <p:cNvSpPr txBox="1"/>
          <p:nvPr/>
        </p:nvSpPr>
        <p:spPr>
          <a:xfrm>
            <a:off x="294100" y="3733250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Video</a:t>
            </a:r>
            <a:endParaRPr b="1" i="1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Video Control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3" name="Google Shape;483;g11703d6e84f_0_2766"/>
          <p:cNvCxnSpPr/>
          <p:nvPr/>
        </p:nvCxnSpPr>
        <p:spPr>
          <a:xfrm rot="10800000">
            <a:off x="1153725" y="342710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84" name="Google Shape;484;g11703d6e84f_0_2766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1703d6e84f_0_2791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11703d6e84f_0_2791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11703d6e84f_0_2791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g11703d6e84f_0_2791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g11703d6e84f_0_27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6402" y="3710050"/>
            <a:ext cx="2666475" cy="109638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cxnSp>
        <p:nvCxnSpPr>
          <p:cNvPr descr="Arrow pointing at Chat button on Zoom toolbar image." id="494" name="Google Shape;494;g11703d6e84f_0_2791" title="Arrow"/>
          <p:cNvCxnSpPr/>
          <p:nvPr/>
        </p:nvCxnSpPr>
        <p:spPr>
          <a:xfrm>
            <a:off x="3783100" y="2396300"/>
            <a:ext cx="3300" cy="5835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95" name="Google Shape;495;g11703d6e84f_0_2791"/>
          <p:cNvSpPr txBox="1"/>
          <p:nvPr/>
        </p:nvSpPr>
        <p:spPr>
          <a:xfrm>
            <a:off x="4690675" y="1246513"/>
            <a:ext cx="163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Caja de Chat 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 comentarios o preguntas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Chat Box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or questions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96" name="Google Shape;496;g11703d6e84f_0_2791"/>
          <p:cNvSpPr txBox="1"/>
          <p:nvPr/>
        </p:nvSpPr>
        <p:spPr>
          <a:xfrm>
            <a:off x="3270400" y="4115325"/>
            <a:ext cx="19404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Levantar la mano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comentarios o preguntas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Raise hand</a:t>
            </a:r>
            <a:r>
              <a:rPr b="0" i="1" lang="en-GB" sz="1400" u="none" cap="none" strike="noStrike">
                <a:solidFill>
                  <a:srgbClr val="4EB6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1" sz="1400" u="none" cap="none" strike="noStrike">
              <a:solidFill>
                <a:srgbClr val="4EB6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</a:t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 questions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97" name="Google Shape;497;g11703d6e84f_0_2791"/>
          <p:cNvCxnSpPr/>
          <p:nvPr/>
        </p:nvCxnSpPr>
        <p:spPr>
          <a:xfrm>
            <a:off x="5256925" y="4606700"/>
            <a:ext cx="809100" cy="66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498" name="Google Shape;498;g11703d6e84f_0_27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5913" y="924000"/>
            <a:ext cx="1737675" cy="160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499" name="Google Shape;499;g11703d6e84f_0_2791"/>
          <p:cNvPicPr preferRelativeResize="0"/>
          <p:nvPr/>
        </p:nvPicPr>
        <p:blipFill rotWithShape="1">
          <a:blip r:embed="rId6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0" name="Google Shape;500;g11703d6e84f_0_2791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501" name="Google Shape;501;g11703d6e84f_0_2791" title="Arrow"/>
          <p:cNvCxnSpPr>
            <a:stCxn id="499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02" name="Google Shape;502;g11703d6e84f_0_2791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0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503" name="Google Shape;503;g11703d6e84f_0_2791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04" name="Google Shape;504;g11703d6e84f_0_2791"/>
          <p:cNvCxnSpPr/>
          <p:nvPr/>
        </p:nvCxnSpPr>
        <p:spPr>
          <a:xfrm rot="10800000">
            <a:off x="7024526" y="337015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05" name="Google Shape;505;g11703d6e84f_0_2791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11703d6e84f_0_2791"/>
          <p:cNvSpPr txBox="1"/>
          <p:nvPr/>
        </p:nvSpPr>
        <p:spPr>
          <a:xfrm>
            <a:off x="274300" y="1740700"/>
            <a:ext cx="1816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Audio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(por favor ponga su audio en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silencio “</a:t>
            </a:r>
            <a:r>
              <a:rPr b="1" i="1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Audio Control</a:t>
            </a:r>
            <a:endParaRPr b="1" i="1" sz="12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(please 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your mic)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descr="Arrow pointing at Participants button on Zoom toolbar image." id="507" name="Google Shape;507;g11703d6e84f_0_2791" title="Arrow"/>
          <p:cNvCxnSpPr/>
          <p:nvPr/>
        </p:nvCxnSpPr>
        <p:spPr>
          <a:xfrm flipH="1">
            <a:off x="486275" y="2753725"/>
            <a:ext cx="281700" cy="3840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08" name="Google Shape;508;g11703d6e84f_0_2791"/>
          <p:cNvSpPr txBox="1"/>
          <p:nvPr/>
        </p:nvSpPr>
        <p:spPr>
          <a:xfrm>
            <a:off x="294100" y="3733250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Video</a:t>
            </a:r>
            <a:endParaRPr b="1" i="1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Video Control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09" name="Google Shape;509;g11703d6e84f_0_2791"/>
          <p:cNvCxnSpPr/>
          <p:nvPr/>
        </p:nvCxnSpPr>
        <p:spPr>
          <a:xfrm rot="10800000">
            <a:off x="1153725" y="3427100"/>
            <a:ext cx="10200" cy="3399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10" name="Google Shape;510;g11703d6e84f_0_2791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43b289756_0_1426"/>
          <p:cNvSpPr txBox="1"/>
          <p:nvPr>
            <p:ph type="title"/>
          </p:nvPr>
        </p:nvSpPr>
        <p:spPr>
          <a:xfrm>
            <a:off x="340900" y="647200"/>
            <a:ext cx="3379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6" name="Google Shape;516;g1043b289756_0_1426"/>
          <p:cNvSpPr txBox="1"/>
          <p:nvPr>
            <p:ph idx="1" type="body"/>
          </p:nvPr>
        </p:nvSpPr>
        <p:spPr>
          <a:xfrm>
            <a:off x="4651225" y="1158625"/>
            <a:ext cx="4269600" cy="3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312E87"/>
                </a:solidFill>
              </a:rPr>
              <a:t>Welcome 					2 min</a:t>
            </a:r>
            <a:endParaRPr b="1" i="1" sz="1100">
              <a:solidFill>
                <a:srgbClr val="312E87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EE2A7B"/>
                </a:solidFill>
              </a:rPr>
              <a:t>Zoom Tips					3 min</a:t>
            </a:r>
            <a:endParaRPr b="1" i="1" sz="1100">
              <a:solidFill>
                <a:srgbClr val="EE2A7B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312E87"/>
                </a:solidFill>
              </a:rPr>
              <a:t>Agenda &amp; Objectives				3 min</a:t>
            </a:r>
            <a:endParaRPr b="1" i="1" sz="1100">
              <a:solidFill>
                <a:srgbClr val="312E87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EE2A7B"/>
                </a:solidFill>
              </a:rPr>
              <a:t>Group Agreements				3 min</a:t>
            </a:r>
            <a:endParaRPr b="1" i="1" sz="1100">
              <a:solidFill>
                <a:srgbClr val="EE2A7B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312E87"/>
                </a:solidFill>
              </a:rPr>
              <a:t>Ice Breaker					15 min</a:t>
            </a:r>
            <a:endParaRPr b="1" i="1" sz="1100">
              <a:solidFill>
                <a:srgbClr val="312E87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EE2A7B"/>
                </a:solidFill>
              </a:rPr>
              <a:t>Updates on Local and Regional Level     15 min </a:t>
            </a:r>
            <a:endParaRPr b="1" i="1" sz="1100">
              <a:solidFill>
                <a:srgbClr val="EE2A7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100">
                <a:solidFill>
                  <a:srgbClr val="EE2A7B"/>
                </a:solidFill>
              </a:rPr>
              <a:t>       Collective Action Efforts</a:t>
            </a:r>
            <a:endParaRPr b="1" i="1" sz="1100">
              <a:solidFill>
                <a:srgbClr val="EE2A7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>
              <a:solidFill>
                <a:srgbClr val="EE2A7B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312E87"/>
                </a:solidFill>
              </a:rPr>
              <a:t>Break </a:t>
            </a:r>
            <a:r>
              <a:rPr b="1" i="1" lang="en-GB" sz="1100">
                <a:solidFill>
                  <a:srgbClr val="312E87"/>
                </a:solidFill>
              </a:rPr>
              <a:t>						</a:t>
            </a:r>
            <a:r>
              <a:rPr b="1" i="1" lang="en-GB" sz="1100">
                <a:solidFill>
                  <a:srgbClr val="312E87"/>
                </a:solidFill>
              </a:rPr>
              <a:t>5 min</a:t>
            </a:r>
            <a:endParaRPr b="1" i="1" sz="1100">
              <a:solidFill>
                <a:srgbClr val="EC008C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Arial"/>
              <a:buAutoNum type="romanUcPeriod"/>
            </a:pPr>
            <a:r>
              <a:rPr b="1" i="1" lang="en-GB" sz="1100">
                <a:solidFill>
                  <a:srgbClr val="EE2A7B"/>
                </a:solidFill>
              </a:rPr>
              <a:t>LA Forward - Allison Henry</a:t>
            </a:r>
            <a:r>
              <a:rPr b="1" i="1" lang="en-GB" sz="1100">
                <a:solidFill>
                  <a:srgbClr val="EE2A7B"/>
                </a:solidFill>
              </a:rPr>
              <a:t>			90 min</a:t>
            </a:r>
            <a:endParaRPr b="1" i="1" sz="1100">
              <a:solidFill>
                <a:srgbClr val="EE2A7B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Font typeface="Arial"/>
              <a:buAutoNum type="romanUcPeriod" startAt="9"/>
            </a:pPr>
            <a:r>
              <a:rPr b="1" i="1" lang="en-GB" sz="1100">
                <a:solidFill>
                  <a:srgbClr val="312E87"/>
                </a:solidFill>
              </a:rPr>
              <a:t>Evaluation				 	2 min</a:t>
            </a:r>
            <a:endParaRPr b="1" i="1" sz="1100">
              <a:solidFill>
                <a:srgbClr val="312E87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Arial"/>
              <a:buAutoNum type="romanUcPeriod" startAt="9"/>
            </a:pPr>
            <a:r>
              <a:rPr b="1" i="1" lang="en-GB" sz="1100">
                <a:solidFill>
                  <a:srgbClr val="EE2A7B"/>
                </a:solidFill>
              </a:rPr>
              <a:t>Next Steps			           		1 min</a:t>
            </a:r>
            <a:endParaRPr b="1" i="1" sz="1100">
              <a:solidFill>
                <a:srgbClr val="EE2A7B"/>
              </a:solidFill>
            </a:endParaRPr>
          </a:p>
          <a:p>
            <a:pPr indent="-165100" lvl="0" marL="269999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Font typeface="Arial"/>
              <a:buAutoNum type="romanUcPeriod" startAt="9"/>
            </a:pPr>
            <a:r>
              <a:rPr b="1" i="1" lang="en-GB" sz="1100">
                <a:solidFill>
                  <a:srgbClr val="312E87"/>
                </a:solidFill>
              </a:rPr>
              <a:t>Closing						1 min</a:t>
            </a:r>
            <a:endParaRPr b="1" i="1" sz="1100">
              <a:solidFill>
                <a:srgbClr val="312E87"/>
              </a:solidFill>
            </a:endParaRPr>
          </a:p>
        </p:txBody>
      </p:sp>
      <p:sp>
        <p:nvSpPr>
          <p:cNvPr id="517" name="Google Shape;517;g1043b289756_0_1426"/>
          <p:cNvSpPr txBox="1"/>
          <p:nvPr>
            <p:ph idx="1" type="body"/>
          </p:nvPr>
        </p:nvSpPr>
        <p:spPr>
          <a:xfrm>
            <a:off x="376450" y="1158625"/>
            <a:ext cx="4167900" cy="3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/>
            </a:pPr>
            <a:r>
              <a:rPr b="1" lang="en-GB" sz="1100">
                <a:solidFill>
                  <a:srgbClr val="312E87"/>
                </a:solidFill>
              </a:rPr>
              <a:t>Bienvenida					2 min</a:t>
            </a:r>
            <a:endParaRPr sz="1100">
              <a:solidFill>
                <a:srgbClr val="312E87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/>
            </a:pPr>
            <a:r>
              <a:rPr b="1" lang="en-GB" sz="1100">
                <a:solidFill>
                  <a:srgbClr val="EE2A7B"/>
                </a:solidFill>
              </a:rPr>
              <a:t>Consejos para Zoom			3 min</a:t>
            </a:r>
            <a:endParaRPr b="1" sz="1100">
              <a:solidFill>
                <a:srgbClr val="EE2A7B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/>
            </a:pPr>
            <a:r>
              <a:rPr b="1" lang="en-GB" sz="1100">
                <a:solidFill>
                  <a:srgbClr val="312E87"/>
                </a:solidFill>
              </a:rPr>
              <a:t>Agenda y Objetivos			3 min</a:t>
            </a:r>
            <a:endParaRPr sz="1100">
              <a:solidFill>
                <a:srgbClr val="312E87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/>
            </a:pPr>
            <a:r>
              <a:rPr b="1" lang="en-GB" sz="1100">
                <a:solidFill>
                  <a:srgbClr val="EE2A7B"/>
                </a:solidFill>
              </a:rPr>
              <a:t>Acuerdos Comunitarios			3 min</a:t>
            </a:r>
            <a:endParaRPr b="1" sz="1100">
              <a:solidFill>
                <a:srgbClr val="EE2A7B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/>
            </a:pPr>
            <a:r>
              <a:rPr b="1" lang="en-GB" sz="1100">
                <a:solidFill>
                  <a:srgbClr val="312E87"/>
                </a:solidFill>
              </a:rPr>
              <a:t>Rompehielo					15 min</a:t>
            </a:r>
            <a:endParaRPr sz="1100">
              <a:solidFill>
                <a:srgbClr val="312E87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/>
            </a:pPr>
            <a:r>
              <a:rPr b="1" lang="en-GB" sz="1100">
                <a:solidFill>
                  <a:srgbClr val="EE2A7B"/>
                </a:solidFill>
              </a:rPr>
              <a:t>Actualizaciones de esfuerzos                15 min</a:t>
            </a:r>
            <a:endParaRPr b="1" sz="1100">
              <a:solidFill>
                <a:srgbClr val="EE2A7B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EE2A7B"/>
                </a:solidFill>
              </a:rPr>
              <a:t>de Acción Colectiva a Nivel </a:t>
            </a:r>
            <a:endParaRPr b="1" sz="1100">
              <a:solidFill>
                <a:srgbClr val="EE2A7B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EE2A7B"/>
                </a:solidFill>
              </a:rPr>
              <a:t>Local y Regional</a:t>
            </a:r>
            <a:endParaRPr b="1" sz="1100">
              <a:solidFill>
                <a:srgbClr val="EE2A7B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/>
            </a:pPr>
            <a:r>
              <a:rPr b="1" lang="en-GB" sz="1100">
                <a:solidFill>
                  <a:srgbClr val="312E87"/>
                </a:solidFill>
              </a:rPr>
              <a:t>Descanso 					</a:t>
            </a:r>
            <a:r>
              <a:rPr b="1" lang="en-GB" sz="1100">
                <a:solidFill>
                  <a:srgbClr val="312E87"/>
                </a:solidFill>
              </a:rPr>
              <a:t>5 min</a:t>
            </a:r>
            <a:endParaRPr b="1" sz="1100">
              <a:solidFill>
                <a:srgbClr val="312E87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/>
            </a:pPr>
            <a:r>
              <a:rPr b="1" lang="en-GB" sz="1100">
                <a:solidFill>
                  <a:srgbClr val="EE2A7B"/>
                </a:solidFill>
              </a:rPr>
              <a:t>LA Forward - Allison Henry</a:t>
            </a:r>
            <a:r>
              <a:rPr b="1" lang="en-GB" sz="1100">
                <a:solidFill>
                  <a:srgbClr val="EE2A7B"/>
                </a:solidFill>
              </a:rPr>
              <a:t>		90 min</a:t>
            </a:r>
            <a:endParaRPr sz="1100">
              <a:solidFill>
                <a:srgbClr val="EE2A7B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 startAt="9"/>
            </a:pPr>
            <a:r>
              <a:rPr b="1" lang="en-GB" sz="1100">
                <a:solidFill>
                  <a:srgbClr val="312E87"/>
                </a:solidFill>
              </a:rPr>
              <a:t>Evaluacion			     		2 min</a:t>
            </a:r>
            <a:endParaRPr sz="1100">
              <a:solidFill>
                <a:srgbClr val="312E87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2A7B"/>
              </a:buClr>
              <a:buSzPts val="1100"/>
              <a:buAutoNum type="romanUcPeriod" startAt="9"/>
            </a:pPr>
            <a:r>
              <a:rPr b="1" lang="en-GB" sz="1100">
                <a:solidFill>
                  <a:srgbClr val="EE2A7B"/>
                </a:solidFill>
              </a:rPr>
              <a:t>Próximos Pasos				1 min</a:t>
            </a:r>
            <a:endParaRPr b="1" sz="1100">
              <a:solidFill>
                <a:srgbClr val="312E87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2E87"/>
              </a:buClr>
              <a:buSzPts val="1100"/>
              <a:buAutoNum type="romanUcPeriod" startAt="9"/>
            </a:pPr>
            <a:r>
              <a:rPr b="1" lang="en-GB" sz="1100">
                <a:solidFill>
                  <a:srgbClr val="312E87"/>
                </a:solidFill>
              </a:rPr>
              <a:t>Cierre						1 min</a:t>
            </a:r>
            <a:endParaRPr b="1" sz="1100">
              <a:solidFill>
                <a:srgbClr val="312E87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b="1" lang="en-GB" sz="1100">
                <a:solidFill>
                  <a:srgbClr val="312E87"/>
                </a:solidFill>
              </a:rPr>
              <a:t>                                                                      </a:t>
            </a:r>
            <a:endParaRPr sz="1100">
              <a:solidFill>
                <a:srgbClr val="312E87"/>
              </a:solidFill>
            </a:endParaRPr>
          </a:p>
        </p:txBody>
      </p:sp>
      <p:sp>
        <p:nvSpPr>
          <p:cNvPr id="518" name="Google Shape;518;g1043b289756_0_1426"/>
          <p:cNvSpPr txBox="1"/>
          <p:nvPr>
            <p:ph type="title"/>
          </p:nvPr>
        </p:nvSpPr>
        <p:spPr>
          <a:xfrm>
            <a:off x="4690800" y="647200"/>
            <a:ext cx="4304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i="1" lang="en-GB"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91e8b299f7_0_17"/>
          <p:cNvSpPr txBox="1"/>
          <p:nvPr>
            <p:ph type="title"/>
          </p:nvPr>
        </p:nvSpPr>
        <p:spPr>
          <a:xfrm>
            <a:off x="4572000" y="977575"/>
            <a:ext cx="4428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2400"/>
              <a:t>Objectives</a:t>
            </a:r>
            <a:endParaRPr i="1" sz="2400"/>
          </a:p>
        </p:txBody>
      </p:sp>
      <p:sp>
        <p:nvSpPr>
          <p:cNvPr id="524" name="Google Shape;524;g91e8b299f7_0_17"/>
          <p:cNvSpPr txBox="1"/>
          <p:nvPr>
            <p:ph type="title"/>
          </p:nvPr>
        </p:nvSpPr>
        <p:spPr>
          <a:xfrm>
            <a:off x="244525" y="925850"/>
            <a:ext cx="3783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400"/>
              <a:t>Objetivos</a:t>
            </a:r>
            <a:endParaRPr sz="2400"/>
          </a:p>
        </p:txBody>
      </p:sp>
      <p:sp>
        <p:nvSpPr>
          <p:cNvPr id="525" name="Google Shape;525;g91e8b299f7_0_17"/>
          <p:cNvSpPr txBox="1"/>
          <p:nvPr/>
        </p:nvSpPr>
        <p:spPr>
          <a:xfrm>
            <a:off x="367450" y="1427375"/>
            <a:ext cx="40803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SemiBold"/>
              <a:buChar char="●"/>
            </a:pPr>
            <a:r>
              <a:rPr b="0" i="0" lang="en-GB" sz="13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Alimentar y fortalecer nuestras relaciones. </a:t>
            </a:r>
            <a:endParaRPr b="0" i="0" sz="13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SemiBold"/>
              <a:buChar char="●"/>
            </a:pPr>
            <a:r>
              <a:rPr b="0" i="0" lang="en-GB" sz="13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Entender los próximos pasos </a:t>
            </a:r>
            <a:r>
              <a:rPr lang="en-GB" sz="1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 </a:t>
            </a:r>
            <a:r>
              <a:rPr lang="en-GB" sz="1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relación</a:t>
            </a:r>
            <a:r>
              <a:rPr lang="en-GB" sz="1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 nuestros</a:t>
            </a:r>
            <a:r>
              <a:rPr b="0" i="0" lang="en-GB" sz="13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GB" sz="1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</a:t>
            </a:r>
            <a:r>
              <a:rPr b="0" i="0" lang="en-GB" sz="13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fuerzos de Abogacía Colectiva a Nivel Local y Regional.</a:t>
            </a:r>
            <a:endParaRPr b="0" i="0" sz="13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SemiBold"/>
              <a:buChar char="●"/>
            </a:pPr>
            <a:r>
              <a:rPr lang="en-GB" sz="1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Conocer los recursos relacionados con la inseguridad de la vivienda que son sensibles al tiempo</a:t>
            </a:r>
            <a:endParaRPr sz="13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SemiBold"/>
              <a:buChar char="●"/>
            </a:pPr>
            <a:r>
              <a:rPr b="0" i="0" lang="en-GB" sz="13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¡Celebrar nuestro último logro en nuestro plan de trabajo!</a:t>
            </a:r>
            <a:endParaRPr b="0" i="0" sz="13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26" name="Google Shape;526;g91e8b299f7_0_17"/>
          <p:cNvSpPr txBox="1"/>
          <p:nvPr/>
        </p:nvSpPr>
        <p:spPr>
          <a:xfrm>
            <a:off x="4714250" y="1427375"/>
            <a:ext cx="4080300" cy="3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SemiBold"/>
              <a:buChar char="●"/>
            </a:pPr>
            <a:r>
              <a:rPr b="0" i="1" lang="en-GB" sz="13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Nurture and strengthen our relationships. </a:t>
            </a:r>
            <a:endParaRPr b="0" i="1" sz="13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SemiBold"/>
              <a:buChar char="●"/>
            </a:pPr>
            <a:r>
              <a:rPr b="0" i="1" lang="en-GB" sz="13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Understand next steps on Local and Regional Collective Advocacy Efforts.</a:t>
            </a:r>
            <a:endParaRPr b="0" i="1" sz="13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SemiBold"/>
              <a:buChar char="●"/>
            </a:pPr>
            <a:r>
              <a:rPr i="1" lang="en-GB" sz="1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Become aware of time-sensitive resources related to housing insecurity</a:t>
            </a:r>
            <a:endParaRPr i="1" sz="13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300"/>
              <a:buFont typeface="Montserrat SemiBold"/>
              <a:buChar char="●"/>
            </a:pPr>
            <a:r>
              <a:rPr b="0" i="1" lang="en-GB" sz="13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Celebrate our latest accomplishment in our work plan!</a:t>
            </a:r>
            <a:endParaRPr b="0" i="1" sz="13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438D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043b289756_0_232"/>
          <p:cNvSpPr txBox="1"/>
          <p:nvPr>
            <p:ph type="title"/>
          </p:nvPr>
        </p:nvSpPr>
        <p:spPr>
          <a:xfrm>
            <a:off x="338775" y="888325"/>
            <a:ext cx="3555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400"/>
              <a:t>Acuerdos de Grupo </a:t>
            </a:r>
            <a:endParaRPr sz="2400"/>
          </a:p>
        </p:txBody>
      </p:sp>
      <p:sp>
        <p:nvSpPr>
          <p:cNvPr id="532" name="Google Shape;532;g1043b289756_0_232"/>
          <p:cNvSpPr txBox="1"/>
          <p:nvPr>
            <p:ph idx="1" type="body"/>
          </p:nvPr>
        </p:nvSpPr>
        <p:spPr>
          <a:xfrm>
            <a:off x="4650375" y="1423525"/>
            <a:ext cx="42372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Share Power: Be aware of your privilege (positional, racial, ethnic, linguistic, gender, sexual orientation, etc.) and actively step back to allow others to participate.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Celebrate diversity: actively seek out diverse ideas, perspectives, and experiences.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Embrace and patience with  technology.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○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Indicate if there are sound issues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○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Stop to allow translation as needed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 patient with yourself and others.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One speaker at a time.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3" name="Google Shape;533;g1043b289756_0_232"/>
          <p:cNvSpPr txBox="1"/>
          <p:nvPr>
            <p:ph idx="2" type="body"/>
          </p:nvPr>
        </p:nvSpPr>
        <p:spPr>
          <a:xfrm>
            <a:off x="195300" y="1423525"/>
            <a:ext cx="42372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Compartir el poder: Ser consciente de su privilegio (posicional, racial, étnico, lingüístico, de género, de orientación sexual, etc.) y dar un paso atrás para permitir que otros participen.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Celebrar la diversidad: buscar activamente diversas ideas, perspectivas y experiencias.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Adoptar y tener paciencia con la tecnología.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○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Indicar si hay problema con el sonido.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○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Detenerse para permitir la traducción según sea necesario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Ser paciente con uno mismo y con los demás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 orador a la vez.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4" name="Google Shape;534;g1043b289756_0_232"/>
          <p:cNvSpPr txBox="1"/>
          <p:nvPr>
            <p:ph type="title"/>
          </p:nvPr>
        </p:nvSpPr>
        <p:spPr>
          <a:xfrm>
            <a:off x="4850175" y="888325"/>
            <a:ext cx="4379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2400"/>
              <a:t>Group Agreements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438D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43b289756_0_239"/>
          <p:cNvSpPr txBox="1"/>
          <p:nvPr>
            <p:ph type="title"/>
          </p:nvPr>
        </p:nvSpPr>
        <p:spPr>
          <a:xfrm>
            <a:off x="338775" y="888325"/>
            <a:ext cx="35556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400"/>
              <a:t>Acuerdos de Grupo </a:t>
            </a:r>
            <a:endParaRPr sz="2400"/>
          </a:p>
        </p:txBody>
      </p:sp>
      <p:sp>
        <p:nvSpPr>
          <p:cNvPr id="540" name="Google Shape;540;g1043b289756_0_239"/>
          <p:cNvSpPr txBox="1"/>
          <p:nvPr>
            <p:ph idx="1" type="body"/>
          </p:nvPr>
        </p:nvSpPr>
        <p:spPr>
          <a:xfrm>
            <a:off x="4704800" y="1423525"/>
            <a:ext cx="42291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 solution oriented and proposal based.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 inclusive of all community voices.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 equity focused.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Turn on your cameras if you are able to.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Raise your hand to speak.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Agree to disagree.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Suspend judgement.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Share resources.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Flexibility - as we continue to adapt to the current conditions and those to come.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Punctuality, consistent attendance and making yourself available.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i="1"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Have fun and celebrate our accomplishments!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1" name="Google Shape;541;g1043b289756_0_239"/>
          <p:cNvSpPr txBox="1"/>
          <p:nvPr>
            <p:ph idx="2" type="body"/>
          </p:nvPr>
        </p:nvSpPr>
        <p:spPr>
          <a:xfrm>
            <a:off x="195300" y="1423525"/>
            <a:ext cx="4379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Estar orientado a soluciones y basado en propuestas.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Incluir todas las voces de la comunidad.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Centrarse en la equidad.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Prender su cámara si es que puede.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Levantarse la mano para hablar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Estar de acuerdo de estar en desacuerdo.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Suspender el  juicio.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Compartir recursos.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Flexibilidad - mientras continuamos adaptándonos a las condiciones actuales y las que vendrán.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Puntualidad, asistencia consistente y disponibilidad.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¡Divertirse y celebrar nuestros logros!</a:t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2" name="Google Shape;542;g1043b289756_0_239"/>
          <p:cNvSpPr txBox="1"/>
          <p:nvPr>
            <p:ph type="title"/>
          </p:nvPr>
        </p:nvSpPr>
        <p:spPr>
          <a:xfrm>
            <a:off x="4850175" y="888325"/>
            <a:ext cx="4379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2400"/>
              <a:t>Group Agreements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99adf5d316_1_63"/>
          <p:cNvSpPr txBox="1"/>
          <p:nvPr>
            <p:ph type="title"/>
          </p:nvPr>
        </p:nvSpPr>
        <p:spPr>
          <a:xfrm>
            <a:off x="4784200" y="2318850"/>
            <a:ext cx="37713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600"/>
              <a:t>Ice Breaker</a:t>
            </a:r>
            <a:endParaRPr i="1" sz="2600"/>
          </a:p>
        </p:txBody>
      </p:sp>
      <p:sp>
        <p:nvSpPr>
          <p:cNvPr id="548" name="Google Shape;548;g99adf5d316_1_63"/>
          <p:cNvSpPr txBox="1"/>
          <p:nvPr>
            <p:ph type="title"/>
          </p:nvPr>
        </p:nvSpPr>
        <p:spPr>
          <a:xfrm>
            <a:off x="714425" y="2318850"/>
            <a:ext cx="30318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00"/>
              <a:t>Rompehielo</a:t>
            </a:r>
            <a:endParaRPr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953d9d8494_6_24"/>
          <p:cNvSpPr txBox="1"/>
          <p:nvPr/>
        </p:nvSpPr>
        <p:spPr>
          <a:xfrm>
            <a:off x="680025" y="2317450"/>
            <a:ext cx="3734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Elija un objeto de su casa que tenga significado para usted. </a:t>
            </a:r>
            <a:endParaRPr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¿Por qué es </a:t>
            </a:r>
            <a:endParaRPr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significativo para usted?</a:t>
            </a:r>
            <a:endParaRPr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NOTA</a:t>
            </a:r>
            <a:r>
              <a:rPr lang="en-GB" sz="2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 </a:t>
            </a:r>
            <a:endParaRPr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 puede ser una foto/imagen</a:t>
            </a:r>
            <a:endParaRPr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4" name="Google Shape;554;g953d9d8494_6_24"/>
          <p:cNvSpPr txBox="1"/>
          <p:nvPr/>
        </p:nvSpPr>
        <p:spPr>
          <a:xfrm>
            <a:off x="4904500" y="2317450"/>
            <a:ext cx="3734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1" lang="en-GB" sz="2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Select an item in your home that is meaningful for you. </a:t>
            </a:r>
            <a:endParaRPr i="1"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i="1"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1" lang="en-GB" sz="2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Why is it </a:t>
            </a:r>
            <a:endParaRPr i="1"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1" lang="en-GB" sz="2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meaningful for you? </a:t>
            </a:r>
            <a:endParaRPr i="1"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i="1"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1" lang="en-GB" sz="2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NOTE</a:t>
            </a:r>
            <a:r>
              <a:rPr i="1" lang="en-GB" sz="2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 </a:t>
            </a:r>
            <a:endParaRPr i="1" sz="20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i="1" lang="en-GB" sz="2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It cannot be a </a:t>
            </a:r>
            <a:r>
              <a:rPr i="1" lang="en-GB" sz="20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picture</a:t>
            </a:r>
            <a:endParaRPr b="0" i="1" sz="2000" u="none" cap="none" strike="noStrike">
              <a:solidFill>
                <a:srgbClr val="312E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2A7B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0f08edca0b_2_0"/>
          <p:cNvSpPr txBox="1"/>
          <p:nvPr>
            <p:ph type="title"/>
          </p:nvPr>
        </p:nvSpPr>
        <p:spPr>
          <a:xfrm>
            <a:off x="4756600" y="2511425"/>
            <a:ext cx="396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400"/>
              <a:t>Updates on </a:t>
            </a:r>
            <a:r>
              <a:rPr i="1" lang="en-GB" sz="2400"/>
              <a:t>Local and Regional Level</a:t>
            </a:r>
            <a:endParaRPr i="1" sz="2400"/>
          </a:p>
          <a:p>
            <a:pPr indent="0" lvl="0" marL="8999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1" lang="en-GB" sz="2400"/>
              <a:t>Collective Action Efforts</a:t>
            </a:r>
            <a:endParaRPr i="1" sz="2400"/>
          </a:p>
        </p:txBody>
      </p:sp>
      <p:sp>
        <p:nvSpPr>
          <p:cNvPr id="560" name="Google Shape;560;g10f08edca0b_2_0"/>
          <p:cNvSpPr txBox="1"/>
          <p:nvPr>
            <p:ph type="title"/>
          </p:nvPr>
        </p:nvSpPr>
        <p:spPr>
          <a:xfrm>
            <a:off x="468375" y="2511423"/>
            <a:ext cx="396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400"/>
              <a:t>Actualizaciones de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400">
                <a:solidFill>
                  <a:srgbClr val="F8F9FA"/>
                </a:solidFill>
              </a:rPr>
              <a:t>Esfuerzos de </a:t>
            </a:r>
            <a:endParaRPr sz="2400">
              <a:solidFill>
                <a:srgbClr val="F8F9FA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400">
                <a:solidFill>
                  <a:srgbClr val="F8F9FA"/>
                </a:solidFill>
              </a:rPr>
              <a:t>Acción Colectiva a Nivel </a:t>
            </a:r>
            <a:endParaRPr sz="2400">
              <a:solidFill>
                <a:srgbClr val="F8F9FA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400">
                <a:solidFill>
                  <a:srgbClr val="F8F9FA"/>
                </a:solidFill>
              </a:rPr>
              <a:t>Local y Regional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1703d6e84f_0_23"/>
          <p:cNvSpPr/>
          <p:nvPr/>
        </p:nvSpPr>
        <p:spPr>
          <a:xfrm>
            <a:off x="7557600" y="-3"/>
            <a:ext cx="1586400" cy="6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11703d6e84f_0_23"/>
          <p:cNvSpPr/>
          <p:nvPr/>
        </p:nvSpPr>
        <p:spPr>
          <a:xfrm>
            <a:off x="176099" y="15414"/>
            <a:ext cx="2286300" cy="101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g11703d6e84f_0_23"/>
          <p:cNvPicPr preferRelativeResize="0"/>
          <p:nvPr/>
        </p:nvPicPr>
        <p:blipFill rotWithShape="1">
          <a:blip r:embed="rId3">
            <a:alphaModFix/>
          </a:blip>
          <a:srcRect b="-7266" l="-5266" r="-2214" t="-25586"/>
          <a:stretch/>
        </p:blipFill>
        <p:spPr>
          <a:xfrm>
            <a:off x="4704472" y="2077120"/>
            <a:ext cx="2565369" cy="106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g11703d6e84f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7382" y="2178162"/>
            <a:ext cx="1509463" cy="48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g11703d6e84f_0_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7382" y="1494132"/>
            <a:ext cx="1509463" cy="48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g11703d6e84f_0_23"/>
          <p:cNvPicPr preferRelativeResize="0"/>
          <p:nvPr/>
        </p:nvPicPr>
        <p:blipFill rotWithShape="1">
          <a:blip r:embed="rId6">
            <a:alphaModFix/>
          </a:blip>
          <a:srcRect b="0" l="-8893" r="-2130" t="0"/>
          <a:stretch/>
        </p:blipFill>
        <p:spPr>
          <a:xfrm>
            <a:off x="1178421" y="2766400"/>
            <a:ext cx="1687388" cy="483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g11703d6e84f_0_23"/>
          <p:cNvPicPr preferRelativeResize="0"/>
          <p:nvPr/>
        </p:nvPicPr>
        <p:blipFill rotWithShape="1">
          <a:blip r:embed="rId7">
            <a:alphaModFix/>
          </a:blip>
          <a:srcRect b="0" l="-2698" r="-1079" t="0"/>
          <a:stretch/>
        </p:blipFill>
        <p:spPr>
          <a:xfrm>
            <a:off x="1021087" y="3337301"/>
            <a:ext cx="2002056" cy="613851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g11703d6e84f_0_23"/>
          <p:cNvSpPr txBox="1"/>
          <p:nvPr>
            <p:ph idx="4294967295" type="title"/>
          </p:nvPr>
        </p:nvSpPr>
        <p:spPr>
          <a:xfrm>
            <a:off x="4896300" y="632400"/>
            <a:ext cx="3277500" cy="5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2200">
                <a:solidFill>
                  <a:srgbClr val="2797C9"/>
                </a:solidFill>
              </a:rPr>
              <a:t>Collective Action</a:t>
            </a:r>
            <a:endParaRPr i="1" sz="2200">
              <a:solidFill>
                <a:srgbClr val="2797C9"/>
              </a:solidFill>
            </a:endParaRPr>
          </a:p>
        </p:txBody>
      </p:sp>
      <p:sp>
        <p:nvSpPr>
          <p:cNvPr id="573" name="Google Shape;573;g11703d6e84f_0_23"/>
          <p:cNvSpPr txBox="1"/>
          <p:nvPr>
            <p:ph idx="4294967295" type="title"/>
          </p:nvPr>
        </p:nvSpPr>
        <p:spPr>
          <a:xfrm>
            <a:off x="1116425" y="632400"/>
            <a:ext cx="2998500" cy="5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200">
                <a:solidFill>
                  <a:srgbClr val="2797C9"/>
                </a:solidFill>
              </a:rPr>
              <a:t>Acción Colectiva</a:t>
            </a:r>
            <a:endParaRPr sz="2200">
              <a:solidFill>
                <a:srgbClr val="2797C9"/>
              </a:solidFill>
            </a:endParaRPr>
          </a:p>
        </p:txBody>
      </p:sp>
      <p:pic>
        <p:nvPicPr>
          <p:cNvPr id="574" name="Google Shape;574;g11703d6e84f_0_23"/>
          <p:cNvPicPr preferRelativeResize="0"/>
          <p:nvPr/>
        </p:nvPicPr>
        <p:blipFill rotWithShape="1">
          <a:blip r:embed="rId8">
            <a:alphaModFix/>
          </a:blip>
          <a:srcRect b="0" l="0" r="0" t="6323"/>
          <a:stretch/>
        </p:blipFill>
        <p:spPr>
          <a:xfrm>
            <a:off x="3037756" y="1312100"/>
            <a:ext cx="966575" cy="9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g11703d6e84f_0_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37744" y="2491700"/>
            <a:ext cx="966600" cy="9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g11703d6e84f_0_23"/>
          <p:cNvPicPr preferRelativeResize="0"/>
          <p:nvPr/>
        </p:nvPicPr>
        <p:blipFill rotWithShape="1">
          <a:blip r:embed="rId8">
            <a:alphaModFix/>
          </a:blip>
          <a:srcRect b="10671" l="0" r="0" t="11196"/>
          <a:stretch/>
        </p:blipFill>
        <p:spPr>
          <a:xfrm>
            <a:off x="3037756" y="3283650"/>
            <a:ext cx="966575" cy="75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g11703d6e84f_0_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13738" y="2178150"/>
            <a:ext cx="966600" cy="9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g11703d6e84f_0_23"/>
          <p:cNvPicPr preferRelativeResize="0"/>
          <p:nvPr/>
        </p:nvPicPr>
        <p:blipFill rotWithShape="1">
          <a:blip r:embed="rId8">
            <a:alphaModFix/>
          </a:blip>
          <a:srcRect b="11321" l="0" r="0" t="25173"/>
          <a:stretch/>
        </p:blipFill>
        <p:spPr>
          <a:xfrm>
            <a:off x="3060000" y="2115850"/>
            <a:ext cx="966575" cy="613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9" name="Google Shape;579;g11703d6e84f_0_23"/>
          <p:cNvGrpSpPr/>
          <p:nvPr/>
        </p:nvGrpSpPr>
        <p:grpSpPr>
          <a:xfrm>
            <a:off x="4220778" y="1735633"/>
            <a:ext cx="552575" cy="148150"/>
            <a:chOff x="3869928" y="1735633"/>
            <a:chExt cx="552575" cy="148150"/>
          </a:xfrm>
        </p:grpSpPr>
        <p:sp>
          <p:nvSpPr>
            <p:cNvPr id="580" name="Google Shape;580;g11703d6e84f_0_23"/>
            <p:cNvSpPr/>
            <p:nvPr/>
          </p:nvSpPr>
          <p:spPr>
            <a:xfrm flipH="1" rot="10800000">
              <a:off x="3982703" y="1735633"/>
              <a:ext cx="439800" cy="146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799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11703d6e84f_0_23"/>
            <p:cNvSpPr/>
            <p:nvPr/>
          </p:nvSpPr>
          <p:spPr>
            <a:xfrm rot="10800000">
              <a:off x="3869928" y="1737083"/>
              <a:ext cx="439800" cy="146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799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2" name="Google Shape;582;g11703d6e84f_0_23"/>
          <p:cNvGrpSpPr/>
          <p:nvPr/>
        </p:nvGrpSpPr>
        <p:grpSpPr>
          <a:xfrm>
            <a:off x="4220778" y="2344283"/>
            <a:ext cx="552575" cy="148150"/>
            <a:chOff x="3869928" y="1735633"/>
            <a:chExt cx="552575" cy="148150"/>
          </a:xfrm>
        </p:grpSpPr>
        <p:sp>
          <p:nvSpPr>
            <p:cNvPr id="583" name="Google Shape;583;g11703d6e84f_0_23"/>
            <p:cNvSpPr/>
            <p:nvPr/>
          </p:nvSpPr>
          <p:spPr>
            <a:xfrm flipH="1" rot="10800000">
              <a:off x="3982703" y="1735633"/>
              <a:ext cx="439800" cy="146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799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g11703d6e84f_0_23"/>
            <p:cNvSpPr/>
            <p:nvPr/>
          </p:nvSpPr>
          <p:spPr>
            <a:xfrm rot="10800000">
              <a:off x="3869928" y="1737083"/>
              <a:ext cx="439800" cy="146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799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g11703d6e84f_0_23"/>
          <p:cNvGrpSpPr/>
          <p:nvPr/>
        </p:nvGrpSpPr>
        <p:grpSpPr>
          <a:xfrm>
            <a:off x="4220778" y="2964833"/>
            <a:ext cx="552575" cy="148150"/>
            <a:chOff x="3869928" y="1735633"/>
            <a:chExt cx="552575" cy="148150"/>
          </a:xfrm>
        </p:grpSpPr>
        <p:sp>
          <p:nvSpPr>
            <p:cNvPr id="586" name="Google Shape;586;g11703d6e84f_0_23"/>
            <p:cNvSpPr/>
            <p:nvPr/>
          </p:nvSpPr>
          <p:spPr>
            <a:xfrm flipH="1" rot="10800000">
              <a:off x="3982703" y="1735633"/>
              <a:ext cx="439800" cy="146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799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g11703d6e84f_0_23"/>
            <p:cNvSpPr/>
            <p:nvPr/>
          </p:nvSpPr>
          <p:spPr>
            <a:xfrm rot="10800000">
              <a:off x="3869928" y="1737083"/>
              <a:ext cx="439800" cy="146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799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g11703d6e84f_0_23"/>
          <p:cNvGrpSpPr/>
          <p:nvPr/>
        </p:nvGrpSpPr>
        <p:grpSpPr>
          <a:xfrm>
            <a:off x="4220778" y="3585383"/>
            <a:ext cx="552575" cy="148150"/>
            <a:chOff x="3869928" y="1735633"/>
            <a:chExt cx="552575" cy="148150"/>
          </a:xfrm>
        </p:grpSpPr>
        <p:sp>
          <p:nvSpPr>
            <p:cNvPr id="589" name="Google Shape;589;g11703d6e84f_0_23"/>
            <p:cNvSpPr/>
            <p:nvPr/>
          </p:nvSpPr>
          <p:spPr>
            <a:xfrm flipH="1" rot="10800000">
              <a:off x="3982703" y="1735633"/>
              <a:ext cx="439800" cy="146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799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11703d6e84f_0_23"/>
            <p:cNvSpPr/>
            <p:nvPr/>
          </p:nvSpPr>
          <p:spPr>
            <a:xfrm rot="10800000">
              <a:off x="3869928" y="1737083"/>
              <a:ext cx="439800" cy="146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799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a3b2f2cad5_0_13"/>
          <p:cNvSpPr txBox="1"/>
          <p:nvPr>
            <p:ph idx="4294967295" type="ctrTitle"/>
          </p:nvPr>
        </p:nvSpPr>
        <p:spPr>
          <a:xfrm>
            <a:off x="549150" y="1209175"/>
            <a:ext cx="3412800" cy="26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9BD7"/>
              </a:buClr>
              <a:buSzPts val="4200"/>
              <a:buFont typeface="Montserrat SemiBold"/>
              <a:buNone/>
            </a:pPr>
            <a:r>
              <a:rPr b="0" i="0" lang="en-GB" sz="3800" u="none" cap="none" strike="noStrike">
                <a:solidFill>
                  <a:srgbClr val="EE2A7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Bienvenida e Instalarse</a:t>
            </a:r>
            <a:endParaRPr b="0" i="0" sz="3800" u="none" cap="none" strike="noStrike">
              <a:solidFill>
                <a:srgbClr val="EE2A7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9BD7"/>
              </a:buClr>
              <a:buSzPts val="4200"/>
              <a:buFont typeface="Montserrat SemiBold"/>
              <a:buNone/>
            </a:pPr>
            <a:r>
              <a:rPr b="0" i="1" lang="en-GB" sz="3800" u="none" cap="none" strike="noStrike">
                <a:solidFill>
                  <a:srgbClr val="2797C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Welcome &amp; Get Settled</a:t>
            </a:r>
            <a:endParaRPr b="0" i="1" sz="3800" u="none" cap="none" strike="noStrike">
              <a:solidFill>
                <a:srgbClr val="2797C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56" name="Google Shape;356;ga3b2f2cad5_0_13"/>
          <p:cNvPicPr preferRelativeResize="0"/>
          <p:nvPr/>
        </p:nvPicPr>
        <p:blipFill rotWithShape="1">
          <a:blip r:embed="rId3">
            <a:alphaModFix/>
          </a:blip>
          <a:srcRect b="8664" l="0" r="0" t="8664"/>
          <a:stretch/>
        </p:blipFill>
        <p:spPr>
          <a:xfrm>
            <a:off x="4477825" y="0"/>
            <a:ext cx="46661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g11ea72bfec7_1_0"/>
          <p:cNvGrpSpPr/>
          <p:nvPr/>
        </p:nvGrpSpPr>
        <p:grpSpPr>
          <a:xfrm>
            <a:off x="3114458" y="596563"/>
            <a:ext cx="1406370" cy="4012704"/>
            <a:chOff x="3114458" y="596563"/>
            <a:chExt cx="1406370" cy="4012704"/>
          </a:xfrm>
        </p:grpSpPr>
        <p:pic>
          <p:nvPicPr>
            <p:cNvPr id="596" name="Google Shape;596;g11ea72bfec7_1_0"/>
            <p:cNvPicPr preferRelativeResize="0"/>
            <p:nvPr/>
          </p:nvPicPr>
          <p:blipFill rotWithShape="1">
            <a:blip r:embed="rId3">
              <a:alphaModFix/>
            </a:blip>
            <a:srcRect b="0" l="4677" r="4677" t="0"/>
            <a:stretch/>
          </p:blipFill>
          <p:spPr>
            <a:xfrm flipH="1">
              <a:off x="3421046" y="2144950"/>
              <a:ext cx="793194" cy="86846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7" name="Google Shape;597;g11ea72bfec7_1_0"/>
            <p:cNvGrpSpPr/>
            <p:nvPr/>
          </p:nvGrpSpPr>
          <p:grpSpPr>
            <a:xfrm>
              <a:off x="3114458" y="596563"/>
              <a:ext cx="1406370" cy="1655882"/>
              <a:chOff x="3492078" y="508350"/>
              <a:chExt cx="1551600" cy="1655882"/>
            </a:xfrm>
          </p:grpSpPr>
          <p:sp>
            <p:nvSpPr>
              <p:cNvPr id="598" name="Google Shape;598;g11ea72bfec7_1_0"/>
              <p:cNvSpPr/>
              <p:nvPr/>
            </p:nvSpPr>
            <p:spPr>
              <a:xfrm>
                <a:off x="3492078" y="1774232"/>
                <a:ext cx="1551600" cy="390000"/>
              </a:xfrm>
              <a:prstGeom prst="roundRect">
                <a:avLst>
                  <a:gd fmla="val 16667" name="adj"/>
                </a:avLst>
              </a:prstGeom>
              <a:solidFill>
                <a:srgbClr val="EC00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g11ea72bfec7_1_0"/>
              <p:cNvSpPr txBox="1"/>
              <p:nvPr/>
            </p:nvSpPr>
            <p:spPr>
              <a:xfrm>
                <a:off x="3492078" y="508350"/>
                <a:ext cx="1551600" cy="127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lang="en-GB" sz="700">
                    <a:solidFill>
                      <a:srgbClr val="31308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 Comunidades / Región 1</a:t>
                </a:r>
                <a:endParaRPr b="1" sz="700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-139700" lvl="0" marL="89999" rtl="0" algn="l">
                  <a:spcBef>
                    <a:spcPts val="30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Recibir orientación y aclaraciones de parte de First 5 LA sobre los parámetros de abogacía colectiva</a:t>
                </a:r>
                <a:endParaRPr sz="8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00" name="Google Shape;600;g11ea72bfec7_1_0"/>
              <p:cNvSpPr txBox="1"/>
              <p:nvPr/>
            </p:nvSpPr>
            <p:spPr>
              <a:xfrm>
                <a:off x="3564678" y="1851186"/>
                <a:ext cx="1406400" cy="23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91425" spcFirstLastPara="1" rIns="91425" wrap="square" tIns="0">
                <a:no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lang="en-GB" sz="10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Marzo</a:t>
                </a:r>
                <a:endParaRPr b="1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601" name="Google Shape;601;g11ea72bfec7_1_0"/>
            <p:cNvGrpSpPr/>
            <p:nvPr/>
          </p:nvGrpSpPr>
          <p:grpSpPr>
            <a:xfrm>
              <a:off x="3114458" y="2951651"/>
              <a:ext cx="1406370" cy="1657615"/>
              <a:chOff x="3848781" y="3015838"/>
              <a:chExt cx="1551600" cy="1657615"/>
            </a:xfrm>
          </p:grpSpPr>
          <p:sp>
            <p:nvSpPr>
              <p:cNvPr id="602" name="Google Shape;602;g11ea72bfec7_1_0"/>
              <p:cNvSpPr/>
              <p:nvPr/>
            </p:nvSpPr>
            <p:spPr>
              <a:xfrm>
                <a:off x="3848781" y="3015838"/>
                <a:ext cx="1551600" cy="390300"/>
              </a:xfrm>
              <a:prstGeom prst="roundRect">
                <a:avLst>
                  <a:gd fmla="val 16667" name="adj"/>
                </a:avLst>
              </a:prstGeom>
              <a:solidFill>
                <a:srgbClr val="EC00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1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g11ea72bfec7_1_0"/>
              <p:cNvSpPr txBox="1"/>
              <p:nvPr/>
            </p:nvSpPr>
            <p:spPr>
              <a:xfrm>
                <a:off x="3848781" y="3396954"/>
                <a:ext cx="1551600" cy="127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GB" sz="700">
                    <a:solidFill>
                      <a:srgbClr val="31308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 Communities / Region 1</a:t>
                </a:r>
                <a:endParaRPr b="1" i="1" sz="700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-139700" lvl="0" marL="89999" rtl="0" algn="l">
                  <a:spcBef>
                    <a:spcPts val="30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Receive guidance and clarification from First 5 LA on collective advocacy parameters</a:t>
                </a:r>
                <a:endParaRPr i="1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1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04" name="Google Shape;604;g11ea72bfec7_1_0"/>
              <p:cNvSpPr txBox="1"/>
              <p:nvPr/>
            </p:nvSpPr>
            <p:spPr>
              <a:xfrm>
                <a:off x="3848781" y="3092790"/>
                <a:ext cx="1551600" cy="23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91425" spcFirstLastPara="1" rIns="91425" wrap="square" tIns="0">
                <a:no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GB" sz="10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March</a:t>
                </a:r>
                <a:endParaRPr b="1" i="1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605" name="Google Shape;605;g11ea72bfec7_1_0"/>
          <p:cNvGrpSpPr/>
          <p:nvPr/>
        </p:nvGrpSpPr>
        <p:grpSpPr>
          <a:xfrm>
            <a:off x="4561168" y="1132976"/>
            <a:ext cx="1406400" cy="3476304"/>
            <a:chOff x="4561168" y="1132976"/>
            <a:chExt cx="1406400" cy="3476304"/>
          </a:xfrm>
        </p:grpSpPr>
        <p:pic>
          <p:nvPicPr>
            <p:cNvPr id="606" name="Google Shape;606;g11ea72bfec7_1_0"/>
            <p:cNvPicPr preferRelativeResize="0"/>
            <p:nvPr/>
          </p:nvPicPr>
          <p:blipFill rotWithShape="1">
            <a:blip r:embed="rId4">
              <a:alphaModFix/>
            </a:blip>
            <a:srcRect b="0" l="4677" r="4677" t="0"/>
            <a:stretch/>
          </p:blipFill>
          <p:spPr>
            <a:xfrm>
              <a:off x="4906443" y="2144938"/>
              <a:ext cx="793194" cy="868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7" name="Google Shape;607;g11ea72bfec7_1_0"/>
            <p:cNvSpPr/>
            <p:nvPr/>
          </p:nvSpPr>
          <p:spPr>
            <a:xfrm>
              <a:off x="4561168" y="1862458"/>
              <a:ext cx="1406400" cy="390000"/>
            </a:xfrm>
            <a:prstGeom prst="roundRect">
              <a:avLst>
                <a:gd fmla="val 16667" name="adj"/>
              </a:avLst>
            </a:prstGeom>
            <a:solidFill>
              <a:srgbClr val="EC0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11ea72bfec7_1_0"/>
            <p:cNvSpPr txBox="1"/>
            <p:nvPr/>
          </p:nvSpPr>
          <p:spPr>
            <a:xfrm>
              <a:off x="4561168" y="1132976"/>
              <a:ext cx="1406400" cy="74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lang="en-GB" sz="700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Comunidades / Región 1</a:t>
              </a:r>
              <a:endParaRPr b="1" sz="7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39700" lvl="0" marL="89999" rtl="0" algn="l">
                <a:spcBef>
                  <a:spcPts val="30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lang="en-GB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Finalizar y abrir la solicitud de propuestas</a:t>
              </a:r>
              <a:endParaRPr sz="700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139700" lvl="0" marL="89999" rtl="0" algn="l"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lang="en-GB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Capacitacion(es) para el repaso de las solicitudes</a:t>
              </a:r>
              <a:endParaRPr sz="700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139700" lvl="0" marL="89999" rtl="0" algn="l"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lang="en-GB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Repasar los criterios y elegir a los representantes de las Asociaciones/Colaborativas para apoyar las entrevistas con los candidatos</a:t>
              </a:r>
              <a:endParaRPr sz="800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609" name="Google Shape;609;g11ea72bfec7_1_0"/>
            <p:cNvSpPr txBox="1"/>
            <p:nvPr/>
          </p:nvSpPr>
          <p:spPr>
            <a:xfrm>
              <a:off x="4561168" y="1939412"/>
              <a:ext cx="14064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1425" spcFirstLastPara="1" rIns="91425" wrap="square" tIns="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lang="en-GB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Abril</a:t>
              </a:r>
              <a:endParaRPr b="1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610" name="Google Shape;610;g11ea72bfec7_1_0"/>
            <p:cNvGrpSpPr/>
            <p:nvPr/>
          </p:nvGrpSpPr>
          <p:grpSpPr>
            <a:xfrm>
              <a:off x="4561168" y="2951665"/>
              <a:ext cx="1406370" cy="1657615"/>
              <a:chOff x="5586654" y="3015838"/>
              <a:chExt cx="1551600" cy="1657615"/>
            </a:xfrm>
          </p:grpSpPr>
          <p:sp>
            <p:nvSpPr>
              <p:cNvPr id="611" name="Google Shape;611;g11ea72bfec7_1_0"/>
              <p:cNvSpPr/>
              <p:nvPr/>
            </p:nvSpPr>
            <p:spPr>
              <a:xfrm>
                <a:off x="5586654" y="3015838"/>
                <a:ext cx="1551600" cy="390300"/>
              </a:xfrm>
              <a:prstGeom prst="roundRect">
                <a:avLst>
                  <a:gd fmla="val 16667" name="adj"/>
                </a:avLst>
              </a:prstGeom>
              <a:solidFill>
                <a:srgbClr val="EC00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1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g11ea72bfec7_1_0"/>
              <p:cNvSpPr txBox="1"/>
              <p:nvPr/>
            </p:nvSpPr>
            <p:spPr>
              <a:xfrm>
                <a:off x="5586654" y="3396954"/>
                <a:ext cx="1551600" cy="127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GB" sz="700">
                    <a:solidFill>
                      <a:srgbClr val="31308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 Communities / Region 1</a:t>
                </a:r>
                <a:endParaRPr b="1" i="1" sz="700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-139700" lvl="0" marL="89999" rtl="0" algn="l">
                  <a:spcBef>
                    <a:spcPts val="30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Finalize and open </a:t>
                </a: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the Request for Proposals</a:t>
                </a:r>
                <a:endParaRPr i="1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139700" lvl="0" marL="89999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Capacity </a:t>
                </a: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Strengthening</a:t>
                </a: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/Building  for review of applications</a:t>
                </a:r>
                <a:endParaRPr i="1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139700" lvl="0" marL="89999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Review criteria for and select </a:t>
                </a: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Partnership</a:t>
                </a: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 Representatives to support with candidate interviews </a:t>
                </a:r>
                <a:endParaRPr i="1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13" name="Google Shape;613;g11ea72bfec7_1_0"/>
              <p:cNvSpPr txBox="1"/>
              <p:nvPr/>
            </p:nvSpPr>
            <p:spPr>
              <a:xfrm>
                <a:off x="5586654" y="3092790"/>
                <a:ext cx="1551600" cy="23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91425" spcFirstLastPara="1" rIns="91425" wrap="square" tIns="0">
                <a:no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GB" sz="10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April</a:t>
                </a:r>
                <a:endParaRPr b="1" i="1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614" name="Google Shape;614;g11ea72bfec7_1_0"/>
          <p:cNvGrpSpPr/>
          <p:nvPr/>
        </p:nvGrpSpPr>
        <p:grpSpPr>
          <a:xfrm>
            <a:off x="221006" y="778976"/>
            <a:ext cx="1406407" cy="3839504"/>
            <a:chOff x="221006" y="778976"/>
            <a:chExt cx="1406407" cy="3839504"/>
          </a:xfrm>
        </p:grpSpPr>
        <p:pic>
          <p:nvPicPr>
            <p:cNvPr id="615" name="Google Shape;615;g11ea72bfec7_1_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1851" y="2179884"/>
              <a:ext cx="804687" cy="79860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16" name="Google Shape;616;g11ea72bfec7_1_0"/>
            <p:cNvGrpSpPr/>
            <p:nvPr/>
          </p:nvGrpSpPr>
          <p:grpSpPr>
            <a:xfrm>
              <a:off x="221010" y="2951664"/>
              <a:ext cx="1406370" cy="1666815"/>
              <a:chOff x="368467" y="3015838"/>
              <a:chExt cx="1551600" cy="1666815"/>
            </a:xfrm>
          </p:grpSpPr>
          <p:sp>
            <p:nvSpPr>
              <p:cNvPr id="617" name="Google Shape;617;g11ea72bfec7_1_0"/>
              <p:cNvSpPr/>
              <p:nvPr/>
            </p:nvSpPr>
            <p:spPr>
              <a:xfrm>
                <a:off x="368467" y="3015838"/>
                <a:ext cx="1551600" cy="390300"/>
              </a:xfrm>
              <a:prstGeom prst="roundRect">
                <a:avLst>
                  <a:gd fmla="val 16667" name="adj"/>
                </a:avLst>
              </a:prstGeom>
              <a:solidFill>
                <a:srgbClr val="EC00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1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g11ea72bfec7_1_0"/>
              <p:cNvSpPr txBox="1"/>
              <p:nvPr/>
            </p:nvSpPr>
            <p:spPr>
              <a:xfrm>
                <a:off x="368470" y="3406154"/>
                <a:ext cx="1448400" cy="127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GB" sz="700">
                    <a:solidFill>
                      <a:srgbClr val="31308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Region 1</a:t>
                </a:r>
                <a:endParaRPr b="1" i="1" sz="700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-139700" lvl="0" marL="89999" marR="0" rtl="0" algn="l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Community Impact Data Analysis </a:t>
                </a:r>
                <a:endParaRPr i="1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139700" lvl="0" marL="89999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How is it all linked to BSR1 and Community Bill of Human Rights (CBofHR)?</a:t>
                </a:r>
                <a:endParaRPr i="1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i="1" sz="9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19" name="Google Shape;619;g11ea72bfec7_1_0"/>
              <p:cNvSpPr txBox="1"/>
              <p:nvPr/>
            </p:nvSpPr>
            <p:spPr>
              <a:xfrm>
                <a:off x="368467" y="3092790"/>
                <a:ext cx="1551600" cy="23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91425" spcFirstLastPara="1" rIns="91425" wrap="square" tIns="0">
                <a:no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GB" sz="10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January</a:t>
                </a:r>
                <a:endParaRPr b="1" i="1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620" name="Google Shape;620;g11ea72bfec7_1_0"/>
            <p:cNvGrpSpPr/>
            <p:nvPr/>
          </p:nvGrpSpPr>
          <p:grpSpPr>
            <a:xfrm>
              <a:off x="221006" y="778976"/>
              <a:ext cx="1406407" cy="1473392"/>
              <a:chOff x="221006" y="702776"/>
              <a:chExt cx="1406407" cy="1473392"/>
            </a:xfrm>
          </p:grpSpPr>
          <p:sp>
            <p:nvSpPr>
              <p:cNvPr id="621" name="Google Shape;621;g11ea72bfec7_1_0"/>
              <p:cNvSpPr/>
              <p:nvPr/>
            </p:nvSpPr>
            <p:spPr>
              <a:xfrm>
                <a:off x="221006" y="1786167"/>
                <a:ext cx="1406400" cy="390000"/>
              </a:xfrm>
              <a:prstGeom prst="roundRect">
                <a:avLst>
                  <a:gd fmla="val 16667" name="adj"/>
                </a:avLst>
              </a:prstGeom>
              <a:solidFill>
                <a:srgbClr val="EC00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g11ea72bfec7_1_0"/>
              <p:cNvSpPr txBox="1"/>
              <p:nvPr/>
            </p:nvSpPr>
            <p:spPr>
              <a:xfrm>
                <a:off x="221013" y="702776"/>
                <a:ext cx="1406400" cy="109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lang="en-GB" sz="700">
                    <a:solidFill>
                      <a:srgbClr val="31308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Región 1</a:t>
                </a:r>
                <a:endParaRPr b="1" sz="700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-139700" lvl="0" marL="89999" marR="0" rtl="0" algn="l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Análisis de los datos de la encuesta de impacto comunitario</a:t>
                </a:r>
                <a:endParaRPr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139700" lvl="0" marL="89999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 ¿Cómo se relaciona todo esto con el BSR1 y la Carta Comunitaria de Derechos Humanos (</a:t>
                </a: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CBofHR</a:t>
                </a:r>
                <a:r>
                  <a:rPr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)</a:t>
                </a:r>
                <a:endParaRPr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23" name="Google Shape;623;g11ea72bfec7_1_0"/>
              <p:cNvSpPr txBox="1"/>
              <p:nvPr/>
            </p:nvSpPr>
            <p:spPr>
              <a:xfrm>
                <a:off x="286811" y="1862971"/>
                <a:ext cx="1274700" cy="23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91425" spcFirstLastPara="1" rIns="91425" wrap="square" tIns="0">
                <a:no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lang="en-GB" sz="10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Enero</a:t>
                </a:r>
                <a:endParaRPr b="1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624" name="Google Shape;624;g11ea72bfec7_1_0"/>
          <p:cNvGrpSpPr/>
          <p:nvPr/>
        </p:nvGrpSpPr>
        <p:grpSpPr>
          <a:xfrm>
            <a:off x="6007866" y="1132976"/>
            <a:ext cx="1406400" cy="3583098"/>
            <a:chOff x="6007866" y="1132976"/>
            <a:chExt cx="1406400" cy="3583098"/>
          </a:xfrm>
        </p:grpSpPr>
        <p:pic>
          <p:nvPicPr>
            <p:cNvPr id="625" name="Google Shape;625;g11ea72bfec7_1_0"/>
            <p:cNvPicPr preferRelativeResize="0"/>
            <p:nvPr/>
          </p:nvPicPr>
          <p:blipFill rotWithShape="1">
            <a:blip r:embed="rId6">
              <a:alphaModFix/>
            </a:blip>
            <a:srcRect b="0" l="4677" r="4677" t="0"/>
            <a:stretch/>
          </p:blipFill>
          <p:spPr>
            <a:xfrm>
              <a:off x="6314469" y="2175813"/>
              <a:ext cx="793194" cy="868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6" name="Google Shape;626;g11ea72bfec7_1_0"/>
            <p:cNvSpPr/>
            <p:nvPr/>
          </p:nvSpPr>
          <p:spPr>
            <a:xfrm>
              <a:off x="6007866" y="1862458"/>
              <a:ext cx="1406400" cy="390000"/>
            </a:xfrm>
            <a:prstGeom prst="roundRect">
              <a:avLst>
                <a:gd fmla="val 16667" name="adj"/>
              </a:avLst>
            </a:prstGeom>
            <a:solidFill>
              <a:srgbClr val="EC00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11ea72bfec7_1_0"/>
            <p:cNvSpPr txBox="1"/>
            <p:nvPr/>
          </p:nvSpPr>
          <p:spPr>
            <a:xfrm>
              <a:off x="6007866" y="1132976"/>
              <a:ext cx="1406400" cy="74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lang="en-GB" sz="700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Comunidades / Región 1</a:t>
              </a:r>
              <a:endParaRPr b="1" sz="700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39700" lvl="0" marL="89999" rtl="0" algn="l">
                <a:spcBef>
                  <a:spcPts val="30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lang="en-GB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Repasar y evaluar las solicitudes</a:t>
              </a:r>
              <a:endParaRPr sz="700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139700" lvl="0" marL="89999" rtl="0" algn="l"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lang="en-GB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Entrevistar a candidatas/os </a:t>
              </a:r>
              <a:endParaRPr sz="700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-139700" lvl="0" marL="89999" rtl="0" algn="l">
                <a:spcBef>
                  <a:spcPts val="0"/>
                </a:spcBef>
                <a:spcAft>
                  <a:spcPts val="0"/>
                </a:spcAft>
                <a:buClr>
                  <a:srgbClr val="313087"/>
                </a:buClr>
                <a:buSzPts val="700"/>
                <a:buFont typeface="Montserrat Medium"/>
                <a:buChar char="●"/>
              </a:pPr>
              <a:r>
                <a:rPr lang="en-GB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Elegir a subcontratistas</a:t>
              </a:r>
              <a:endParaRPr sz="800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628" name="Google Shape;628;g11ea72bfec7_1_0"/>
            <p:cNvSpPr txBox="1"/>
            <p:nvPr/>
          </p:nvSpPr>
          <p:spPr>
            <a:xfrm>
              <a:off x="6007866" y="1939412"/>
              <a:ext cx="14064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1425" spcFirstLastPara="1" rIns="91425" wrap="square" tIns="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lang="en-GB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Mayo</a:t>
              </a:r>
              <a:endParaRPr b="1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629" name="Google Shape;629;g11ea72bfec7_1_0"/>
            <p:cNvGrpSpPr/>
            <p:nvPr/>
          </p:nvGrpSpPr>
          <p:grpSpPr>
            <a:xfrm>
              <a:off x="6007879" y="2951665"/>
              <a:ext cx="1406374" cy="1764410"/>
              <a:chOff x="5586654" y="3015838"/>
              <a:chExt cx="1551604" cy="1764410"/>
            </a:xfrm>
          </p:grpSpPr>
          <p:sp>
            <p:nvSpPr>
              <p:cNvPr id="630" name="Google Shape;630;g11ea72bfec7_1_0"/>
              <p:cNvSpPr/>
              <p:nvPr/>
            </p:nvSpPr>
            <p:spPr>
              <a:xfrm>
                <a:off x="5586654" y="3015838"/>
                <a:ext cx="1551600" cy="390300"/>
              </a:xfrm>
              <a:prstGeom prst="roundRect">
                <a:avLst>
                  <a:gd fmla="val 16667" name="adj"/>
                </a:avLst>
              </a:prstGeom>
              <a:solidFill>
                <a:srgbClr val="EC00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1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g11ea72bfec7_1_0"/>
              <p:cNvSpPr txBox="1"/>
              <p:nvPr/>
            </p:nvSpPr>
            <p:spPr>
              <a:xfrm>
                <a:off x="5586658" y="3396948"/>
                <a:ext cx="1551600" cy="138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GB" sz="700">
                    <a:solidFill>
                      <a:srgbClr val="31308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 Communities / Region 1</a:t>
                </a:r>
                <a:endParaRPr b="1" i="1" sz="700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-139700" lvl="0" marL="89999" rtl="0" algn="l">
                  <a:spcBef>
                    <a:spcPts val="300"/>
                  </a:spcBef>
                  <a:spcAft>
                    <a:spcPts val="0"/>
                  </a:spcAft>
                  <a:buClr>
                    <a:schemeClr val="accent2"/>
                  </a:buClr>
                  <a:buSzPts val="700"/>
                  <a:buFont typeface="Montserrat Medium"/>
                  <a:buChar char="●"/>
                </a:pPr>
                <a:r>
                  <a:rPr i="1" lang="en-GB" sz="700">
                    <a:solidFill>
                      <a:schemeClr val="accent2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Review Applications</a:t>
                </a:r>
                <a:endParaRPr i="1" sz="700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139700" lvl="0" marL="89999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700"/>
                  <a:buFont typeface="Montserrat Medium"/>
                  <a:buChar char="●"/>
                </a:pPr>
                <a:r>
                  <a:rPr i="1" lang="en-GB" sz="700">
                    <a:solidFill>
                      <a:schemeClr val="accent2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Interview candidates</a:t>
                </a:r>
                <a:endParaRPr i="1" sz="700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139700" lvl="0" marL="89999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Select Subcontractor(s)</a:t>
                </a:r>
                <a:endParaRPr i="1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32" name="Google Shape;632;g11ea72bfec7_1_0"/>
              <p:cNvSpPr txBox="1"/>
              <p:nvPr/>
            </p:nvSpPr>
            <p:spPr>
              <a:xfrm>
                <a:off x="5586654" y="3092790"/>
                <a:ext cx="1551600" cy="23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91425" spcFirstLastPara="1" rIns="91425" wrap="square" tIns="0">
                <a:no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GB" sz="10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May</a:t>
                </a:r>
                <a:endParaRPr b="1" i="1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633" name="Google Shape;633;g11ea72bfec7_1_0"/>
          <p:cNvGrpSpPr/>
          <p:nvPr/>
        </p:nvGrpSpPr>
        <p:grpSpPr>
          <a:xfrm>
            <a:off x="1667748" y="1132976"/>
            <a:ext cx="1406370" cy="3476299"/>
            <a:chOff x="1667748" y="1132976"/>
            <a:chExt cx="1406370" cy="3476299"/>
          </a:xfrm>
        </p:grpSpPr>
        <p:grpSp>
          <p:nvGrpSpPr>
            <p:cNvPr id="634" name="Google Shape;634;g11ea72bfec7_1_0"/>
            <p:cNvGrpSpPr/>
            <p:nvPr/>
          </p:nvGrpSpPr>
          <p:grpSpPr>
            <a:xfrm>
              <a:off x="1667748" y="1132976"/>
              <a:ext cx="1406370" cy="1119482"/>
              <a:chOff x="1948192" y="1044750"/>
              <a:chExt cx="1551600" cy="1119482"/>
            </a:xfrm>
          </p:grpSpPr>
          <p:sp>
            <p:nvSpPr>
              <p:cNvPr id="635" name="Google Shape;635;g11ea72bfec7_1_0"/>
              <p:cNvSpPr/>
              <p:nvPr/>
            </p:nvSpPr>
            <p:spPr>
              <a:xfrm>
                <a:off x="1948192" y="1774232"/>
                <a:ext cx="1551600" cy="390000"/>
              </a:xfrm>
              <a:prstGeom prst="roundRect">
                <a:avLst>
                  <a:gd fmla="val 16667" name="adj"/>
                </a:avLst>
              </a:prstGeom>
              <a:solidFill>
                <a:srgbClr val="EC00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g11ea72bfec7_1_0"/>
              <p:cNvSpPr txBox="1"/>
              <p:nvPr/>
            </p:nvSpPr>
            <p:spPr>
              <a:xfrm>
                <a:off x="1948192" y="1044750"/>
                <a:ext cx="1551600" cy="7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lang="en-GB" sz="700">
                    <a:solidFill>
                      <a:srgbClr val="31308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 Comunidades</a:t>
                </a:r>
                <a:endParaRPr b="1" sz="700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-139700" lvl="0" marL="89999" rtl="0" algn="l">
                  <a:spcBef>
                    <a:spcPts val="30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Identificar área de enfoque local</a:t>
                </a:r>
                <a:endParaRPr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0" lvl="0" marL="45720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700">
                    <a:solidFill>
                      <a:srgbClr val="31308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Región 1</a:t>
                </a:r>
                <a:endParaRPr b="1" sz="700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-139700" lvl="0" marL="89999" rtl="0" algn="l">
                  <a:spcBef>
                    <a:spcPts val="30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Identificar área de enfoque regional (basado en lo que surgió en las 4 comunidades </a:t>
                </a:r>
                <a:endParaRPr sz="8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37" name="Google Shape;637;g11ea72bfec7_1_0"/>
              <p:cNvSpPr txBox="1"/>
              <p:nvPr/>
            </p:nvSpPr>
            <p:spPr>
              <a:xfrm>
                <a:off x="2020792" y="1850961"/>
                <a:ext cx="1406400" cy="23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91425" spcFirstLastPara="1" rIns="91425" wrap="square" tIns="0">
                <a:no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lang="en-GB" sz="10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Febrero</a:t>
                </a:r>
                <a:endParaRPr b="1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638" name="Google Shape;638;g11ea72bfec7_1_0"/>
            <p:cNvGrpSpPr/>
            <p:nvPr/>
          </p:nvGrpSpPr>
          <p:grpSpPr>
            <a:xfrm>
              <a:off x="1667748" y="2951665"/>
              <a:ext cx="1406370" cy="1657610"/>
              <a:chOff x="2108579" y="3015838"/>
              <a:chExt cx="1551600" cy="1657610"/>
            </a:xfrm>
          </p:grpSpPr>
          <p:sp>
            <p:nvSpPr>
              <p:cNvPr id="639" name="Google Shape;639;g11ea72bfec7_1_0"/>
              <p:cNvSpPr/>
              <p:nvPr/>
            </p:nvSpPr>
            <p:spPr>
              <a:xfrm>
                <a:off x="2108579" y="3015838"/>
                <a:ext cx="1551600" cy="390300"/>
              </a:xfrm>
              <a:prstGeom prst="roundRect">
                <a:avLst>
                  <a:gd fmla="val 16667" name="adj"/>
                </a:avLst>
              </a:prstGeom>
              <a:solidFill>
                <a:srgbClr val="EC00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1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g11ea72bfec7_1_0"/>
              <p:cNvSpPr txBox="1"/>
              <p:nvPr/>
            </p:nvSpPr>
            <p:spPr>
              <a:xfrm>
                <a:off x="2152904" y="3396949"/>
                <a:ext cx="1455600" cy="127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GB" sz="700">
                    <a:solidFill>
                      <a:srgbClr val="31308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 Communities</a:t>
                </a:r>
                <a:endParaRPr b="1" i="1" sz="700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-139700" lvl="0" marL="89999" rtl="0" algn="l">
                  <a:spcBef>
                    <a:spcPts val="30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Identify local  focus areas</a:t>
                </a:r>
                <a:endParaRPr i="1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1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GB" sz="700">
                    <a:solidFill>
                      <a:srgbClr val="31308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Region 1</a:t>
                </a:r>
                <a:endParaRPr i="1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139700" lvl="0" marL="89999" rtl="0" algn="l">
                  <a:spcBef>
                    <a:spcPts val="30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Identify regional focus area (based on what surfaced in each of the 4 communities)</a:t>
                </a:r>
                <a:endParaRPr i="1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i="1" sz="9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i="1" sz="9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41" name="Google Shape;641;g11ea72bfec7_1_0"/>
              <p:cNvSpPr txBox="1"/>
              <p:nvPr/>
            </p:nvSpPr>
            <p:spPr>
              <a:xfrm>
                <a:off x="2108579" y="3092790"/>
                <a:ext cx="1551600" cy="23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91425" spcFirstLastPara="1" rIns="91425" wrap="square" tIns="0">
                <a:no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GB" sz="10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February</a:t>
                </a:r>
                <a:endParaRPr b="1" i="1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pic>
          <p:nvPicPr>
            <p:cNvPr id="642" name="Google Shape;642;g11ea72bfec7_1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68590" y="2165972"/>
              <a:ext cx="804687" cy="798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3" name="Google Shape;643;g11ea72bfec7_1_0"/>
          <p:cNvSpPr/>
          <p:nvPr/>
        </p:nvSpPr>
        <p:spPr>
          <a:xfrm>
            <a:off x="7471940" y="255475"/>
            <a:ext cx="14064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4" name="Google Shape;644;g11ea72bfec7_1_0"/>
          <p:cNvGrpSpPr/>
          <p:nvPr/>
        </p:nvGrpSpPr>
        <p:grpSpPr>
          <a:xfrm>
            <a:off x="7441853" y="1132976"/>
            <a:ext cx="1419082" cy="3476304"/>
            <a:chOff x="7441853" y="1132976"/>
            <a:chExt cx="1419082" cy="3476304"/>
          </a:xfrm>
        </p:grpSpPr>
        <p:grpSp>
          <p:nvGrpSpPr>
            <p:cNvPr id="645" name="Google Shape;645;g11ea72bfec7_1_0"/>
            <p:cNvGrpSpPr/>
            <p:nvPr/>
          </p:nvGrpSpPr>
          <p:grpSpPr>
            <a:xfrm>
              <a:off x="7448209" y="1132976"/>
              <a:ext cx="1406400" cy="1119482"/>
              <a:chOff x="7485592" y="1056776"/>
              <a:chExt cx="1406400" cy="1119482"/>
            </a:xfrm>
          </p:grpSpPr>
          <p:sp>
            <p:nvSpPr>
              <p:cNvPr id="646" name="Google Shape;646;g11ea72bfec7_1_0"/>
              <p:cNvSpPr/>
              <p:nvPr/>
            </p:nvSpPr>
            <p:spPr>
              <a:xfrm>
                <a:off x="7485592" y="1786258"/>
                <a:ext cx="1406400" cy="390000"/>
              </a:xfrm>
              <a:prstGeom prst="roundRect">
                <a:avLst>
                  <a:gd fmla="val 16667" name="adj"/>
                </a:avLst>
              </a:prstGeom>
              <a:solidFill>
                <a:srgbClr val="EC00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g11ea72bfec7_1_0"/>
              <p:cNvSpPr txBox="1"/>
              <p:nvPr/>
            </p:nvSpPr>
            <p:spPr>
              <a:xfrm>
                <a:off x="7485592" y="1056776"/>
                <a:ext cx="1406400" cy="74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lang="en-GB" sz="700">
                    <a:solidFill>
                      <a:srgbClr val="31308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 Comunidades / Región 1</a:t>
                </a:r>
                <a:endParaRPr b="1" sz="700">
                  <a:solidFill>
                    <a:srgbClr val="313087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-139700" lvl="0" marL="89999" rtl="0" algn="l">
                  <a:spcBef>
                    <a:spcPts val="30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Desarrollar contrato(s)</a:t>
                </a:r>
                <a:endParaRPr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139700" lvl="0" marL="89999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Anuncio de los elegidos</a:t>
                </a:r>
                <a:endParaRPr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139700" lvl="0" marL="89999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¡¡Celebración!!</a:t>
                </a:r>
                <a:endParaRPr sz="8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48" name="Google Shape;648;g11ea72bfec7_1_0"/>
              <p:cNvSpPr txBox="1"/>
              <p:nvPr/>
            </p:nvSpPr>
            <p:spPr>
              <a:xfrm>
                <a:off x="7485592" y="1863212"/>
                <a:ext cx="1406400" cy="23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91425" spcFirstLastPara="1" rIns="91425" wrap="square" tIns="0">
                <a:no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lang="en-GB" sz="10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Junio</a:t>
                </a:r>
                <a:endParaRPr b="1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649" name="Google Shape;649;g11ea72bfec7_1_0"/>
            <p:cNvGrpSpPr/>
            <p:nvPr/>
          </p:nvGrpSpPr>
          <p:grpSpPr>
            <a:xfrm>
              <a:off x="7448209" y="2951665"/>
              <a:ext cx="1406400" cy="1657615"/>
              <a:chOff x="7485592" y="3027865"/>
              <a:chExt cx="1406400" cy="1657615"/>
            </a:xfrm>
          </p:grpSpPr>
          <p:sp>
            <p:nvSpPr>
              <p:cNvPr id="650" name="Google Shape;650;g11ea72bfec7_1_0"/>
              <p:cNvSpPr/>
              <p:nvPr/>
            </p:nvSpPr>
            <p:spPr>
              <a:xfrm>
                <a:off x="7485592" y="3027865"/>
                <a:ext cx="1406400" cy="390300"/>
              </a:xfrm>
              <a:prstGeom prst="roundRect">
                <a:avLst>
                  <a:gd fmla="val 16667" name="adj"/>
                </a:avLst>
              </a:prstGeom>
              <a:solidFill>
                <a:srgbClr val="EC00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1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g11ea72bfec7_1_0"/>
              <p:cNvSpPr txBox="1"/>
              <p:nvPr/>
            </p:nvSpPr>
            <p:spPr>
              <a:xfrm>
                <a:off x="7485592" y="3408980"/>
                <a:ext cx="1406400" cy="127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GB" sz="700">
                    <a:solidFill>
                      <a:srgbClr val="313087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 Communities / Region 1</a:t>
                </a:r>
                <a:endParaRPr i="1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139700" lvl="0" marL="89999" rtl="0" algn="l">
                  <a:spcBef>
                    <a:spcPts val="30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i="1" lang="en-GB" sz="700">
                    <a:solidFill>
                      <a:schemeClr val="accent2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Develop Contract(s)</a:t>
                </a:r>
                <a:endParaRPr i="1" sz="700">
                  <a:solidFill>
                    <a:schemeClr val="accent2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139700" lvl="0" marL="89999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Announce Grantee(s)</a:t>
                </a:r>
                <a:endParaRPr i="1" sz="7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-139700" lvl="0" marL="89999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13087"/>
                  </a:buClr>
                  <a:buSzPts val="700"/>
                  <a:buFont typeface="Montserrat Medium"/>
                  <a:buChar char="●"/>
                </a:pPr>
                <a:r>
                  <a:rPr i="1" lang="en-GB" sz="700">
                    <a:solidFill>
                      <a:srgbClr val="313087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Celebration!!</a:t>
                </a:r>
                <a:endParaRPr i="1" sz="900">
                  <a:solidFill>
                    <a:srgbClr val="313087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652" name="Google Shape;652;g11ea72bfec7_1_0"/>
              <p:cNvSpPr txBox="1"/>
              <p:nvPr/>
            </p:nvSpPr>
            <p:spPr>
              <a:xfrm>
                <a:off x="7485592" y="3104816"/>
                <a:ext cx="1406400" cy="23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91425" spcFirstLastPara="1" rIns="91425" wrap="square" tIns="0">
                <a:no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GB" sz="10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June</a:t>
                </a:r>
                <a:endParaRPr b="1" i="1" sz="10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653" name="Google Shape;653;g11ea72bfec7_1_0"/>
            <p:cNvGrpSpPr/>
            <p:nvPr/>
          </p:nvGrpSpPr>
          <p:grpSpPr>
            <a:xfrm>
              <a:off x="7441853" y="2196007"/>
              <a:ext cx="1419082" cy="868414"/>
              <a:chOff x="7271804" y="2092655"/>
              <a:chExt cx="1468421" cy="905541"/>
            </a:xfrm>
          </p:grpSpPr>
          <p:pic>
            <p:nvPicPr>
              <p:cNvPr id="654" name="Google Shape;654;g11ea72bfec7_1_0"/>
              <p:cNvPicPr preferRelativeResize="0"/>
              <p:nvPr/>
            </p:nvPicPr>
            <p:blipFill rotWithShape="1">
              <a:blip r:embed="rId8">
                <a:alphaModFix/>
              </a:blip>
              <a:srcRect b="0" l="4677" r="4677" t="0"/>
              <a:stretch/>
            </p:blipFill>
            <p:spPr>
              <a:xfrm flipH="1">
                <a:off x="7271804" y="2092655"/>
                <a:ext cx="820806" cy="9055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5" name="Google Shape;655;g11ea72bfec7_1_0"/>
              <p:cNvPicPr preferRelativeResize="0"/>
              <p:nvPr/>
            </p:nvPicPr>
            <p:blipFill rotWithShape="1">
              <a:blip r:embed="rId9">
                <a:alphaModFix/>
              </a:blip>
              <a:srcRect b="0" l="4677" r="4677" t="0"/>
              <a:stretch/>
            </p:blipFill>
            <p:spPr>
              <a:xfrm>
                <a:off x="8017876" y="2146963"/>
                <a:ext cx="722349" cy="7969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56" name="Google Shape;656;g11ea72bfec7_1_0"/>
          <p:cNvSpPr/>
          <p:nvPr/>
        </p:nvSpPr>
        <p:spPr>
          <a:xfrm>
            <a:off x="247690" y="146475"/>
            <a:ext cx="1406400" cy="49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g11ea72bfec7_1_0"/>
          <p:cNvSpPr txBox="1"/>
          <p:nvPr>
            <p:ph type="title"/>
          </p:nvPr>
        </p:nvSpPr>
        <p:spPr>
          <a:xfrm>
            <a:off x="252300" y="102375"/>
            <a:ext cx="2587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600">
                <a:solidFill>
                  <a:srgbClr val="079BD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Actividades </a:t>
            </a:r>
            <a:r>
              <a:rPr lang="en-GB" sz="1600">
                <a:solidFill>
                  <a:srgbClr val="EC008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2022</a:t>
            </a:r>
            <a:endParaRPr sz="1600">
              <a:solidFill>
                <a:srgbClr val="EC008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8" name="Google Shape;658;g11ea72bfec7_1_0"/>
          <p:cNvSpPr txBox="1"/>
          <p:nvPr>
            <p:ph type="title"/>
          </p:nvPr>
        </p:nvSpPr>
        <p:spPr>
          <a:xfrm>
            <a:off x="252300" y="4416750"/>
            <a:ext cx="2061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600">
                <a:solidFill>
                  <a:srgbClr val="079BD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Activities</a:t>
            </a:r>
            <a:r>
              <a:rPr lang="en-GB" sz="1600">
                <a:solidFill>
                  <a:srgbClr val="079BD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GB" sz="1600">
                <a:solidFill>
                  <a:srgbClr val="EC008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2022</a:t>
            </a:r>
            <a:r>
              <a:rPr lang="en-GB" sz="1600">
                <a:solidFill>
                  <a:srgbClr val="079BD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</a:t>
            </a:r>
            <a:endParaRPr sz="1600">
              <a:solidFill>
                <a:srgbClr val="079BD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59" name="Google Shape;659;g11ea72bfec7_1_0"/>
          <p:cNvPicPr preferRelativeResize="0"/>
          <p:nvPr/>
        </p:nvPicPr>
        <p:blipFill rotWithShape="1">
          <a:blip r:embed="rId10">
            <a:alphaModFix/>
          </a:blip>
          <a:srcRect b="0" l="0" r="-5954" t="0"/>
          <a:stretch/>
        </p:blipFill>
        <p:spPr>
          <a:xfrm>
            <a:off x="221050" y="1581325"/>
            <a:ext cx="1490100" cy="198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g11ea72bfec7_1_0"/>
          <p:cNvPicPr preferRelativeResize="0"/>
          <p:nvPr/>
        </p:nvPicPr>
        <p:blipFill rotWithShape="1">
          <a:blip r:embed="rId10">
            <a:alphaModFix/>
          </a:blip>
          <a:srcRect b="0" l="0" r="-5954" t="0"/>
          <a:stretch/>
        </p:blipFill>
        <p:spPr>
          <a:xfrm>
            <a:off x="1711150" y="1581325"/>
            <a:ext cx="1490100" cy="198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043b289756_0_963"/>
          <p:cNvSpPr txBox="1"/>
          <p:nvPr>
            <p:ph type="title"/>
          </p:nvPr>
        </p:nvSpPr>
        <p:spPr>
          <a:xfrm>
            <a:off x="5302275" y="1384050"/>
            <a:ext cx="35874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3000">
                <a:solidFill>
                  <a:srgbClr val="EC008C"/>
                </a:solidFill>
              </a:rPr>
              <a:t>Break</a:t>
            </a:r>
            <a:endParaRPr i="1" sz="3000">
              <a:solidFill>
                <a:srgbClr val="EC008C"/>
              </a:solidFill>
            </a:endParaRPr>
          </a:p>
        </p:txBody>
      </p:sp>
      <p:sp>
        <p:nvSpPr>
          <p:cNvPr id="666" name="Google Shape;666;g1043b289756_0_963"/>
          <p:cNvSpPr txBox="1"/>
          <p:nvPr>
            <p:ph type="title"/>
          </p:nvPr>
        </p:nvSpPr>
        <p:spPr>
          <a:xfrm>
            <a:off x="240825" y="1384050"/>
            <a:ext cx="41676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000">
                <a:solidFill>
                  <a:srgbClr val="EC008C"/>
                </a:solidFill>
              </a:rPr>
              <a:t>Descanso</a:t>
            </a:r>
            <a:endParaRPr sz="3000">
              <a:solidFill>
                <a:srgbClr val="EC008C"/>
              </a:solidFill>
            </a:endParaRPr>
          </a:p>
        </p:txBody>
      </p:sp>
      <p:grpSp>
        <p:nvGrpSpPr>
          <p:cNvPr id="667" name="Google Shape;667;g1043b289756_0_963"/>
          <p:cNvGrpSpPr/>
          <p:nvPr/>
        </p:nvGrpSpPr>
        <p:grpSpPr>
          <a:xfrm>
            <a:off x="237326" y="116550"/>
            <a:ext cx="1612200" cy="516300"/>
            <a:chOff x="2086751" y="109575"/>
            <a:chExt cx="1612200" cy="516300"/>
          </a:xfrm>
        </p:grpSpPr>
        <p:sp>
          <p:nvSpPr>
            <p:cNvPr id="668" name="Google Shape;668;g1043b289756_0_963"/>
            <p:cNvSpPr/>
            <p:nvPr/>
          </p:nvSpPr>
          <p:spPr>
            <a:xfrm>
              <a:off x="2086751" y="109575"/>
              <a:ext cx="1612200" cy="516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9" name="Google Shape;669;g1043b289756_0_9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7475" y="152425"/>
              <a:ext cx="1350752" cy="4305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EB648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102534a8a6_0_45"/>
          <p:cNvSpPr txBox="1"/>
          <p:nvPr/>
        </p:nvSpPr>
        <p:spPr>
          <a:xfrm>
            <a:off x="2449200" y="1827600"/>
            <a:ext cx="4245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Allison Henry 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Forward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75" name="Google Shape;675;g1102534a8a6_0_45"/>
          <p:cNvGrpSpPr/>
          <p:nvPr/>
        </p:nvGrpSpPr>
        <p:grpSpPr>
          <a:xfrm>
            <a:off x="237326" y="116550"/>
            <a:ext cx="1612200" cy="516300"/>
            <a:chOff x="2086751" y="109575"/>
            <a:chExt cx="1612200" cy="516300"/>
          </a:xfrm>
        </p:grpSpPr>
        <p:sp>
          <p:nvSpPr>
            <p:cNvPr id="676" name="Google Shape;676;g1102534a8a6_0_45"/>
            <p:cNvSpPr/>
            <p:nvPr/>
          </p:nvSpPr>
          <p:spPr>
            <a:xfrm>
              <a:off x="2086751" y="109575"/>
              <a:ext cx="1612200" cy="516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7" name="Google Shape;677;g1102534a8a6_0_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7475" y="152425"/>
              <a:ext cx="1350752" cy="4305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1703d6e84f_0_329"/>
          <p:cNvSpPr txBox="1"/>
          <p:nvPr>
            <p:ph type="title"/>
          </p:nvPr>
        </p:nvSpPr>
        <p:spPr>
          <a:xfrm>
            <a:off x="826125" y="2137350"/>
            <a:ext cx="3274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700"/>
              <a:t>Próximos Pasos</a:t>
            </a:r>
            <a:endParaRPr sz="2700"/>
          </a:p>
        </p:txBody>
      </p:sp>
      <p:sp>
        <p:nvSpPr>
          <p:cNvPr id="683" name="Google Shape;683;g11703d6e84f_0_329"/>
          <p:cNvSpPr txBox="1"/>
          <p:nvPr>
            <p:ph type="title"/>
          </p:nvPr>
        </p:nvSpPr>
        <p:spPr>
          <a:xfrm>
            <a:off x="4989600" y="2137350"/>
            <a:ext cx="3368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700"/>
              <a:t>Next Steps </a:t>
            </a:r>
            <a:endParaRPr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1703d6e84f_0_125"/>
          <p:cNvSpPr txBox="1"/>
          <p:nvPr>
            <p:ph type="title"/>
          </p:nvPr>
        </p:nvSpPr>
        <p:spPr>
          <a:xfrm>
            <a:off x="4949250" y="853925"/>
            <a:ext cx="3450900" cy="5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800">
                <a:solidFill>
                  <a:srgbClr val="2797C9"/>
                </a:solidFill>
              </a:rPr>
              <a:t>Next Best Start Region 1 </a:t>
            </a:r>
            <a:endParaRPr i="1" sz="1800">
              <a:solidFill>
                <a:srgbClr val="2797C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1800">
                <a:solidFill>
                  <a:srgbClr val="2797C9"/>
                </a:solidFill>
              </a:rPr>
              <a:t>Monthly Meeting</a:t>
            </a:r>
            <a:endParaRPr i="1" sz="1800">
              <a:solidFill>
                <a:srgbClr val="2797C9"/>
              </a:solidFill>
            </a:endParaRPr>
          </a:p>
        </p:txBody>
      </p:sp>
      <p:sp>
        <p:nvSpPr>
          <p:cNvPr id="689" name="Google Shape;689;g11703d6e84f_0_125"/>
          <p:cNvSpPr txBox="1"/>
          <p:nvPr>
            <p:ph idx="1" type="body"/>
          </p:nvPr>
        </p:nvSpPr>
        <p:spPr>
          <a:xfrm>
            <a:off x="5042075" y="1636550"/>
            <a:ext cx="37473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78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1300"/>
              <a:buChar char="●"/>
            </a:pPr>
            <a:r>
              <a:rPr b="1" i="1" lang="en-GB">
                <a:solidFill>
                  <a:srgbClr val="313087"/>
                </a:solidFill>
              </a:rPr>
              <a:t>Monday, April 25th, 2022</a:t>
            </a:r>
            <a:endParaRPr b="1" i="1">
              <a:solidFill>
                <a:srgbClr val="313087"/>
              </a:solidFill>
            </a:endParaRPr>
          </a:p>
          <a:p>
            <a:pPr indent="269999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i="1" lang="en-GB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5:00 pm - 8:00 pm</a:t>
            </a:r>
            <a:endParaRPr i="1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i="1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778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1300"/>
              <a:buChar char="●"/>
            </a:pPr>
            <a:r>
              <a:rPr b="1" i="1" lang="en-GB">
                <a:solidFill>
                  <a:schemeClr val="accent2"/>
                </a:solidFill>
              </a:rPr>
              <a:t>Thursday</a:t>
            </a:r>
            <a:r>
              <a:rPr b="1" i="1" lang="en-GB">
                <a:solidFill>
                  <a:schemeClr val="accent2"/>
                </a:solidFill>
              </a:rPr>
              <a:t>, April 28th, 2022</a:t>
            </a:r>
            <a:endParaRPr b="1" i="1">
              <a:solidFill>
                <a:schemeClr val="accent2"/>
              </a:solidFill>
            </a:endParaRPr>
          </a:p>
          <a:p>
            <a:pPr indent="269999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i="1" lang="en-GB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9:00 am - 12:00 pm</a:t>
            </a:r>
            <a:endParaRPr i="1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0" name="Google Shape;690;g11703d6e84f_0_125"/>
          <p:cNvSpPr txBox="1"/>
          <p:nvPr>
            <p:ph type="title"/>
          </p:nvPr>
        </p:nvSpPr>
        <p:spPr>
          <a:xfrm>
            <a:off x="454050" y="853925"/>
            <a:ext cx="3921900" cy="5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1800">
                <a:solidFill>
                  <a:srgbClr val="2797C9"/>
                </a:solidFill>
              </a:rPr>
              <a:t>Proximas Réuniones Mensuales de Best Start Región 1</a:t>
            </a:r>
            <a:endParaRPr sz="1800">
              <a:solidFill>
                <a:srgbClr val="2797C9"/>
              </a:solidFill>
            </a:endParaRPr>
          </a:p>
        </p:txBody>
      </p:sp>
      <p:sp>
        <p:nvSpPr>
          <p:cNvPr id="691" name="Google Shape;691;g11703d6e84f_0_125"/>
          <p:cNvSpPr txBox="1"/>
          <p:nvPr>
            <p:ph idx="1" type="body"/>
          </p:nvPr>
        </p:nvSpPr>
        <p:spPr>
          <a:xfrm>
            <a:off x="495500" y="1636550"/>
            <a:ext cx="38436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78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1300"/>
              <a:buChar char="●"/>
            </a:pPr>
            <a:r>
              <a:rPr b="1" lang="en-GB">
                <a:solidFill>
                  <a:srgbClr val="313087"/>
                </a:solidFill>
              </a:rPr>
              <a:t>Lunes, 25 de abril, 2022</a:t>
            </a:r>
            <a:endParaRPr b="1"/>
          </a:p>
          <a:p>
            <a:pPr indent="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5:00 pm - 8:00 pm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778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3087"/>
              </a:buClr>
              <a:buSzPts val="1300"/>
              <a:buChar char="●"/>
            </a:pPr>
            <a:r>
              <a:rPr b="1" lang="en-GB">
                <a:solidFill>
                  <a:schemeClr val="accent2"/>
                </a:solidFill>
              </a:rPr>
              <a:t>Jueves</a:t>
            </a:r>
            <a:r>
              <a:rPr b="1" lang="en-GB">
                <a:solidFill>
                  <a:schemeClr val="accent2"/>
                </a:solidFill>
              </a:rPr>
              <a:t>, 28 de abril, 2022</a:t>
            </a:r>
            <a:endParaRPr b="1"/>
          </a:p>
          <a:p>
            <a:pPr indent="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9:00 am - 12:00 pm</a:t>
            </a:r>
            <a:endParaRPr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008C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11703d6e84f_0_132"/>
          <p:cNvSpPr txBox="1"/>
          <p:nvPr>
            <p:ph type="title"/>
          </p:nvPr>
        </p:nvSpPr>
        <p:spPr>
          <a:xfrm>
            <a:off x="826125" y="1984950"/>
            <a:ext cx="3274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400"/>
              <a:t>Evaluación</a:t>
            </a:r>
            <a:endParaRPr sz="3400"/>
          </a:p>
        </p:txBody>
      </p:sp>
      <p:sp>
        <p:nvSpPr>
          <p:cNvPr id="697" name="Google Shape;697;g11703d6e84f_0_132"/>
          <p:cNvSpPr txBox="1"/>
          <p:nvPr>
            <p:ph type="title"/>
          </p:nvPr>
        </p:nvSpPr>
        <p:spPr>
          <a:xfrm>
            <a:off x="4989600" y="1984950"/>
            <a:ext cx="3368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3400"/>
              <a:t>Evaluation</a:t>
            </a:r>
            <a:endParaRPr sz="3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1703d6e84f_0_137"/>
          <p:cNvSpPr txBox="1"/>
          <p:nvPr>
            <p:ph type="title"/>
          </p:nvPr>
        </p:nvSpPr>
        <p:spPr>
          <a:xfrm>
            <a:off x="562175" y="1041625"/>
            <a:ext cx="3855300" cy="5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GB" sz="2000">
                <a:solidFill>
                  <a:srgbClr val="EC008C"/>
                </a:solidFill>
              </a:rPr>
              <a:t>Evaluación</a:t>
            </a:r>
            <a:endParaRPr i="1" sz="2200">
              <a:solidFill>
                <a:srgbClr val="EC008C"/>
              </a:solidFill>
            </a:endParaRPr>
          </a:p>
        </p:txBody>
      </p:sp>
      <p:sp>
        <p:nvSpPr>
          <p:cNvPr id="703" name="Google Shape;703;g11703d6e84f_0_137"/>
          <p:cNvSpPr txBox="1"/>
          <p:nvPr>
            <p:ph type="title"/>
          </p:nvPr>
        </p:nvSpPr>
        <p:spPr>
          <a:xfrm>
            <a:off x="4880075" y="1041625"/>
            <a:ext cx="3855300" cy="53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i="1" lang="en-GB" sz="2000">
                <a:solidFill>
                  <a:srgbClr val="EC008C"/>
                </a:solidFill>
              </a:rPr>
              <a:t>Evaluation</a:t>
            </a:r>
            <a:endParaRPr i="1" sz="2200">
              <a:solidFill>
                <a:srgbClr val="EC008C"/>
              </a:solidFill>
            </a:endParaRPr>
          </a:p>
        </p:txBody>
      </p:sp>
      <p:sp>
        <p:nvSpPr>
          <p:cNvPr id="704" name="Google Shape;704;g11703d6e84f_0_137"/>
          <p:cNvSpPr txBox="1"/>
          <p:nvPr/>
        </p:nvSpPr>
        <p:spPr>
          <a:xfrm>
            <a:off x="4880075" y="1636550"/>
            <a:ext cx="3962400" cy="27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Please complete the Evaluation Form to help us understand how we are doing our work:</a:t>
            </a:r>
            <a:endParaRPr b="0" i="1" sz="14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4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Monday, </a:t>
            </a:r>
            <a:r>
              <a:rPr b="1" i="1" lang="en-GB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March </a:t>
            </a:r>
            <a:r>
              <a:rPr b="1" i="1" lang="en-GB" sz="14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28th, 2022</a:t>
            </a:r>
            <a:endParaRPr b="1" i="1" sz="140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100" u="sng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0328 Reunión Mensual Regional de Best Start | Best Start Regional Monthly Meeting - Google Forms</a:t>
            </a:r>
            <a:endParaRPr b="0" i="1" sz="14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Thursday</a:t>
            </a:r>
            <a:r>
              <a:rPr b="1" i="1" lang="en-GB" sz="14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1" lang="en-GB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March </a:t>
            </a:r>
            <a:r>
              <a:rPr b="1" i="1" lang="en-GB" sz="14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31st, 2022</a:t>
            </a:r>
            <a:endParaRPr b="1" i="1" sz="140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1100" u="sng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2022 0331 Reunión Mensual Regional de Best Start | Best Start Regional Monthly Meeting - Google Forms</a:t>
            </a:r>
            <a:endParaRPr b="0" i="1" sz="14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5" name="Google Shape;705;g11703d6e84f_0_137"/>
          <p:cNvSpPr txBox="1"/>
          <p:nvPr/>
        </p:nvSpPr>
        <p:spPr>
          <a:xfrm>
            <a:off x="617475" y="1636550"/>
            <a:ext cx="3962400" cy="31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 favor complete el Formulario de Evaluación para ayudarnos a entender cómo estamos elaborando nuestro trabajo: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i="0" lang="en-GB" sz="14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unes, 28 de </a:t>
            </a:r>
            <a:r>
              <a:rPr b="1" lang="en-GB">
                <a:solidFill>
                  <a:schemeClr val="accent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marzo</a:t>
            </a:r>
            <a:r>
              <a:rPr b="1" i="0" lang="en-GB" sz="140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, 2022</a:t>
            </a:r>
            <a:endParaRPr b="1" i="0" sz="140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1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2022 0328 Reunión Mensual Regional de Best Start | Best Start Regional Monthly Meeting - Google Forms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chemeClr val="accent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Jueves</a:t>
            </a:r>
            <a:r>
              <a:rPr b="1" i="0" lang="en-GB" sz="14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, 31 de </a:t>
            </a:r>
            <a:r>
              <a:rPr b="1" i="0" lang="en-GB" sz="1400" u="none" cap="none" strike="noStrike">
                <a:solidFill>
                  <a:schemeClr val="accent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marzo</a:t>
            </a:r>
            <a:r>
              <a:rPr b="1" i="0" lang="en-GB" sz="14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, 2022</a:t>
            </a:r>
            <a:endParaRPr b="1" i="0" sz="14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11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2022 03</a:t>
            </a:r>
            <a:r>
              <a:rPr lang="en-GB" sz="11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31</a:t>
            </a:r>
            <a:r>
              <a:rPr b="0" i="0" lang="en-GB" sz="11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 Reunión Mensual Regional de Best Start | Best Start Regional Monthly Meeting - Google Forms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31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1400" u="none" cap="none" strike="noStrike">
              <a:solidFill>
                <a:srgbClr val="31308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FA5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64b98259f_0_69"/>
          <p:cNvSpPr txBox="1"/>
          <p:nvPr>
            <p:ph type="title"/>
          </p:nvPr>
        </p:nvSpPr>
        <p:spPr>
          <a:xfrm>
            <a:off x="826125" y="1984950"/>
            <a:ext cx="3274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400"/>
              <a:t>Cierre</a:t>
            </a:r>
            <a:r>
              <a:rPr i="1" lang="en-GB" sz="3400"/>
              <a:t> </a:t>
            </a:r>
            <a:endParaRPr i="1" sz="3400"/>
          </a:p>
        </p:txBody>
      </p:sp>
      <p:sp>
        <p:nvSpPr>
          <p:cNvPr id="711" name="Google Shape;711;g1164b98259f_0_69"/>
          <p:cNvSpPr txBox="1"/>
          <p:nvPr>
            <p:ph type="title"/>
          </p:nvPr>
        </p:nvSpPr>
        <p:spPr>
          <a:xfrm>
            <a:off x="4989600" y="1984950"/>
            <a:ext cx="33681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3400"/>
              <a:t>Closing </a:t>
            </a:r>
            <a:endParaRPr sz="3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1703d6e84f_0_149"/>
          <p:cNvSpPr txBox="1"/>
          <p:nvPr>
            <p:ph type="ctrTitle"/>
          </p:nvPr>
        </p:nvSpPr>
        <p:spPr>
          <a:xfrm>
            <a:off x="4414150" y="2362975"/>
            <a:ext cx="37899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i="1" lang="en-GB" sz="3400">
                <a:solidFill>
                  <a:schemeClr val="accent5"/>
                </a:solidFill>
              </a:rPr>
              <a:t>Thank you!</a:t>
            </a:r>
            <a:endParaRPr i="1" sz="3400">
              <a:solidFill>
                <a:schemeClr val="accent5"/>
              </a:solidFill>
            </a:endParaRPr>
          </a:p>
        </p:txBody>
      </p:sp>
      <p:sp>
        <p:nvSpPr>
          <p:cNvPr id="717" name="Google Shape;717;g11703d6e84f_0_149"/>
          <p:cNvSpPr txBox="1"/>
          <p:nvPr>
            <p:ph type="ctrTitle"/>
          </p:nvPr>
        </p:nvSpPr>
        <p:spPr>
          <a:xfrm>
            <a:off x="428900" y="2362975"/>
            <a:ext cx="37899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3400">
                <a:solidFill>
                  <a:srgbClr val="EC008C"/>
                </a:solidFill>
              </a:rPr>
              <a:t>¡Gracias!</a:t>
            </a:r>
            <a:endParaRPr sz="3400">
              <a:solidFill>
                <a:srgbClr val="EC008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12E87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1703d6e84f_0_2286"/>
          <p:cNvSpPr txBox="1"/>
          <p:nvPr>
            <p:ph type="title"/>
          </p:nvPr>
        </p:nvSpPr>
        <p:spPr>
          <a:xfrm>
            <a:off x="4784200" y="2279300"/>
            <a:ext cx="37713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GB" sz="2600"/>
              <a:t>Zoom Tips</a:t>
            </a:r>
            <a:endParaRPr i="1" sz="2600"/>
          </a:p>
        </p:txBody>
      </p:sp>
      <p:sp>
        <p:nvSpPr>
          <p:cNvPr id="362" name="Google Shape;362;g11703d6e84f_0_2286"/>
          <p:cNvSpPr txBox="1"/>
          <p:nvPr>
            <p:ph type="title"/>
          </p:nvPr>
        </p:nvSpPr>
        <p:spPr>
          <a:xfrm>
            <a:off x="714425" y="2279300"/>
            <a:ext cx="3031800" cy="9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00"/>
              <a:t>Consejos 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00"/>
              <a:t>para Zoom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703d6e84f_0_2292"/>
          <p:cNvSpPr txBox="1"/>
          <p:nvPr>
            <p:ph type="title"/>
          </p:nvPr>
        </p:nvSpPr>
        <p:spPr>
          <a:xfrm>
            <a:off x="6338775" y="915450"/>
            <a:ext cx="25947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b="1" i="1" lang="en-GB" sz="1400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Meeting Recording</a:t>
            </a:r>
            <a:endParaRPr b="1" i="1" sz="1400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i="1" lang="en-GB" sz="1000">
                <a:solidFill>
                  <a:srgbClr val="313087"/>
                </a:solidFill>
              </a:rPr>
              <a:t>Please be aware that today’s session will be recorded (large room), with the intention of posting it to our website and social media pages for future reference. </a:t>
            </a:r>
            <a:endParaRPr i="1" sz="1000">
              <a:solidFill>
                <a:srgbClr val="313087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i="1" lang="en-GB" sz="1000">
                <a:solidFill>
                  <a:srgbClr val="313087"/>
                </a:solidFill>
              </a:rPr>
              <a:t>You have the option of acknowledging agreement to the recording by selecting “got it” (blue button) or “leave meeting” (white button) to decline which will remove you from the meeting.</a:t>
            </a:r>
            <a:endParaRPr i="1" sz="1000">
              <a:solidFill>
                <a:srgbClr val="313087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i="1" lang="en-GB" sz="1000">
                <a:solidFill>
                  <a:srgbClr val="313087"/>
                </a:solidFill>
              </a:rPr>
              <a:t>Please be aware that anything you share will be viewable/audible through recording.</a:t>
            </a:r>
            <a:endParaRPr i="1" sz="1000">
              <a:solidFill>
                <a:srgbClr val="313087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i="1" lang="en-GB" sz="1000">
                <a:solidFill>
                  <a:srgbClr val="313087"/>
                </a:solidFill>
              </a:rPr>
              <a:t>Please be mindful of this as it may influence what you decide and not share today.</a:t>
            </a:r>
            <a:endParaRPr i="1" sz="1000">
              <a:solidFill>
                <a:srgbClr val="313087"/>
              </a:solidFill>
            </a:endParaRPr>
          </a:p>
        </p:txBody>
      </p:sp>
      <p:sp>
        <p:nvSpPr>
          <p:cNvPr id="368" name="Google Shape;368;g11703d6e84f_0_2292"/>
          <p:cNvSpPr txBox="1"/>
          <p:nvPr>
            <p:ph type="title"/>
          </p:nvPr>
        </p:nvSpPr>
        <p:spPr>
          <a:xfrm>
            <a:off x="299750" y="904600"/>
            <a:ext cx="25947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b="1" lang="en-GB" sz="1400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Grabación de la Reunión</a:t>
            </a:r>
            <a:endParaRPr sz="2800">
              <a:solidFill>
                <a:srgbClr val="4EB648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lang="en-GB" sz="1000">
                <a:solidFill>
                  <a:srgbClr val="313087"/>
                </a:solidFill>
              </a:rPr>
              <a:t>Tenga en cuenta que la sesión de hoy se grabará (espacio grande), con la intención de publicarla en nuestro sitio web y en las páginas de las redes sociales para futuras referencias. 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lang="en-GB" sz="1000">
                <a:solidFill>
                  <a:srgbClr val="313087"/>
                </a:solidFill>
              </a:rPr>
              <a:t>Tiene la opción de aceptar la grabación seleccionando "</a:t>
            </a:r>
            <a:r>
              <a:rPr i="1" lang="en-GB" sz="1000">
                <a:solidFill>
                  <a:srgbClr val="313087"/>
                </a:solidFill>
              </a:rPr>
              <a:t>got it</a:t>
            </a:r>
            <a:r>
              <a:rPr lang="en-GB" sz="1000">
                <a:solidFill>
                  <a:srgbClr val="313087"/>
                </a:solidFill>
              </a:rPr>
              <a:t>" (botón azul) o "</a:t>
            </a:r>
            <a:r>
              <a:rPr i="1" lang="en-GB" sz="1000">
                <a:solidFill>
                  <a:srgbClr val="313087"/>
                </a:solidFill>
              </a:rPr>
              <a:t>leave meeting</a:t>
            </a:r>
            <a:r>
              <a:rPr lang="en-GB" sz="1000">
                <a:solidFill>
                  <a:srgbClr val="313087"/>
                </a:solidFill>
              </a:rPr>
              <a:t>" (botón blanco) para rechazar la, lo que le retirara de la reunión.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000"/>
              <a:buAutoNum type="arabicPeriod"/>
            </a:pPr>
            <a:r>
              <a:rPr lang="en-GB" sz="1000">
                <a:solidFill>
                  <a:srgbClr val="313087"/>
                </a:solidFill>
              </a:rPr>
              <a:t>Tenga en cuenta que cualquier cosa que comparta será visible/audible a través de la grabación.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13087"/>
              </a:buClr>
              <a:buSzPts val="1000"/>
              <a:buAutoNum type="arabicPeriod"/>
            </a:pPr>
            <a:r>
              <a:rPr lang="en-GB" sz="1000">
                <a:solidFill>
                  <a:srgbClr val="313087"/>
                </a:solidFill>
              </a:rPr>
              <a:t>Por favor, sea consciente de esto ya que puede influir en lo que decida y no comparta hoy.</a:t>
            </a:r>
            <a:endParaRPr sz="1000"/>
          </a:p>
        </p:txBody>
      </p:sp>
      <p:pic>
        <p:nvPicPr>
          <p:cNvPr id="369" name="Google Shape;369;g11703d6e84f_0_2292"/>
          <p:cNvPicPr preferRelativeResize="0"/>
          <p:nvPr/>
        </p:nvPicPr>
        <p:blipFill rotWithShape="1">
          <a:blip r:embed="rId3">
            <a:alphaModFix/>
          </a:blip>
          <a:srcRect b="0" l="1417" r="1485" t="0"/>
          <a:stretch/>
        </p:blipFill>
        <p:spPr>
          <a:xfrm>
            <a:off x="2981976" y="1438300"/>
            <a:ext cx="3309175" cy="17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11703d6e84f_0_2292"/>
          <p:cNvSpPr/>
          <p:nvPr/>
        </p:nvSpPr>
        <p:spPr>
          <a:xfrm>
            <a:off x="4891525" y="2674925"/>
            <a:ext cx="1447200" cy="572700"/>
          </a:xfrm>
          <a:prstGeom prst="ellipse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1703d6e84f_0_2300"/>
          <p:cNvSpPr txBox="1"/>
          <p:nvPr>
            <p:ph type="title"/>
          </p:nvPr>
        </p:nvSpPr>
        <p:spPr>
          <a:xfrm>
            <a:off x="5899050" y="915450"/>
            <a:ext cx="3034500" cy="24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b="1" i="1" lang="en-GB" sz="1400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1" sz="1400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3087"/>
              </a:buClr>
              <a:buSzPts val="1350"/>
              <a:buAutoNum type="arabicPeriod"/>
            </a:pPr>
            <a:r>
              <a:rPr i="1" lang="en-GB" sz="1350">
                <a:solidFill>
                  <a:srgbClr val="313087"/>
                </a:solidFill>
              </a:rPr>
              <a:t>If you prefer to listen to the entire presentation in </a:t>
            </a:r>
            <a:r>
              <a:rPr i="1" lang="en-GB" sz="1350">
                <a:solidFill>
                  <a:srgbClr val="EE2A7B"/>
                </a:solidFill>
              </a:rPr>
              <a:t>English</a:t>
            </a:r>
            <a:r>
              <a:rPr i="1" lang="en-GB" sz="1350">
                <a:solidFill>
                  <a:srgbClr val="313087"/>
                </a:solidFill>
              </a:rPr>
              <a:t>, click on the </a:t>
            </a:r>
            <a:r>
              <a:rPr i="1" lang="en-GB" sz="1350">
                <a:solidFill>
                  <a:srgbClr val="EE2A7B"/>
                </a:solidFill>
              </a:rPr>
              <a:t>Interpretation</a:t>
            </a:r>
            <a:r>
              <a:rPr i="1" lang="en-GB" sz="1350">
                <a:solidFill>
                  <a:srgbClr val="313087"/>
                </a:solidFill>
              </a:rPr>
              <a:t> symbol at the bottom of the Zoom platform and then select </a:t>
            </a:r>
            <a:r>
              <a:rPr i="1" lang="en-GB" sz="1350">
                <a:solidFill>
                  <a:srgbClr val="EE2A7B"/>
                </a:solidFill>
              </a:rPr>
              <a:t>English</a:t>
            </a:r>
            <a:endParaRPr i="1" sz="1350">
              <a:solidFill>
                <a:srgbClr val="EE2A7B"/>
              </a:solidFill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350"/>
              <a:buAutoNum type="arabicPeriod"/>
            </a:pPr>
            <a:r>
              <a:rPr i="1" lang="en-GB" sz="1350">
                <a:solidFill>
                  <a:srgbClr val="313087"/>
                </a:solidFill>
              </a:rPr>
              <a:t>If you experience </a:t>
            </a:r>
            <a:r>
              <a:rPr i="1" lang="en-GB" sz="1350">
                <a:solidFill>
                  <a:srgbClr val="EE2A7B"/>
                </a:solidFill>
              </a:rPr>
              <a:t>technical issues</a:t>
            </a:r>
            <a:r>
              <a:rPr i="1" lang="en-GB" sz="1350">
                <a:solidFill>
                  <a:srgbClr val="313087"/>
                </a:solidFill>
              </a:rPr>
              <a:t> during the meeting, please type in </a:t>
            </a:r>
            <a:r>
              <a:rPr i="1" lang="en-GB" sz="1350">
                <a:solidFill>
                  <a:srgbClr val="EE2A7B"/>
                </a:solidFill>
              </a:rPr>
              <a:t>chat box</a:t>
            </a:r>
            <a:endParaRPr i="1" sz="1350">
              <a:solidFill>
                <a:srgbClr val="EE2A7B"/>
              </a:solidFill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13087"/>
              </a:buClr>
              <a:buSzPts val="1350"/>
              <a:buAutoNum type="arabicPeriod"/>
            </a:pPr>
            <a:r>
              <a:rPr i="1" lang="en-GB" sz="1350">
                <a:solidFill>
                  <a:srgbClr val="313087"/>
                </a:solidFill>
              </a:rPr>
              <a:t>Take </a:t>
            </a:r>
            <a:r>
              <a:rPr i="1" lang="en-GB" sz="1350">
                <a:solidFill>
                  <a:srgbClr val="EE2A7B"/>
                </a:solidFill>
              </a:rPr>
              <a:t>breaks </a:t>
            </a:r>
            <a:r>
              <a:rPr i="1" lang="en-GB" sz="1350">
                <a:solidFill>
                  <a:srgbClr val="313087"/>
                </a:solidFill>
              </a:rPr>
              <a:t>when you need to take care of yourself or family.</a:t>
            </a:r>
            <a:endParaRPr i="1" sz="1350">
              <a:solidFill>
                <a:srgbClr val="313087"/>
              </a:solidFill>
            </a:endParaRPr>
          </a:p>
        </p:txBody>
      </p:sp>
      <p:sp>
        <p:nvSpPr>
          <p:cNvPr id="376" name="Google Shape;376;g11703d6e84f_0_2300"/>
          <p:cNvSpPr txBox="1"/>
          <p:nvPr>
            <p:ph type="title"/>
          </p:nvPr>
        </p:nvSpPr>
        <p:spPr>
          <a:xfrm>
            <a:off x="299750" y="904600"/>
            <a:ext cx="3034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b="1" lang="en-GB" sz="1400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sz="1400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3087"/>
              </a:buClr>
              <a:buSzPts val="1350"/>
              <a:buAutoNum type="arabicPeriod"/>
            </a:pPr>
            <a:r>
              <a:rPr lang="en-GB" sz="1350">
                <a:solidFill>
                  <a:srgbClr val="313087"/>
                </a:solidFill>
              </a:rPr>
              <a:t>Si prefiere escuchar toda la presentación en </a:t>
            </a:r>
            <a:r>
              <a:rPr lang="en-GB" sz="1350">
                <a:solidFill>
                  <a:srgbClr val="EE2A7B"/>
                </a:solidFill>
              </a:rPr>
              <a:t>español</a:t>
            </a:r>
            <a:r>
              <a:rPr lang="en-GB" sz="1350">
                <a:solidFill>
                  <a:srgbClr val="313087"/>
                </a:solidFill>
              </a:rPr>
              <a:t>, por favor, presione el símbolo de </a:t>
            </a:r>
            <a:r>
              <a:rPr lang="en-GB" sz="1350">
                <a:solidFill>
                  <a:srgbClr val="EE2A7B"/>
                </a:solidFill>
              </a:rPr>
              <a:t>“Interpretation”</a:t>
            </a:r>
            <a:r>
              <a:rPr lang="en-GB" sz="1350">
                <a:solidFill>
                  <a:srgbClr val="313087"/>
                </a:solidFill>
              </a:rPr>
              <a:t> abajo de la pantalla de Zoom y luego elija </a:t>
            </a:r>
            <a:r>
              <a:rPr lang="en-GB" sz="1350">
                <a:solidFill>
                  <a:srgbClr val="EE2A7B"/>
                </a:solidFill>
              </a:rPr>
              <a:t>“Spanish”</a:t>
            </a:r>
            <a:endParaRPr sz="1350">
              <a:solidFill>
                <a:srgbClr val="EE2A7B"/>
              </a:solidFill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3087"/>
              </a:buClr>
              <a:buSzPts val="1350"/>
              <a:buAutoNum type="arabicPeriod"/>
            </a:pPr>
            <a:r>
              <a:rPr lang="en-GB" sz="1350">
                <a:solidFill>
                  <a:srgbClr val="313087"/>
                </a:solidFill>
              </a:rPr>
              <a:t>Si tiene </a:t>
            </a:r>
            <a:r>
              <a:rPr lang="en-GB" sz="1350">
                <a:solidFill>
                  <a:srgbClr val="EE2A7B"/>
                </a:solidFill>
              </a:rPr>
              <a:t>problemas técnicos</a:t>
            </a:r>
            <a:r>
              <a:rPr lang="en-GB" sz="1350">
                <a:solidFill>
                  <a:srgbClr val="313087"/>
                </a:solidFill>
              </a:rPr>
              <a:t> durante la reunión, por favor escriba en el </a:t>
            </a:r>
            <a:r>
              <a:rPr lang="en-GB" sz="1350">
                <a:solidFill>
                  <a:srgbClr val="EC008C"/>
                </a:solidFill>
              </a:rPr>
              <a:t>chat </a:t>
            </a:r>
            <a:endParaRPr sz="1350">
              <a:solidFill>
                <a:srgbClr val="EC008C"/>
              </a:solidFill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13087"/>
              </a:buClr>
              <a:buSzPts val="1350"/>
              <a:buAutoNum type="arabicPeriod"/>
            </a:pPr>
            <a:r>
              <a:rPr lang="en-GB" sz="1350">
                <a:solidFill>
                  <a:srgbClr val="313087"/>
                </a:solidFill>
              </a:rPr>
              <a:t>Tome </a:t>
            </a:r>
            <a:r>
              <a:rPr lang="en-GB" sz="1350">
                <a:solidFill>
                  <a:srgbClr val="EE2A7B"/>
                </a:solidFill>
              </a:rPr>
              <a:t>descansos</a:t>
            </a:r>
            <a:r>
              <a:rPr lang="en-GB" sz="1350">
                <a:solidFill>
                  <a:srgbClr val="313087"/>
                </a:solidFill>
              </a:rPr>
              <a:t> cuando necesite cuidarse a sí mismo o a su familia.</a:t>
            </a:r>
            <a:endParaRPr sz="1350">
              <a:solidFill>
                <a:srgbClr val="313087"/>
              </a:solidFill>
            </a:endParaRPr>
          </a:p>
        </p:txBody>
      </p:sp>
      <p:pic>
        <p:nvPicPr>
          <p:cNvPr id="377" name="Google Shape;377;g11703d6e84f_0_2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8086" y="1369625"/>
            <a:ext cx="2077139" cy="200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8" name="Google Shape;378;g11703d6e84f_0_2300"/>
          <p:cNvCxnSpPr/>
          <p:nvPr/>
        </p:nvCxnSpPr>
        <p:spPr>
          <a:xfrm flipH="1" rot="10800000">
            <a:off x="3179125" y="2210875"/>
            <a:ext cx="569400" cy="66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9" name="Google Shape;379;g11703d6e84f_0_2300"/>
          <p:cNvCxnSpPr/>
          <p:nvPr/>
        </p:nvCxnSpPr>
        <p:spPr>
          <a:xfrm flipH="1">
            <a:off x="4468350" y="1888700"/>
            <a:ext cx="1586400" cy="69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80" name="Google Shape;380;g11703d6e84f_0_2300"/>
          <p:cNvSpPr/>
          <p:nvPr/>
        </p:nvSpPr>
        <p:spPr>
          <a:xfrm>
            <a:off x="3411775" y="2794925"/>
            <a:ext cx="1381800" cy="691500"/>
          </a:xfrm>
          <a:prstGeom prst="ellipse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g11703d6e84f_0_2310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6325" y="3751550"/>
            <a:ext cx="9068073" cy="4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Chat button on Zoom toolbar image." id="386" name="Google Shape;386;g11703d6e84f_0_2310" title="Arrow"/>
          <p:cNvCxnSpPr/>
          <p:nvPr/>
        </p:nvCxnSpPr>
        <p:spPr>
          <a:xfrm>
            <a:off x="3307025" y="3158350"/>
            <a:ext cx="24300" cy="6873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87" name="Google Shape;387;g11703d6e84f_0_2310"/>
          <p:cNvSpPr txBox="1"/>
          <p:nvPr/>
        </p:nvSpPr>
        <p:spPr>
          <a:xfrm>
            <a:off x="259325" y="1378625"/>
            <a:ext cx="25953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Visualice Su Nombre</a:t>
            </a:r>
            <a:endParaRPr b="1" i="0" sz="10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Cambie su nombre:</a:t>
            </a:r>
            <a:endParaRPr b="1" i="0" sz="11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Pasando la flecha sobre “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Participants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/Participantes” </a:t>
            </a:r>
            <a:endParaRPr b="0" i="0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Busca su cuenta y hace clic en “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More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/Más”</a:t>
            </a:r>
            <a:endParaRPr b="0" i="0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Haga clic en "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Rename/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Renombrar". </a:t>
            </a:r>
            <a:endParaRPr b="0" i="0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Añade su </a:t>
            </a:r>
            <a:r>
              <a:rPr b="1" i="0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Nombre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</a:t>
            </a:r>
            <a:r>
              <a:rPr b="1" i="0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Apellido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 </a:t>
            </a:r>
            <a:r>
              <a:rPr b="1" i="0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Comunidad de Best Start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(Este LA, Metro LA, Sur El Monte/El Monte </a:t>
            </a:r>
            <a:r>
              <a:rPr b="1" i="0" lang="en-GB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Sureste LA)</a:t>
            </a:r>
            <a:endParaRPr b="0" i="0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Haga clic en “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Rename</a:t>
            </a:r>
            <a:r>
              <a:rPr b="0" i="0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/Renombrar”</a:t>
            </a:r>
            <a:endParaRPr b="0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88" name="Google Shape;388;g11703d6e84f_0_2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9313" y="1672224"/>
            <a:ext cx="2883208" cy="149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Participants button on Zoom toolbar image." id="389" name="Google Shape;389;g11703d6e84f_0_2310" title="Arrow"/>
          <p:cNvCxnSpPr/>
          <p:nvPr/>
        </p:nvCxnSpPr>
        <p:spPr>
          <a:xfrm flipH="1">
            <a:off x="5420513" y="1643250"/>
            <a:ext cx="145500" cy="3114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Participants button on Zoom toolbar image." id="390" name="Google Shape;390;g11703d6e84f_0_2310" title="Arrow"/>
          <p:cNvCxnSpPr/>
          <p:nvPr/>
        </p:nvCxnSpPr>
        <p:spPr>
          <a:xfrm flipH="1">
            <a:off x="5725013" y="1831975"/>
            <a:ext cx="160500" cy="2499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391" name="Google Shape;391;g11703d6e84f_0_23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63438" y="2625298"/>
            <a:ext cx="2096851" cy="76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Participants button on Zoom toolbar image." id="392" name="Google Shape;392;g11703d6e84f_0_2310" title="Arrow"/>
          <p:cNvCxnSpPr/>
          <p:nvPr/>
        </p:nvCxnSpPr>
        <p:spPr>
          <a:xfrm flipH="1">
            <a:off x="5333338" y="2768975"/>
            <a:ext cx="181500" cy="3012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Participants button on Zoom toolbar image." id="393" name="Google Shape;393;g11703d6e84f_0_2310" title="Arrow"/>
          <p:cNvCxnSpPr/>
          <p:nvPr/>
        </p:nvCxnSpPr>
        <p:spPr>
          <a:xfrm flipH="1">
            <a:off x="5566013" y="2921725"/>
            <a:ext cx="160500" cy="2499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394" name="Google Shape;394;g11703d6e84f_0_2310"/>
          <p:cNvGrpSpPr/>
          <p:nvPr/>
        </p:nvGrpSpPr>
        <p:grpSpPr>
          <a:xfrm>
            <a:off x="5415888" y="1337850"/>
            <a:ext cx="344400" cy="305400"/>
            <a:chOff x="4803700" y="618450"/>
            <a:chExt cx="344400" cy="305400"/>
          </a:xfrm>
        </p:grpSpPr>
        <p:sp>
          <p:nvSpPr>
            <p:cNvPr id="395" name="Google Shape;395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g11703d6e84f_0_2310"/>
          <p:cNvGrpSpPr/>
          <p:nvPr/>
        </p:nvGrpSpPr>
        <p:grpSpPr>
          <a:xfrm>
            <a:off x="5760288" y="1497950"/>
            <a:ext cx="344400" cy="305400"/>
            <a:chOff x="4803700" y="618450"/>
            <a:chExt cx="344400" cy="305400"/>
          </a:xfrm>
        </p:grpSpPr>
        <p:sp>
          <p:nvSpPr>
            <p:cNvPr id="398" name="Google Shape;398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g11703d6e84f_0_2310"/>
          <p:cNvGrpSpPr/>
          <p:nvPr/>
        </p:nvGrpSpPr>
        <p:grpSpPr>
          <a:xfrm>
            <a:off x="5405513" y="2513413"/>
            <a:ext cx="344400" cy="305400"/>
            <a:chOff x="4803700" y="618450"/>
            <a:chExt cx="344400" cy="305400"/>
          </a:xfrm>
        </p:grpSpPr>
        <p:sp>
          <p:nvSpPr>
            <p:cNvPr id="401" name="Google Shape;401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g11703d6e84f_0_2310"/>
          <p:cNvGrpSpPr/>
          <p:nvPr/>
        </p:nvGrpSpPr>
        <p:grpSpPr>
          <a:xfrm>
            <a:off x="5644201" y="2708363"/>
            <a:ext cx="344400" cy="305400"/>
            <a:chOff x="4803700" y="618450"/>
            <a:chExt cx="344400" cy="305400"/>
          </a:xfrm>
        </p:grpSpPr>
        <p:sp>
          <p:nvSpPr>
            <p:cNvPr id="404" name="Google Shape;404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g11703d6e84f_0_2310"/>
          <p:cNvSpPr txBox="1"/>
          <p:nvPr/>
        </p:nvSpPr>
        <p:spPr>
          <a:xfrm>
            <a:off x="6335725" y="1501025"/>
            <a:ext cx="2595300" cy="15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Display Name </a:t>
            </a:r>
            <a:endParaRPr b="1" i="1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1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Rename yourself:</a:t>
            </a:r>
            <a:endParaRPr b="1" i="1" sz="11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Hovering cursor over “Participants”</a:t>
            </a:r>
            <a:endParaRPr b="0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Identify your account and click on “More”</a:t>
            </a:r>
            <a:endParaRPr b="0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Click on “Rename”</a:t>
            </a:r>
            <a:endParaRPr b="0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Add you </a:t>
            </a:r>
            <a:r>
              <a:rPr b="1" i="1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First Name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</a:t>
            </a:r>
            <a:r>
              <a:rPr b="1" i="1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Last Name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</a:t>
            </a:r>
            <a:r>
              <a:rPr b="1" i="1" lang="en-GB" sz="1100" u="none" cap="none" strike="noStrike">
                <a:solidFill>
                  <a:srgbClr val="EE2A7B"/>
                </a:solidFill>
                <a:latin typeface="Montserrat"/>
                <a:ea typeface="Montserrat"/>
                <a:cs typeface="Montserrat"/>
                <a:sym typeface="Montserrat"/>
              </a:rPr>
              <a:t>Best Start Community </a:t>
            </a: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(East LA, Metro LA, South El Monte/El Monte or Southeast LA)</a:t>
            </a:r>
            <a:endParaRPr b="0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65100" lvl="0" marL="269999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2A7B"/>
              </a:buClr>
              <a:buSzPts val="1100"/>
              <a:buFont typeface="Montserrat ExtraBold"/>
              <a:buAutoNum type="arabicPeriod"/>
            </a:pPr>
            <a:r>
              <a:rPr b="0" i="1" lang="en-GB" sz="11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Click on “Rename”</a:t>
            </a:r>
            <a:endParaRPr b="0" i="1" sz="110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407" name="Google Shape;407;g11703d6e84f_0_2310"/>
          <p:cNvGrpSpPr/>
          <p:nvPr/>
        </p:nvGrpSpPr>
        <p:grpSpPr>
          <a:xfrm>
            <a:off x="3132563" y="3018863"/>
            <a:ext cx="344400" cy="305400"/>
            <a:chOff x="4803700" y="618450"/>
            <a:chExt cx="344400" cy="305400"/>
          </a:xfrm>
        </p:grpSpPr>
        <p:sp>
          <p:nvSpPr>
            <p:cNvPr id="408" name="Google Shape;408;g11703d6e84f_0_2310"/>
            <p:cNvSpPr/>
            <p:nvPr/>
          </p:nvSpPr>
          <p:spPr>
            <a:xfrm>
              <a:off x="4835050" y="630300"/>
              <a:ext cx="281700" cy="281700"/>
            </a:xfrm>
            <a:prstGeom prst="ellipse">
              <a:avLst/>
            </a:prstGeom>
            <a:solidFill>
              <a:srgbClr val="EE2A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g11703d6e84f_0_2310"/>
            <p:cNvSpPr/>
            <p:nvPr/>
          </p:nvSpPr>
          <p:spPr>
            <a:xfrm>
              <a:off x="4803700" y="618450"/>
              <a:ext cx="344400" cy="3054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59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1703d6e84f_0_2340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11703d6e84f_0_2340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11703d6e84f_0_2340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g11703d6e84f_0_2340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11703d6e84f_0_2340"/>
          <p:cNvPicPr preferRelativeResize="0"/>
          <p:nvPr/>
        </p:nvPicPr>
        <p:blipFill rotWithShape="1">
          <a:blip r:embed="rId4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g11703d6e84f_0_2340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420" name="Google Shape;420;g11703d6e84f_0_2340" title="Arrow"/>
          <p:cNvCxnSpPr>
            <a:stCxn id="418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21" name="Google Shape;421;g11703d6e84f_0_2340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0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22" name="Google Shape;422;g11703d6e84f_0_2340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23" name="Google Shape;423;g11703d6e84f_0_2340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11703d6e84f_0_2340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1703d6e84f_0_2716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11703d6e84f_0_2716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11703d6e84f_0_2716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g11703d6e84f_0_2716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Chat button on Zoom toolbar image." id="433" name="Google Shape;433;g11703d6e84f_0_2716" title="Arrow"/>
          <p:cNvCxnSpPr/>
          <p:nvPr/>
        </p:nvCxnSpPr>
        <p:spPr>
          <a:xfrm>
            <a:off x="3783100" y="2396300"/>
            <a:ext cx="3300" cy="5835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34" name="Google Shape;434;g11703d6e84f_0_2716"/>
          <p:cNvSpPr txBox="1"/>
          <p:nvPr/>
        </p:nvSpPr>
        <p:spPr>
          <a:xfrm>
            <a:off x="4690675" y="1246513"/>
            <a:ext cx="163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Caja de Chat 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 comentarios o preguntas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Chat Box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or questions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35" name="Google Shape;435;g11703d6e84f_0_27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913" y="924000"/>
            <a:ext cx="1737675" cy="160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436" name="Google Shape;436;g11703d6e84f_0_2716"/>
          <p:cNvPicPr preferRelativeResize="0"/>
          <p:nvPr/>
        </p:nvPicPr>
        <p:blipFill rotWithShape="1">
          <a:blip r:embed="rId5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7" name="Google Shape;437;g11703d6e84f_0_2716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438" name="Google Shape;438;g11703d6e84f_0_2716" title="Arrow"/>
          <p:cNvCxnSpPr>
            <a:stCxn id="436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39" name="Google Shape;439;g11703d6e84f_0_2716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0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40" name="Google Shape;440;g11703d6e84f_0_2716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41" name="Google Shape;441;g11703d6e84f_0_2716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11703d6e84f_0_2716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1703d6e84f_0_2741"/>
          <p:cNvSpPr/>
          <p:nvPr/>
        </p:nvSpPr>
        <p:spPr>
          <a:xfrm>
            <a:off x="6662125" y="1268213"/>
            <a:ext cx="2245500" cy="148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11703d6e84f_0_2741"/>
          <p:cNvSpPr/>
          <p:nvPr/>
        </p:nvSpPr>
        <p:spPr>
          <a:xfrm>
            <a:off x="3234775" y="3758775"/>
            <a:ext cx="2245500" cy="124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11703d6e84f_0_2741"/>
          <p:cNvSpPr/>
          <p:nvPr/>
        </p:nvSpPr>
        <p:spPr>
          <a:xfrm>
            <a:off x="2608075" y="820925"/>
            <a:ext cx="3720900" cy="18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g11703d6e84f_0_2741"/>
          <p:cNvPicPr preferRelativeResize="0"/>
          <p:nvPr/>
        </p:nvPicPr>
        <p:blipFill rotWithShape="1">
          <a:blip r:embed="rId3">
            <a:alphaModFix/>
          </a:blip>
          <a:srcRect b="4865" l="396" r="435" t="4864"/>
          <a:stretch/>
        </p:blipFill>
        <p:spPr>
          <a:xfrm>
            <a:off x="37963" y="2989825"/>
            <a:ext cx="9068073" cy="4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descr="Arrow pointing at Chat button on Zoom toolbar image." id="451" name="Google Shape;451;g11703d6e84f_0_2741" title="Arrow"/>
          <p:cNvCxnSpPr/>
          <p:nvPr/>
        </p:nvCxnSpPr>
        <p:spPr>
          <a:xfrm>
            <a:off x="3783100" y="2396300"/>
            <a:ext cx="3300" cy="5835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2" name="Google Shape;452;g11703d6e84f_0_2741"/>
          <p:cNvSpPr txBox="1"/>
          <p:nvPr/>
        </p:nvSpPr>
        <p:spPr>
          <a:xfrm>
            <a:off x="4690675" y="1246513"/>
            <a:ext cx="16383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Caja de Chat 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compartir comentarios o preguntas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950" u="none" cap="none" strike="noStrike">
              <a:solidFill>
                <a:srgbClr val="3130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Chat Box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 share comments or questions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53" name="Google Shape;453;g11703d6e84f_0_27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913" y="924000"/>
            <a:ext cx="1737675" cy="160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454" name="Google Shape;454;g11703d6e84f_0_2741"/>
          <p:cNvPicPr preferRelativeResize="0"/>
          <p:nvPr/>
        </p:nvPicPr>
        <p:blipFill rotWithShape="1">
          <a:blip r:embed="rId5">
            <a:alphaModFix/>
          </a:blip>
          <a:srcRect b="26221" l="0" r="0" t="0"/>
          <a:stretch/>
        </p:blipFill>
        <p:spPr>
          <a:xfrm>
            <a:off x="6872862" y="1355060"/>
            <a:ext cx="1824025" cy="1298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Google Shape;455;g11703d6e84f_0_2741"/>
          <p:cNvCxnSpPr/>
          <p:nvPr/>
        </p:nvCxnSpPr>
        <p:spPr>
          <a:xfrm flipH="1" rot="10800000">
            <a:off x="6613200" y="2074275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descr="Arrow pointing at Chat button on Zoom toolbar image." id="456" name="Google Shape;456;g11703d6e84f_0_2741" title="Arrow"/>
          <p:cNvCxnSpPr>
            <a:stCxn id="454" idx="2"/>
          </p:cNvCxnSpPr>
          <p:nvPr/>
        </p:nvCxnSpPr>
        <p:spPr>
          <a:xfrm>
            <a:off x="7784875" y="2653785"/>
            <a:ext cx="1500" cy="3531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7" name="Google Shape;457;g11703d6e84f_0_2741"/>
          <p:cNvSpPr txBox="1"/>
          <p:nvPr/>
        </p:nvSpPr>
        <p:spPr>
          <a:xfrm>
            <a:off x="7609750" y="1694363"/>
            <a:ext cx="9195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(Ingles)</a:t>
            </a:r>
            <a:endParaRPr b="1" i="0" sz="9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75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95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(Español)</a:t>
            </a:r>
            <a:endParaRPr b="0" i="0" sz="95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58" name="Google Shape;458;g11703d6e84f_0_2741"/>
          <p:cNvCxnSpPr/>
          <p:nvPr/>
        </p:nvCxnSpPr>
        <p:spPr>
          <a:xfrm flipH="1" rot="10800000">
            <a:off x="6613200" y="1819713"/>
            <a:ext cx="381900" cy="5700"/>
          </a:xfrm>
          <a:prstGeom prst="straightConnector1">
            <a:avLst/>
          </a:prstGeom>
          <a:noFill/>
          <a:ln cap="flat" cmpd="sng" w="28575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9" name="Google Shape;459;g11703d6e84f_0_2741"/>
          <p:cNvSpPr/>
          <p:nvPr/>
        </p:nvSpPr>
        <p:spPr>
          <a:xfrm>
            <a:off x="274300" y="1623450"/>
            <a:ext cx="1816800" cy="11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11703d6e84f_0_2741"/>
          <p:cNvSpPr txBox="1"/>
          <p:nvPr/>
        </p:nvSpPr>
        <p:spPr>
          <a:xfrm>
            <a:off x="274300" y="1740700"/>
            <a:ext cx="18168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Control de Audio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(por favor ponga su audio en 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silencio “</a:t>
            </a:r>
            <a:r>
              <a:rPr b="1" i="1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1" i="0" lang="en-GB" sz="95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b="0" i="0" lang="en-GB" sz="95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endParaRPr b="0" i="0" sz="950" u="none" cap="none" strike="noStrike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2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Audio Control</a:t>
            </a:r>
            <a:endParaRPr b="1" i="1" sz="12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(please </a:t>
            </a:r>
            <a:r>
              <a:rPr b="1" i="1" lang="en-GB" sz="950" u="none" cap="none" strike="noStrike">
                <a:solidFill>
                  <a:srgbClr val="313087"/>
                </a:solidFill>
                <a:latin typeface="Montserrat"/>
                <a:ea typeface="Montserrat"/>
                <a:cs typeface="Montserrat"/>
                <a:sym typeface="Montserrat"/>
              </a:rPr>
              <a:t>Mute</a:t>
            </a:r>
            <a:r>
              <a:rPr b="0" i="1" lang="en-GB" sz="950" u="none" cap="none" strike="noStrike">
                <a:solidFill>
                  <a:srgbClr val="31308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your mic)</a:t>
            </a:r>
            <a:endParaRPr b="0" i="0" sz="950" u="none" cap="none" strike="noStrike">
              <a:solidFill>
                <a:srgbClr val="31308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descr="Arrow pointing at Participants button on Zoom toolbar image." id="461" name="Google Shape;461;g11703d6e84f_0_2741" title="Arrow"/>
          <p:cNvCxnSpPr/>
          <p:nvPr/>
        </p:nvCxnSpPr>
        <p:spPr>
          <a:xfrm flipH="1">
            <a:off x="486275" y="2753725"/>
            <a:ext cx="281700" cy="384000"/>
          </a:xfrm>
          <a:prstGeom prst="straightConnector1">
            <a:avLst/>
          </a:prstGeom>
          <a:noFill/>
          <a:ln cap="flat" cmpd="sng" w="38100">
            <a:solidFill>
              <a:srgbClr val="EE2A7B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2" name="Google Shape;462;g11703d6e84f_0_2741"/>
          <p:cNvSpPr txBox="1"/>
          <p:nvPr/>
        </p:nvSpPr>
        <p:spPr>
          <a:xfrm>
            <a:off x="6896275" y="792238"/>
            <a:ext cx="177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Interpretación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1400" u="none" cap="none" strike="noStrike">
                <a:solidFill>
                  <a:srgbClr val="4EB648"/>
                </a:solidFill>
                <a:latin typeface="Montserrat"/>
                <a:ea typeface="Montserrat"/>
                <a:cs typeface="Montserrat"/>
                <a:sym typeface="Montserrat"/>
              </a:rPr>
              <a:t>Interpretation</a:t>
            </a:r>
            <a:endParaRPr b="1" i="0" sz="1400" u="none" cap="none" strike="noStrike">
              <a:solidFill>
                <a:srgbClr val="4EB6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79BD7"/>
      </a:dk1>
      <a:lt1>
        <a:srgbClr val="FFFFFF"/>
      </a:lt1>
      <a:dk2>
        <a:srgbClr val="4EB648"/>
      </a:dk2>
      <a:lt2>
        <a:srgbClr val="E9EDEE"/>
      </a:lt2>
      <a:accent1>
        <a:srgbClr val="434343"/>
      </a:accent1>
      <a:accent2>
        <a:srgbClr val="313087"/>
      </a:accent2>
      <a:accent3>
        <a:srgbClr val="4EB648"/>
      </a:accent3>
      <a:accent4>
        <a:srgbClr val="00BFA5"/>
      </a:accent4>
      <a:accent5>
        <a:srgbClr val="1C3678"/>
      </a:accent5>
      <a:accent6>
        <a:srgbClr val="313087"/>
      </a:accent6>
      <a:hlink>
        <a:srgbClr val="00BFA5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79BD7"/>
      </a:dk1>
      <a:lt1>
        <a:srgbClr val="FFFFFF"/>
      </a:lt1>
      <a:dk2>
        <a:srgbClr val="4EB648"/>
      </a:dk2>
      <a:lt2>
        <a:srgbClr val="E9EDEE"/>
      </a:lt2>
      <a:accent1>
        <a:srgbClr val="434343"/>
      </a:accent1>
      <a:accent2>
        <a:srgbClr val="313087"/>
      </a:accent2>
      <a:accent3>
        <a:srgbClr val="4EB648"/>
      </a:accent3>
      <a:accent4>
        <a:srgbClr val="00BFA5"/>
      </a:accent4>
      <a:accent5>
        <a:srgbClr val="1C3678"/>
      </a:accent5>
      <a:accent6>
        <a:srgbClr val="313087"/>
      </a:accent6>
      <a:hlink>
        <a:srgbClr val="00BFA5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Anne Guzman</dc:creator>
</cp:coreProperties>
</file>