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5143500" cx="9144000"/>
  <p:notesSz cx="7010400" cy="9296400"/>
  <p:embeddedFontLst>
    <p:embeddedFont>
      <p:font typeface="Montserrat SemiBold"/>
      <p:regular r:id="rId54"/>
      <p:bold r:id="rId55"/>
      <p:italic r:id="rId56"/>
      <p:boldItalic r:id="rId57"/>
    </p:embeddedFont>
    <p:embeddedFont>
      <p:font typeface="Raleway"/>
      <p:regular r:id="rId58"/>
      <p:bold r:id="rId59"/>
      <p:italic r:id="rId60"/>
      <p:boldItalic r:id="rId61"/>
    </p:embeddedFont>
    <p:embeddedFont>
      <p:font typeface="Montserrat"/>
      <p:regular r:id="rId62"/>
      <p:bold r:id="rId63"/>
      <p:italic r:id="rId64"/>
      <p:boldItalic r:id="rId65"/>
    </p:embeddedFont>
    <p:embeddedFont>
      <p:font typeface="Lato"/>
      <p:regular r:id="rId66"/>
      <p:bold r:id="rId67"/>
      <p:italic r:id="rId68"/>
      <p:boldItalic r:id="rId69"/>
    </p:embeddedFont>
    <p:embeddedFont>
      <p:font typeface="Montserrat Medium"/>
      <p:regular r:id="rId70"/>
      <p:bold r:id="rId71"/>
      <p:italic r:id="rId72"/>
      <p:boldItalic r:id="rId73"/>
    </p:embeddedFont>
    <p:embeddedFont>
      <p:font typeface="Tahoma"/>
      <p:regular r:id="rId74"/>
      <p:bold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483">
          <p15:clr>
            <a:srgbClr val="9AA0A6"/>
          </p15:clr>
        </p15:guide>
        <p15:guide id="3" orient="horz" pos="17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76" roundtripDataSignature="AMtx7miQ46NlV+d8H9Lv+013M9a0rTxr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483" orient="horz"/>
        <p:guide pos="17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MontserratMedium-boldItalic.fntdata"/><Relationship Id="rId72" Type="http://schemas.openxmlformats.org/officeDocument/2006/relationships/font" Target="fonts/MontserratMedium-italic.fntdata"/><Relationship Id="rId31" Type="http://schemas.openxmlformats.org/officeDocument/2006/relationships/slide" Target="slides/slide25.xml"/><Relationship Id="rId75" Type="http://schemas.openxmlformats.org/officeDocument/2006/relationships/font" Target="fonts/Tahoma-bold.fntdata"/><Relationship Id="rId30" Type="http://schemas.openxmlformats.org/officeDocument/2006/relationships/slide" Target="slides/slide24.xml"/><Relationship Id="rId74" Type="http://schemas.openxmlformats.org/officeDocument/2006/relationships/font" Target="fonts/Tahoma-regular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76" Type="http://customschemas.google.com/relationships/presentationmetadata" Target="metadata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MontserratMedium-bold.fntdata"/><Relationship Id="rId70" Type="http://schemas.openxmlformats.org/officeDocument/2006/relationships/font" Target="fonts/MontserratMedium-regular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Montserrat-regular.fntdata"/><Relationship Id="rId61" Type="http://schemas.openxmlformats.org/officeDocument/2006/relationships/font" Target="fonts/Raleway-boldItalic.fntdata"/><Relationship Id="rId20" Type="http://schemas.openxmlformats.org/officeDocument/2006/relationships/slide" Target="slides/slide14.xml"/><Relationship Id="rId64" Type="http://schemas.openxmlformats.org/officeDocument/2006/relationships/font" Target="fonts/Montserrat-italic.fntdata"/><Relationship Id="rId63" Type="http://schemas.openxmlformats.org/officeDocument/2006/relationships/font" Target="fonts/Montserrat-bold.fntdata"/><Relationship Id="rId22" Type="http://schemas.openxmlformats.org/officeDocument/2006/relationships/slide" Target="slides/slide16.xml"/><Relationship Id="rId66" Type="http://schemas.openxmlformats.org/officeDocument/2006/relationships/font" Target="fonts/Lato-regular.fntdata"/><Relationship Id="rId21" Type="http://schemas.openxmlformats.org/officeDocument/2006/relationships/slide" Target="slides/slide15.xml"/><Relationship Id="rId65" Type="http://schemas.openxmlformats.org/officeDocument/2006/relationships/font" Target="fonts/Montserrat-boldItalic.fntdata"/><Relationship Id="rId24" Type="http://schemas.openxmlformats.org/officeDocument/2006/relationships/slide" Target="slides/slide18.xml"/><Relationship Id="rId68" Type="http://schemas.openxmlformats.org/officeDocument/2006/relationships/font" Target="fonts/Lato-italic.fntdata"/><Relationship Id="rId23" Type="http://schemas.openxmlformats.org/officeDocument/2006/relationships/slide" Target="slides/slide17.xml"/><Relationship Id="rId67" Type="http://schemas.openxmlformats.org/officeDocument/2006/relationships/font" Target="fonts/Lato-bold.fntdata"/><Relationship Id="rId60" Type="http://schemas.openxmlformats.org/officeDocument/2006/relationships/font" Target="fonts/Raleway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Lato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MontserratSemiBold-bold.fntdata"/><Relationship Id="rId10" Type="http://schemas.openxmlformats.org/officeDocument/2006/relationships/slide" Target="slides/slide4.xml"/><Relationship Id="rId54" Type="http://schemas.openxmlformats.org/officeDocument/2006/relationships/font" Target="fonts/MontserratSemiBold-regular.fntdata"/><Relationship Id="rId13" Type="http://schemas.openxmlformats.org/officeDocument/2006/relationships/slide" Target="slides/slide7.xml"/><Relationship Id="rId57" Type="http://schemas.openxmlformats.org/officeDocument/2006/relationships/font" Target="fonts/MontserratSemiBold-boldItalic.fntdata"/><Relationship Id="rId12" Type="http://schemas.openxmlformats.org/officeDocument/2006/relationships/slide" Target="slides/slide6.xml"/><Relationship Id="rId56" Type="http://schemas.openxmlformats.org/officeDocument/2006/relationships/font" Target="fonts/MontserratSemiBold-italic.fntdata"/><Relationship Id="rId15" Type="http://schemas.openxmlformats.org/officeDocument/2006/relationships/slide" Target="slides/slide9.xml"/><Relationship Id="rId59" Type="http://schemas.openxmlformats.org/officeDocument/2006/relationships/font" Target="fonts/Raleway-bold.fntdata"/><Relationship Id="rId14" Type="http://schemas.openxmlformats.org/officeDocument/2006/relationships/slide" Target="slides/slide8.xml"/><Relationship Id="rId58" Type="http://schemas.openxmlformats.org/officeDocument/2006/relationships/font" Target="fonts/Raleway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6400" y="696913"/>
            <a:ext cx="61991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forms/d/e/1FAIpQLSfhSrxk9SAfscRabrq8o-VGeWBoIQLlUPQdYr7A2vwg-42iwQ/viewform" TargetMode="External"/><Relationship Id="rId3" Type="http://schemas.openxmlformats.org/officeDocument/2006/relationships/hyperlink" Target="https://docs.google.com/forms/d/e/1FAIpQLSdPUs8efCe8UWoIyDSJiLOXstQx7_mUZ8b21qj54NSWI8HfXg/viewform" TargetMode="Externa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a0bf73253_0_1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ea0bf73253_0_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 Raymond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1703d6e84f_0_276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11703d6e84f_0_276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1703d6e84f_0_279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11703d6e84f_0_279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55db40f0fb_1_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g155db40f0fb_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55db40f0fb_1_1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155db40f0fb_1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5db40f0fb_1_3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g155db40f0fb_1_3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55db40f0fb_1_4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g155db40f0fb_1_4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043b289756_0_142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g1043b289756_0_142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 11/28 | Luz 12/1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Questions (Reflect on Data, Conversations and Voting Process)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Data: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 all of data that was shared with you, which data point has stayed with you? Cual dato, la impresiona mas?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Conversations: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Did you go in there with an area of focus in mind, but then changed your mind?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yes, what did you change your mind about and what helped you change your mind?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no, why was this important for you?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Voting Process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was your experience going through this voting process?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Visioning: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Now that you know that _______________________ is going to be the local focus area and ______________ is going to be the Regional focus area, what more do you want to know about this focus area?</a:t>
            </a:r>
            <a:endParaRPr sz="1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excites you about the potential to work on ________________ both locally and regionally?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91e8b299f7_0_1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g91e8b299f7_0_1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043b289756_0_23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g1043b289756_0_23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Edith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043b289756_0_23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g1043b289756_0_23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Edith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a3b2f2cad5_0_13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a3b2f2cad5_0_1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D.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9adf5d316_1_6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g99adf5d316_1_6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Alma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6ee8a53943_0_14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g16ee8a53943_0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Alma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46896240ee_0_25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8" name="Google Shape;628;g146896240ee_0_25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46896240ee_0_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4" name="Google Shape;634;g146896240ee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46896240ee_0_1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g146896240ee_0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46896240ee_0_2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g146896240ee_0_2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46896240ee_0_2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g146896240ee_0_2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46896240ee_0_3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g146896240ee_0_3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46896240ee_0_4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g146896240ee_0_4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46896240ee_0_4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g146896240ee_0_4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703d6e84f_0_228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11703d6e84f_0_228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 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46896240ee_0_55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g146896240ee_0_5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46896240ee_0_6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g146896240ee_0_6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46896240ee_0_6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4" name="Google Shape;704;g146896240ee_0_6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46896240ee_0_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g146896240ee_0_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46896240ee_0_8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1" name="Google Shape;721;g146896240ee_0_8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3deda408f5_0_17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g13deda408f5_0_17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1703d6e84f_0_329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g11703d6e84f_0_32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3dd8609de3_2_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g13dd8609de3_2_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Alison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5f8eed6f91_3_536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g15f8eed6f91_3_53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Collective Advocacy Team / Equipo de Abogacion Collectiva </a:t>
            </a:r>
            <a:endParaRPr i="1" sz="7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5f8eed6f91_3_582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3" name="Google Shape;793;g15f8eed6f91_3_58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Collective Advocacy Team / Equipo de Abogacion Collectiva 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July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Local Partnership Meetings / Phone Calls / Etc. (East LA, Metro LA, South El Monte/El Monte and Southeast LA and Region)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Contracts begin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Grounding on Bylaws - Vision, Guiding Principles and Values, Roles and Responsibilities, Decision Making Process, Conflict Resolution Process, Etc.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August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Region 1 Partnership Meetings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Regional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Contracts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Task Force (Communications, Evaluation and Resource Mobilization)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Local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Emerging opportunities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COVID-19 and Recovery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Resource Mobilization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September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Region 1 Partnership Meetings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Regional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Contract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Task Force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Local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Emerging opportunities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COVID-19 and Recovery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Resource Mobilization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October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Region 1 Partnership Meetings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Regional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Contract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Task Force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Regional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Quarterly Progress Report (July - September)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Emerging opportunities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COVID-19 and Recovery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Resource Mobilization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703d6e84f_0_229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11703d6e84f_0_229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11703d6e84f_0_125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0" name="Google Shape;840;g11703d6e84f_0_12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Next monthly regional meetings Monday 3/28 and Tuesday 3/29</a:t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3deda408f5_0_35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8" name="Google Shape;848;g13deda408f5_0_35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Ale C. 11/28  y Alma 12/1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1703d6e84f_0_132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4" name="Google Shape;854;g11703d6e84f_0_13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Edith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11703d6e84f_0_13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0" name="Google Shape;860;g11703d6e84f_0_13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Edith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Ligas para las Formas de Evaluación | </a:t>
            </a:r>
            <a:r>
              <a:rPr i="1" lang="en-GB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Links to Evaluation Forms:</a:t>
            </a:r>
            <a:endParaRPr i="1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Lunes, 24 de octubre, 2022 |</a:t>
            </a:r>
            <a:r>
              <a:rPr b="1" i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 Monday, October 24th, 2022</a:t>
            </a:r>
            <a:endParaRPr b="1" i="1" sz="1300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300" u="sng">
                <a:solidFill>
                  <a:srgbClr val="00BFA5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https://docs.google.com/forms/d/e/1FAIpQLSfhSrxk9SAfscRabrq8o-VGeWBoIQLlUPQdYr7A2vwg-42iwQ/viewform</a:t>
            </a:r>
            <a:endParaRPr sz="1300">
              <a:solidFill>
                <a:srgbClr val="1ABBB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3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300">
                <a:solidFill>
                  <a:srgbClr val="31308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Jueves</a:t>
            </a:r>
            <a:r>
              <a:rPr b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27 de </a:t>
            </a:r>
            <a:r>
              <a:rPr b="1" lang="en-GB" sz="1300">
                <a:solidFill>
                  <a:srgbClr val="31308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Octubre</a:t>
            </a:r>
            <a:r>
              <a:rPr b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2022 | </a:t>
            </a:r>
            <a:r>
              <a:rPr b="1" i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Thursday, October 27th, 2022</a:t>
            </a:r>
            <a:endParaRPr b="1" i="1" sz="1300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en-GB" sz="1300" u="sng">
                <a:solidFill>
                  <a:srgbClr val="00BFA5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https://docs.google.com/forms/d/e/1FAIpQLSdPUs8efCe8UWoIyDSJiLOXstQx7_mUZ8b21qj54NSWI8HfXg/viewform</a:t>
            </a:r>
            <a:endParaRPr b="1" sz="1300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3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164b98259f_0_69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8" name="Google Shape;868;g1164b98259f_0_6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1703d6e84f_0_14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4" name="Google Shape;874;g11703d6e84f_0_14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8ee190ac25_0_0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18ee190ac25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a7833c4491_1_0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a7833c4491_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703d6e84f_0_230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11703d6e84f_0_230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703d6e84f_0_231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11703d6e84f_0_231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1703d6e84f_0_234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11703d6e84f_0_234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1703d6e84f_0_271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11703d6e84f_0_271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1703d6e84f_0_274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11703d6e84f_0_274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Martha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1ABBB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340900" y="1420800"/>
            <a:ext cx="83985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4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24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" name="Google Shape;15;p24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24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24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24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" name="Google Shape;19;p24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" name="Google Shape;20;p24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4" name="Google Shape;124;p27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7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7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27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27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27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27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27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/>
          <p:cNvPicPr preferRelativeResize="0"/>
          <p:nvPr/>
        </p:nvPicPr>
        <p:blipFill rotWithShape="1">
          <a:blip r:embed="rId2">
            <a:alphaModFix/>
          </a:blip>
          <a:srcRect b="16055" l="0" r="0" t="16055"/>
          <a:stretch/>
        </p:blipFill>
        <p:spPr>
          <a:xfrm>
            <a:off x="0" y="487825"/>
            <a:ext cx="9143998" cy="46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17"/>
          <p:cNvSpPr txBox="1"/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17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7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17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17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17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7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17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17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/>
          <p:cNvPicPr preferRelativeResize="0"/>
          <p:nvPr/>
        </p:nvPicPr>
        <p:blipFill rotWithShape="1">
          <a:blip r:embed="rId2">
            <a:alphaModFix/>
          </a:blip>
          <a:srcRect b="12502" l="-7320" r="7318" t="12495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/>
          <p:nvPr/>
        </p:nvSpPr>
        <p:spPr>
          <a:xfrm>
            <a:off x="0" y="0"/>
            <a:ext cx="5147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 txBox="1"/>
          <p:nvPr>
            <p:ph type="ctrTitle"/>
          </p:nvPr>
        </p:nvSpPr>
        <p:spPr>
          <a:xfrm>
            <a:off x="366200" y="1485650"/>
            <a:ext cx="4383600" cy="22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idx="1" type="subTitle"/>
          </p:nvPr>
        </p:nvSpPr>
        <p:spPr>
          <a:xfrm>
            <a:off x="366325" y="3842350"/>
            <a:ext cx="4383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1" name="Google Shape;151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00" y="387100"/>
            <a:ext cx="2315325" cy="7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Box" showMasterSp="0">
  <p:cSld name="Title + Text Box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6218749e4_0_252"/>
          <p:cNvSpPr/>
          <p:nvPr/>
        </p:nvSpPr>
        <p:spPr>
          <a:xfrm>
            <a:off x="-1" y="213916"/>
            <a:ext cx="7375200" cy="579300"/>
          </a:xfrm>
          <a:prstGeom prst="rect">
            <a:avLst/>
          </a:prstGeom>
          <a:gradFill>
            <a:gsLst>
              <a:gs pos="0">
                <a:srgbClr val="07438D"/>
              </a:gs>
              <a:gs pos="18000">
                <a:srgbClr val="07438D"/>
              </a:gs>
              <a:gs pos="100000">
                <a:srgbClr val="13183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96218749e4_0_252"/>
          <p:cNvSpPr txBox="1"/>
          <p:nvPr>
            <p:ph type="title"/>
          </p:nvPr>
        </p:nvSpPr>
        <p:spPr>
          <a:xfrm>
            <a:off x="457200" y="205979"/>
            <a:ext cx="69180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6" name="Google Shape;156;g96218749e4_0_252"/>
          <p:cNvSpPr txBox="1"/>
          <p:nvPr>
            <p:ph idx="1" type="body"/>
          </p:nvPr>
        </p:nvSpPr>
        <p:spPr>
          <a:xfrm>
            <a:off x="457200" y="1127125"/>
            <a:ext cx="8363400" cy="3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indent="-41275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97C9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2797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735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28702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6195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130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130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"/>
          <p:cNvSpPr txBox="1"/>
          <p:nvPr>
            <p:ph type="title"/>
          </p:nvPr>
        </p:nvSpPr>
        <p:spPr>
          <a:xfrm>
            <a:off x="340900" y="1318650"/>
            <a:ext cx="36900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430000" y="3161525"/>
            <a:ext cx="35958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1" name="Google Shape;161;p25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5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5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25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25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25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5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25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25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">
  <p:cSld name="Divider Pag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6218749e4_0_256"/>
          <p:cNvSpPr/>
          <p:nvPr/>
        </p:nvSpPr>
        <p:spPr>
          <a:xfrm>
            <a:off x="-1" y="-14656"/>
            <a:ext cx="9144000" cy="5158200"/>
          </a:xfrm>
          <a:prstGeom prst="rect">
            <a:avLst/>
          </a:prstGeom>
          <a:gradFill>
            <a:gsLst>
              <a:gs pos="0">
                <a:srgbClr val="07438D"/>
              </a:gs>
              <a:gs pos="18000">
                <a:srgbClr val="07438D"/>
              </a:gs>
              <a:gs pos="100000">
                <a:srgbClr val="13183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96218749e4_0_256"/>
          <p:cNvSpPr txBox="1"/>
          <p:nvPr>
            <p:ph type="title"/>
          </p:nvPr>
        </p:nvSpPr>
        <p:spPr>
          <a:xfrm>
            <a:off x="457399" y="635000"/>
            <a:ext cx="8229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79BD7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f8eed6f91_3_732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15f8eed6f91_3_7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5f8eed6f91_3_732"/>
          <p:cNvSpPr txBox="1"/>
          <p:nvPr>
            <p:ph type="title"/>
          </p:nvPr>
        </p:nvSpPr>
        <p:spPr>
          <a:xfrm>
            <a:off x="334950" y="2498650"/>
            <a:ext cx="8474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3" name="Google Shape;183;g15f8eed6f91_3_7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84" name="Google Shape;184;g15f8eed6f91_3_732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g15f8eed6f91_3_732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g15f8eed6f91_3_732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g15f8eed6f91_3_732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g15f8eed6f91_3_732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g15f8eed6f91_3_732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g15f8eed6f91_3_732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1ABBB8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f8eed6f91_3_632"/>
          <p:cNvSpPr txBox="1"/>
          <p:nvPr>
            <p:ph type="title"/>
          </p:nvPr>
        </p:nvSpPr>
        <p:spPr>
          <a:xfrm>
            <a:off x="340900" y="1420800"/>
            <a:ext cx="83985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" name="Google Shape;193;g15f8eed6f91_3_6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g15f8eed6f91_3_632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15f8eed6f91_3_6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g15f8eed6f91_3_632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g15f8eed6f91_3_632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g15f8eed6f91_3_632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g15f8eed6f91_3_632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g15f8eed6f91_3_632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g15f8eed6f91_3_632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g15f8eed6f91_3_632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f8eed6f91_3_644"/>
          <p:cNvSpPr txBox="1"/>
          <p:nvPr>
            <p:ph type="title"/>
          </p:nvPr>
        </p:nvSpPr>
        <p:spPr>
          <a:xfrm>
            <a:off x="340900" y="9771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5" name="Google Shape;205;g15f8eed6f91_3_644"/>
          <p:cNvSpPr txBox="1"/>
          <p:nvPr>
            <p:ph idx="1" type="body"/>
          </p:nvPr>
        </p:nvSpPr>
        <p:spPr>
          <a:xfrm>
            <a:off x="414675" y="17179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6" name="Google Shape;206;g15f8eed6f91_3_64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7" name="Google Shape;207;g15f8eed6f91_3_644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g15f8eed6f91_3_644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g15f8eed6f91_3_644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15f8eed6f91_3_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g15f8eed6f91_3_644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g15f8eed6f91_3_644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g15f8eed6f91_3_644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g15f8eed6f91_3_644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g15f8eed6f91_3_644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Google Shape;216;g15f8eed6f91_3_644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g15f8eed6f91_3_644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5f8eed6f91_3_659"/>
          <p:cNvSpPr txBox="1"/>
          <p:nvPr>
            <p:ph type="title"/>
          </p:nvPr>
        </p:nvSpPr>
        <p:spPr>
          <a:xfrm>
            <a:off x="340900" y="875975"/>
            <a:ext cx="8524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0" name="Google Shape;220;g15f8eed6f91_3_659"/>
          <p:cNvSpPr txBox="1"/>
          <p:nvPr>
            <p:ph idx="1" type="body"/>
          </p:nvPr>
        </p:nvSpPr>
        <p:spPr>
          <a:xfrm>
            <a:off x="404500" y="1643350"/>
            <a:ext cx="83220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1" name="Google Shape;221;g15f8eed6f91_3_65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2" name="Google Shape;222;g15f8eed6f91_3_659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15f8eed6f91_3_6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g15f8eed6f91_3_659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g15f8eed6f91_3_659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g15f8eed6f91_3_659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7" name="Google Shape;227;g15f8eed6f91_3_659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Google Shape;228;g15f8eed6f91_3_659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9" name="Google Shape;229;g15f8eed6f91_3_659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" name="Google Shape;230;g15f8eed6f91_3_659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340900" y="875975"/>
            <a:ext cx="8524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404500" y="1643350"/>
            <a:ext cx="83220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23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23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23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23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23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23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23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5f8eed6f91_3_672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5f8eed6f91_3_672"/>
          <p:cNvSpPr txBox="1"/>
          <p:nvPr>
            <p:ph type="ctrTitle"/>
          </p:nvPr>
        </p:nvSpPr>
        <p:spPr>
          <a:xfrm>
            <a:off x="315900" y="2105887"/>
            <a:ext cx="83241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4200"/>
              <a:buNone/>
              <a:defRPr sz="4200">
                <a:solidFill>
                  <a:srgbClr val="31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4" name="Google Shape;234;g15f8eed6f91_3_672"/>
          <p:cNvSpPr txBox="1"/>
          <p:nvPr>
            <p:ph idx="1" type="subTitle"/>
          </p:nvPr>
        </p:nvSpPr>
        <p:spPr>
          <a:xfrm>
            <a:off x="315900" y="3206700"/>
            <a:ext cx="85122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5" name="Google Shape;235;g15f8eed6f91_3_6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g15f8eed6f91_3_672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g15f8eed6f91_3_672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" name="Google Shape;238;g15f8eed6f91_3_672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g15f8eed6f91_3_672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0" name="Google Shape;240;g15f8eed6f91_3_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f8eed6f91_3_68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3" name="Google Shape;243;g15f8eed6f91_3_682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15f8eed6f91_3_682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15f8eed6f91_3_6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g15f8eed6f91_3_682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g15f8eed6f91_3_682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g15f8eed6f91_3_682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9" name="Google Shape;249;g15f8eed6f91_3_682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g15f8eed6f91_3_682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g15f8eed6f91_3_682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g15f8eed6f91_3_682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313087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5f8eed6f91_3_694"/>
          <p:cNvSpPr txBox="1"/>
          <p:nvPr>
            <p:ph type="title"/>
          </p:nvPr>
        </p:nvSpPr>
        <p:spPr>
          <a:xfrm>
            <a:off x="338775" y="96452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5" name="Google Shape;255;g15f8eed6f91_3_694"/>
          <p:cNvSpPr txBox="1"/>
          <p:nvPr>
            <p:ph idx="1" type="body"/>
          </p:nvPr>
        </p:nvSpPr>
        <p:spPr>
          <a:xfrm>
            <a:off x="489025" y="169265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6" name="Google Shape;256;g15f8eed6f91_3_694"/>
          <p:cNvSpPr txBox="1"/>
          <p:nvPr>
            <p:ph idx="2" type="body"/>
          </p:nvPr>
        </p:nvSpPr>
        <p:spPr>
          <a:xfrm>
            <a:off x="4647454" y="178120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7" name="Google Shape;257;g15f8eed6f91_3_69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8" name="Google Shape;258;g15f8eed6f91_3_694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g15f8eed6f91_3_6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g15f8eed6f91_3_694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g15f8eed6f91_3_694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g15f8eed6f91_3_694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" name="Google Shape;263;g15f8eed6f91_3_694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g15f8eed6f91_3_694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g15f8eed6f91_3_694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g15f8eed6f91_3_694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f8eed6f91_3_70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g15f8eed6f91_3_708"/>
          <p:cNvSpPr txBox="1"/>
          <p:nvPr>
            <p:ph idx="1" type="body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0" name="Google Shape;270;g15f8eed6f91_3_708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g15f8eed6f91_3_7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g15f8eed6f91_3_708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g15f8eed6f91_3_708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g15f8eed6f91_3_708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" name="Google Shape;275;g15f8eed6f91_3_708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g15f8eed6f91_3_708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g15f8eed6f91_3_708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g15f8eed6f91_3_708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rgbClr val="4EB648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f8eed6f91_3_720"/>
          <p:cNvSpPr txBox="1"/>
          <p:nvPr>
            <p:ph type="title"/>
          </p:nvPr>
        </p:nvSpPr>
        <p:spPr>
          <a:xfrm>
            <a:off x="392075" y="1318650"/>
            <a:ext cx="8026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1" name="Google Shape;281;g15f8eed6f91_3_7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2" name="Google Shape;282;g15f8eed6f91_3_720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15f8eed6f91_3_7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g15f8eed6f91_3_72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g15f8eed6f91_3_720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g15f8eed6f91_3_72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g15f8eed6f91_3_720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g15f8eed6f91_3_720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g15f8eed6f91_3_720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g15f8eed6f91_3_720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5f8eed6f91_3_744"/>
          <p:cNvSpPr txBox="1"/>
          <p:nvPr>
            <p:ph type="title"/>
          </p:nvPr>
        </p:nvSpPr>
        <p:spPr>
          <a:xfrm>
            <a:off x="340900" y="104157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2600"/>
              <a:buNone/>
              <a:defRPr sz="2600">
                <a:solidFill>
                  <a:srgbClr val="079BD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3" name="Google Shape;293;g15f8eed6f91_3_74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4" name="Google Shape;294;g15f8eed6f91_3_744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15f8eed6f91_3_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g15f8eed6f91_3_744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g15f8eed6f91_3_744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Google Shape;298;g15f8eed6f91_3_744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9" name="Google Shape;299;g15f8eed6f91_3_744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g15f8eed6f91_3_744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g15f8eed6f91_3_744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g15f8eed6f91_3_744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15f8eed6f91_3_756"/>
          <p:cNvPicPr preferRelativeResize="0"/>
          <p:nvPr/>
        </p:nvPicPr>
        <p:blipFill rotWithShape="1">
          <a:blip r:embed="rId2">
            <a:alphaModFix/>
          </a:blip>
          <a:srcRect b="16055" l="0" r="0" t="16055"/>
          <a:stretch/>
        </p:blipFill>
        <p:spPr>
          <a:xfrm>
            <a:off x="0" y="487825"/>
            <a:ext cx="9144000" cy="465567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15f8eed6f91_3_75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6" name="Google Shape;306;g15f8eed6f91_3_756"/>
          <p:cNvSpPr txBox="1"/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7" name="Google Shape;307;g15f8eed6f91_3_756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15f8eed6f91_3_7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g15f8eed6f91_3_756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g15f8eed6f91_3_756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g15f8eed6f91_3_756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g15f8eed6f91_3_756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g15f8eed6f91_3_756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g15f8eed6f91_3_756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5" name="Google Shape;315;g15f8eed6f91_3_756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15f8eed6f91_3_769"/>
          <p:cNvPicPr preferRelativeResize="0"/>
          <p:nvPr/>
        </p:nvPicPr>
        <p:blipFill rotWithShape="1">
          <a:blip r:embed="rId2">
            <a:alphaModFix/>
          </a:blip>
          <a:srcRect b="12502" l="-7320" r="7318" t="12495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15f8eed6f91_3_769"/>
          <p:cNvSpPr/>
          <p:nvPr/>
        </p:nvSpPr>
        <p:spPr>
          <a:xfrm>
            <a:off x="0" y="0"/>
            <a:ext cx="5147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15f8eed6f91_3_769"/>
          <p:cNvSpPr txBox="1"/>
          <p:nvPr>
            <p:ph type="ctrTitle"/>
          </p:nvPr>
        </p:nvSpPr>
        <p:spPr>
          <a:xfrm>
            <a:off x="366200" y="1485650"/>
            <a:ext cx="4383600" cy="22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0" name="Google Shape;320;g15f8eed6f91_3_769"/>
          <p:cNvSpPr txBox="1"/>
          <p:nvPr>
            <p:ph idx="1" type="subTitle"/>
          </p:nvPr>
        </p:nvSpPr>
        <p:spPr>
          <a:xfrm>
            <a:off x="366325" y="3842350"/>
            <a:ext cx="4383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1" name="Google Shape;321;g15f8eed6f91_3_7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2" name="Google Shape;322;g15f8eed6f91_3_7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00" y="387100"/>
            <a:ext cx="2315325" cy="7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Box" showMasterSp="0">
  <p:cSld name="Title + Text Box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5f8eed6f91_3_776"/>
          <p:cNvSpPr/>
          <p:nvPr/>
        </p:nvSpPr>
        <p:spPr>
          <a:xfrm>
            <a:off x="-1" y="213916"/>
            <a:ext cx="7375200" cy="579300"/>
          </a:xfrm>
          <a:prstGeom prst="rect">
            <a:avLst/>
          </a:prstGeom>
          <a:gradFill>
            <a:gsLst>
              <a:gs pos="0">
                <a:srgbClr val="07438D"/>
              </a:gs>
              <a:gs pos="18000">
                <a:srgbClr val="07438D"/>
              </a:gs>
              <a:gs pos="100000">
                <a:srgbClr val="13183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15f8eed6f91_3_776"/>
          <p:cNvSpPr txBox="1"/>
          <p:nvPr>
            <p:ph type="title"/>
          </p:nvPr>
        </p:nvSpPr>
        <p:spPr>
          <a:xfrm>
            <a:off x="457200" y="205979"/>
            <a:ext cx="69180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6" name="Google Shape;326;g15f8eed6f91_3_776"/>
          <p:cNvSpPr txBox="1"/>
          <p:nvPr>
            <p:ph idx="1" type="body"/>
          </p:nvPr>
        </p:nvSpPr>
        <p:spPr>
          <a:xfrm>
            <a:off x="457200" y="1127125"/>
            <a:ext cx="8363400" cy="3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indent="-41275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97C9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2797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735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28702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6195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5f8eed6f91_3_78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130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130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15f8eed6f91_3_780"/>
          <p:cNvSpPr txBox="1"/>
          <p:nvPr>
            <p:ph type="title"/>
          </p:nvPr>
        </p:nvSpPr>
        <p:spPr>
          <a:xfrm>
            <a:off x="340900" y="1318650"/>
            <a:ext cx="36900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0" name="Google Shape;330;g15f8eed6f91_3_780"/>
          <p:cNvSpPr txBox="1"/>
          <p:nvPr>
            <p:ph idx="1" type="subTitle"/>
          </p:nvPr>
        </p:nvSpPr>
        <p:spPr>
          <a:xfrm>
            <a:off x="430000" y="3161525"/>
            <a:ext cx="35958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1" name="Google Shape;331;g15f8eed6f91_3_780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2" name="Google Shape;332;g15f8eed6f91_3_78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3" name="Google Shape;333;g15f8eed6f91_3_780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g15f8eed6f91_3_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g15f8eed6f91_3_78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6" name="Google Shape;336;g15f8eed6f91_3_780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g15f8eed6f91_3_78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g15f8eed6f91_3_780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g15f8eed6f91_3_780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" name="Google Shape;340;g15f8eed6f91_3_780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g15f8eed6f91_3_780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79BD7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9"/>
          <p:cNvSpPr txBox="1"/>
          <p:nvPr>
            <p:ph type="title"/>
          </p:nvPr>
        </p:nvSpPr>
        <p:spPr>
          <a:xfrm>
            <a:off x="334950" y="2498650"/>
            <a:ext cx="8474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9" name="Google Shape;39;p19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" name="Google Shape;40;p19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" name="Google Shape;41;p19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19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19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19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19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">
  <p:cSld name="Divider Page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5f8eed6f91_3_795"/>
          <p:cNvSpPr/>
          <p:nvPr/>
        </p:nvSpPr>
        <p:spPr>
          <a:xfrm>
            <a:off x="-1" y="-14656"/>
            <a:ext cx="9144000" cy="5158200"/>
          </a:xfrm>
          <a:prstGeom prst="rect">
            <a:avLst/>
          </a:prstGeom>
          <a:gradFill>
            <a:gsLst>
              <a:gs pos="0">
                <a:srgbClr val="07438D"/>
              </a:gs>
              <a:gs pos="18000">
                <a:srgbClr val="07438D"/>
              </a:gs>
              <a:gs pos="100000">
                <a:srgbClr val="13183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15f8eed6f91_3_795"/>
          <p:cNvSpPr txBox="1"/>
          <p:nvPr>
            <p:ph type="title"/>
          </p:nvPr>
        </p:nvSpPr>
        <p:spPr>
          <a:xfrm>
            <a:off x="457399" y="635000"/>
            <a:ext cx="8229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5f8eed6f91_3_79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7" name="Google Shape;347;g15f8eed6f91_3_79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8" name="Google Shape;348;g15f8eed6f91_3_79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g15f8eed6f91_3_79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g15f8eed6f91_3_79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type="title"/>
          </p:nvPr>
        </p:nvSpPr>
        <p:spPr>
          <a:xfrm>
            <a:off x="340900" y="9771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414675" y="17179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0" name="Google Shape;50;p2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2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20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2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20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2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20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20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20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20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rgbClr val="4EB648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392075" y="1318650"/>
            <a:ext cx="8026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Google Shape;63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30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3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30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3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30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30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30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30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313087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338775" y="96452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489025" y="169265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21"/>
          <p:cNvSpPr txBox="1"/>
          <p:nvPr>
            <p:ph idx="2" type="body"/>
          </p:nvPr>
        </p:nvSpPr>
        <p:spPr>
          <a:xfrm>
            <a:off x="4647454" y="178120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21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1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" name="Google Shape;81;p21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" name="Google Shape;82;p21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21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21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21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21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31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1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1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31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31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31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31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31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31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340900" y="104157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2600"/>
              <a:buNone/>
              <a:defRPr sz="2600">
                <a:solidFill>
                  <a:srgbClr val="079BD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22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2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22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22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2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2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22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22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9"/>
          <p:cNvSpPr txBox="1"/>
          <p:nvPr>
            <p:ph type="ctrTitle"/>
          </p:nvPr>
        </p:nvSpPr>
        <p:spPr>
          <a:xfrm>
            <a:off x="315900" y="2105887"/>
            <a:ext cx="83241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4200"/>
              <a:buNone/>
              <a:defRPr sz="4200">
                <a:solidFill>
                  <a:srgbClr val="31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29"/>
          <p:cNvSpPr txBox="1"/>
          <p:nvPr>
            <p:ph idx="1" type="subTitle"/>
          </p:nvPr>
        </p:nvSpPr>
        <p:spPr>
          <a:xfrm>
            <a:off x="315900" y="3206700"/>
            <a:ext cx="85122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5" name="Google Shape;115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29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29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29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29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0" name="Google Shape;12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2800"/>
              <a:buFont typeface="Montserrat SemiBold"/>
              <a:buNone/>
              <a:defRPr b="0" i="0" sz="2800" u="none" cap="none" strike="noStrike">
                <a:solidFill>
                  <a:srgbClr val="079BD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●"/>
              <a:defRPr b="0" i="0" sz="1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●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●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f8eed6f91_3_6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2800"/>
              <a:buFont typeface="Montserrat SemiBold"/>
              <a:buNone/>
              <a:defRPr b="0" i="0" sz="2800" u="none" cap="none" strike="noStrike">
                <a:solidFill>
                  <a:srgbClr val="079BD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7" name="Google Shape;177;g15f8eed6f91_3_6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●"/>
              <a:defRPr b="0" i="0" sz="1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●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●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8" name="Google Shape;178;g15f8eed6f91_3_6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Relationship Id="rId4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Relationship Id="rId4" Type="http://schemas.openxmlformats.org/officeDocument/2006/relationships/image" Target="../media/image2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Relationship Id="rId4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Relationship Id="rId4" Type="http://schemas.openxmlformats.org/officeDocument/2006/relationships/image" Target="../media/image3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Relationship Id="rId4" Type="http://schemas.openxmlformats.org/officeDocument/2006/relationships/image" Target="../media/image3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Relationship Id="rId4" Type="http://schemas.openxmlformats.org/officeDocument/2006/relationships/image" Target="../media/image3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Relationship Id="rId4" Type="http://schemas.openxmlformats.org/officeDocument/2006/relationships/image" Target="../media/image4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g"/><Relationship Id="rId4" Type="http://schemas.openxmlformats.org/officeDocument/2006/relationships/image" Target="../media/image2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jpg"/><Relationship Id="rId4" Type="http://schemas.openxmlformats.org/officeDocument/2006/relationships/image" Target="../media/image2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g"/><Relationship Id="rId4" Type="http://schemas.openxmlformats.org/officeDocument/2006/relationships/image" Target="../media/image3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Relationship Id="rId4" Type="http://schemas.openxmlformats.org/officeDocument/2006/relationships/image" Target="../media/image3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jpg"/><Relationship Id="rId4" Type="http://schemas.openxmlformats.org/officeDocument/2006/relationships/image" Target="../media/image3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docs.google.com/forms/d/e/1FAIpQLSeMHxVp9gQaxvIj7ZrW1O8fn10SpiVTKze48pOmm1BNie2NHw/viewform" TargetMode="External"/><Relationship Id="rId4" Type="http://schemas.openxmlformats.org/officeDocument/2006/relationships/hyperlink" Target="https://docs.google.com/forms/d/e/1FAIpQLSeMHxVp9gQaxvIj7ZrW1O8fn10SpiVTKze48pOmm1BNie2NHw/viewform" TargetMode="External"/><Relationship Id="rId5" Type="http://schemas.openxmlformats.org/officeDocument/2006/relationships/hyperlink" Target="https://docs.google.com/forms/d/e/1FAIpQLSeMHxVp9gQaxvIj7ZrW1O8fn10SpiVTKze48pOmm1BNie2NHw/viewform" TargetMode="External"/><Relationship Id="rId6" Type="http://schemas.openxmlformats.org/officeDocument/2006/relationships/hyperlink" Target="https://docs.google.com/forms/d/e/1FAIpQLSeZmiwpY5TCUBdBHS88TNa0sX3zJPNidyv-6SOHlMXPqq_q0Q/viewform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EB648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ea0bf73253_0_1"/>
          <p:cNvSpPr txBox="1"/>
          <p:nvPr/>
        </p:nvSpPr>
        <p:spPr>
          <a:xfrm>
            <a:off x="267250" y="1245150"/>
            <a:ext cx="47940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Best Start Región 1 Reunión 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Lunes, 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28 de noviembre de 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2022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5:00 pm - 7:30 pm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Jueves,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 de diciembre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2022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9:00 am - 11:30 am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Best Start Region 1 Meeting</a:t>
            </a:r>
            <a:endParaRPr b="1" i="1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Monday, 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November 28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2022</a:t>
            </a:r>
            <a:endParaRPr b="0" i="1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5:00 pm - 7:30 pm</a:t>
            </a:r>
            <a:endParaRPr b="0" i="1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Thursday, 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December 1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2022</a:t>
            </a:r>
            <a:endParaRPr b="0" i="1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9:00 am - 11:30 am</a:t>
            </a:r>
            <a:endParaRPr b="0" i="1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6" name="Google Shape;356;gea0bf73253_0_1"/>
          <p:cNvPicPr preferRelativeResize="0"/>
          <p:nvPr/>
        </p:nvPicPr>
        <p:blipFill rotWithShape="1">
          <a:blip r:embed="rId3">
            <a:alphaModFix/>
          </a:blip>
          <a:srcRect b="0" l="1238" r="1228" t="0"/>
          <a:stretch/>
        </p:blipFill>
        <p:spPr>
          <a:xfrm>
            <a:off x="3452400" y="766775"/>
            <a:ext cx="5691602" cy="437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1703d6e84f_0_2766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11703d6e84f_0_2766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11703d6e84f_0_2766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Google Shape;476;g11703d6e84f_0_2766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Chat button on Zoom toolbar image." id="477" name="Google Shape;477;g11703d6e84f_0_2766" title="Arrow"/>
          <p:cNvCxnSpPr/>
          <p:nvPr/>
        </p:nvCxnSpPr>
        <p:spPr>
          <a:xfrm>
            <a:off x="3783100" y="2396300"/>
            <a:ext cx="3300" cy="5835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78" name="Google Shape;478;g11703d6e84f_0_2766"/>
          <p:cNvSpPr txBox="1"/>
          <p:nvPr/>
        </p:nvSpPr>
        <p:spPr>
          <a:xfrm>
            <a:off x="4690675" y="1246513"/>
            <a:ext cx="163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Caja de Chat 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 comentarios o preguntas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Chat Box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or questions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79" name="Google Shape;479;g11703d6e84f_0_27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913" y="924000"/>
            <a:ext cx="1737675" cy="160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480" name="Google Shape;480;g11703d6e84f_0_2766"/>
          <p:cNvPicPr preferRelativeResize="0"/>
          <p:nvPr/>
        </p:nvPicPr>
        <p:blipFill rotWithShape="1">
          <a:blip r:embed="rId5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1" name="Google Shape;481;g11703d6e84f_0_2766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482" name="Google Shape;482;g11703d6e84f_0_2766" title="Arrow"/>
          <p:cNvCxnSpPr>
            <a:stCxn id="480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83" name="Google Shape;483;g11703d6e84f_0_2766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0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84" name="Google Shape;484;g11703d6e84f_0_2766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85" name="Google Shape;485;g11703d6e84f_0_2766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11703d6e84f_0_2766"/>
          <p:cNvSpPr txBox="1"/>
          <p:nvPr/>
        </p:nvSpPr>
        <p:spPr>
          <a:xfrm>
            <a:off x="274300" y="1740700"/>
            <a:ext cx="1816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Audio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(por favor ponga su audio en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silencio “</a:t>
            </a:r>
            <a:r>
              <a:rPr b="1" i="1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Audio Control</a:t>
            </a:r>
            <a:endParaRPr b="1" i="1" sz="12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(please 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your mic)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descr="Arrow pointing at Participants button on Zoom toolbar image." id="487" name="Google Shape;487;g11703d6e84f_0_2766" title="Arrow"/>
          <p:cNvCxnSpPr/>
          <p:nvPr/>
        </p:nvCxnSpPr>
        <p:spPr>
          <a:xfrm flipH="1">
            <a:off x="486275" y="2753725"/>
            <a:ext cx="281700" cy="3840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88" name="Google Shape;488;g11703d6e84f_0_2766"/>
          <p:cNvSpPr txBox="1"/>
          <p:nvPr/>
        </p:nvSpPr>
        <p:spPr>
          <a:xfrm>
            <a:off x="294100" y="3733250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Video</a:t>
            </a:r>
            <a:endParaRPr b="1" i="1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Video Control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9" name="Google Shape;489;g11703d6e84f_0_2766"/>
          <p:cNvCxnSpPr/>
          <p:nvPr/>
        </p:nvCxnSpPr>
        <p:spPr>
          <a:xfrm rot="10800000">
            <a:off x="1153725" y="342710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90" name="Google Shape;490;g11703d6e84f_0_2766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1703d6e84f_0_2791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11703d6e84f_0_2791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11703d6e84f_0_2791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g11703d6e84f_0_2791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g11703d6e84f_0_27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6402" y="3710050"/>
            <a:ext cx="2666475" cy="109638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cxnSp>
        <p:nvCxnSpPr>
          <p:cNvPr descr="Arrow pointing at Chat button on Zoom toolbar image." id="500" name="Google Shape;500;g11703d6e84f_0_2791" title="Arrow"/>
          <p:cNvCxnSpPr/>
          <p:nvPr/>
        </p:nvCxnSpPr>
        <p:spPr>
          <a:xfrm>
            <a:off x="3783100" y="2396300"/>
            <a:ext cx="3300" cy="5835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01" name="Google Shape;501;g11703d6e84f_0_2791"/>
          <p:cNvSpPr txBox="1"/>
          <p:nvPr/>
        </p:nvSpPr>
        <p:spPr>
          <a:xfrm>
            <a:off x="4690675" y="1246513"/>
            <a:ext cx="163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Caja de Chat 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 comentarios o preguntas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Chat Box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or questions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02" name="Google Shape;502;g11703d6e84f_0_2791"/>
          <p:cNvSpPr txBox="1"/>
          <p:nvPr/>
        </p:nvSpPr>
        <p:spPr>
          <a:xfrm>
            <a:off x="3270400" y="4115325"/>
            <a:ext cx="19404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Levantar la mano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comentarios o preguntas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Raise hand</a:t>
            </a:r>
            <a:r>
              <a:rPr b="0" i="1" lang="en-GB" sz="1400" u="none" cap="none" strike="noStrike">
                <a:solidFill>
                  <a:srgbClr val="4EB6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1" sz="1400" u="none" cap="none" strike="noStrike">
              <a:solidFill>
                <a:srgbClr val="4EB6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</a:t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 questions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503" name="Google Shape;503;g11703d6e84f_0_2791"/>
          <p:cNvCxnSpPr/>
          <p:nvPr/>
        </p:nvCxnSpPr>
        <p:spPr>
          <a:xfrm>
            <a:off x="5256925" y="4606700"/>
            <a:ext cx="809100" cy="66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504" name="Google Shape;504;g11703d6e84f_0_27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5913" y="924000"/>
            <a:ext cx="1737675" cy="160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505" name="Google Shape;505;g11703d6e84f_0_2791"/>
          <p:cNvPicPr preferRelativeResize="0"/>
          <p:nvPr/>
        </p:nvPicPr>
        <p:blipFill rotWithShape="1">
          <a:blip r:embed="rId6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6" name="Google Shape;506;g11703d6e84f_0_2791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507" name="Google Shape;507;g11703d6e84f_0_2791" title="Arrow"/>
          <p:cNvCxnSpPr>
            <a:stCxn id="505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08" name="Google Shape;508;g11703d6e84f_0_2791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0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509" name="Google Shape;509;g11703d6e84f_0_2791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0" name="Google Shape;510;g11703d6e84f_0_2791"/>
          <p:cNvCxnSpPr/>
          <p:nvPr/>
        </p:nvCxnSpPr>
        <p:spPr>
          <a:xfrm rot="10800000">
            <a:off x="7024526" y="337015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11" name="Google Shape;511;g11703d6e84f_0_2791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11703d6e84f_0_2791"/>
          <p:cNvSpPr txBox="1"/>
          <p:nvPr/>
        </p:nvSpPr>
        <p:spPr>
          <a:xfrm>
            <a:off x="274300" y="1740700"/>
            <a:ext cx="1816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Audio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(por favor ponga su audio en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silencio “</a:t>
            </a:r>
            <a:r>
              <a:rPr b="1" i="1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Audio Control</a:t>
            </a:r>
            <a:endParaRPr b="1" i="1" sz="12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(please 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your mic)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descr="Arrow pointing at Participants button on Zoom toolbar image." id="513" name="Google Shape;513;g11703d6e84f_0_2791" title="Arrow"/>
          <p:cNvCxnSpPr/>
          <p:nvPr/>
        </p:nvCxnSpPr>
        <p:spPr>
          <a:xfrm flipH="1">
            <a:off x="486275" y="2753725"/>
            <a:ext cx="281700" cy="3840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14" name="Google Shape;514;g11703d6e84f_0_2791"/>
          <p:cNvSpPr txBox="1"/>
          <p:nvPr/>
        </p:nvSpPr>
        <p:spPr>
          <a:xfrm>
            <a:off x="294100" y="3733250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Video</a:t>
            </a:r>
            <a:endParaRPr b="1" i="1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Video Control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15" name="Google Shape;515;g11703d6e84f_0_2791"/>
          <p:cNvCxnSpPr/>
          <p:nvPr/>
        </p:nvCxnSpPr>
        <p:spPr>
          <a:xfrm rot="10800000">
            <a:off x="1153725" y="342710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16" name="Google Shape;516;g11703d6e84f_0_2791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55db40f0fb_1_0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0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22" name="Google Shape;522;g155db40f0fb_1_0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155db40f0fb_1_0"/>
          <p:cNvSpPr txBox="1"/>
          <p:nvPr/>
        </p:nvSpPr>
        <p:spPr>
          <a:xfrm>
            <a:off x="274300" y="1740700"/>
            <a:ext cx="1816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Audio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(por favor ponga su audio en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silencio “</a:t>
            </a:r>
            <a:r>
              <a:rPr b="1" i="1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Audio Control</a:t>
            </a:r>
            <a:endParaRPr b="1" i="1" sz="12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(please 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your mic)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24" name="Google Shape;524;g155db40f0fb_1_0"/>
          <p:cNvSpPr txBox="1"/>
          <p:nvPr/>
        </p:nvSpPr>
        <p:spPr>
          <a:xfrm>
            <a:off x="5835175" y="111000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Video</a:t>
            </a:r>
            <a:endParaRPr b="1" i="1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Video Control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25" name="Google Shape;525;g155db40f0fb_1_0"/>
          <p:cNvCxnSpPr/>
          <p:nvPr/>
        </p:nvCxnSpPr>
        <p:spPr>
          <a:xfrm rot="10800000">
            <a:off x="4395125" y="1227125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26" name="Google Shape;526;g155db40f0fb_1_0"/>
          <p:cNvSpPr txBox="1"/>
          <p:nvPr/>
        </p:nvSpPr>
        <p:spPr>
          <a:xfrm>
            <a:off x="2344225" y="82025"/>
            <a:ext cx="424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312E87"/>
                </a:solidFill>
                <a:latin typeface="Montserrat"/>
                <a:ea typeface="Montserrat"/>
                <a:cs typeface="Montserrat"/>
                <a:sym typeface="Montserrat"/>
              </a:rPr>
              <a:t>iPad</a:t>
            </a:r>
            <a:endParaRPr b="1" i="0" sz="3600" u="none" cap="none" strike="noStrike">
              <a:solidFill>
                <a:srgbClr val="312E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7" name="Google Shape;527;g155db40f0fb_1_0"/>
          <p:cNvPicPr preferRelativeResize="0"/>
          <p:nvPr/>
        </p:nvPicPr>
        <p:blipFill rotWithShape="1">
          <a:blip r:embed="rId3">
            <a:alphaModFix/>
          </a:blip>
          <a:srcRect b="85552" l="1921" r="0" t="0"/>
          <a:stretch/>
        </p:blipFill>
        <p:spPr>
          <a:xfrm>
            <a:off x="150700" y="820925"/>
            <a:ext cx="8635648" cy="80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8" name="Google Shape;528;g155db40f0fb_1_0"/>
          <p:cNvCxnSpPr/>
          <p:nvPr/>
        </p:nvCxnSpPr>
        <p:spPr>
          <a:xfrm flipH="1">
            <a:off x="6039025" y="718200"/>
            <a:ext cx="315600" cy="417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29" name="Google Shape;529;g155db40f0fb_1_0"/>
          <p:cNvSpPr txBox="1"/>
          <p:nvPr/>
        </p:nvSpPr>
        <p:spPr>
          <a:xfrm>
            <a:off x="5254250" y="1131300"/>
            <a:ext cx="476700" cy="400200"/>
          </a:xfrm>
          <a:prstGeom prst="rect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0" name="Google Shape;530;g155db40f0fb_1_0"/>
          <p:cNvSpPr txBox="1"/>
          <p:nvPr/>
        </p:nvSpPr>
        <p:spPr>
          <a:xfrm>
            <a:off x="5727275" y="1138463"/>
            <a:ext cx="476700" cy="400200"/>
          </a:xfrm>
          <a:prstGeom prst="rect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31" name="Google Shape;531;g155db40f0fb_1_0"/>
          <p:cNvCxnSpPr/>
          <p:nvPr/>
        </p:nvCxnSpPr>
        <p:spPr>
          <a:xfrm flipH="1" rot="10800000">
            <a:off x="1963025" y="1511950"/>
            <a:ext cx="3127800" cy="8937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55db40f0fb_1_14"/>
          <p:cNvSpPr txBox="1"/>
          <p:nvPr/>
        </p:nvSpPr>
        <p:spPr>
          <a:xfrm>
            <a:off x="4615500" y="1856213"/>
            <a:ext cx="163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Caja de Chat 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 comentarios o preguntas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Chat Box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or questions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descr="Arrow pointing at Chat button on Zoom toolbar image." id="537" name="Google Shape;537;g155db40f0fb_1_14" title="Arrow"/>
          <p:cNvCxnSpPr/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38" name="Google Shape;538;g155db40f0fb_1_14"/>
          <p:cNvCxnSpPr/>
          <p:nvPr/>
        </p:nvCxnSpPr>
        <p:spPr>
          <a:xfrm rot="10800000">
            <a:off x="7024526" y="337015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39" name="Google Shape;539;g155db40f0fb_1_14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Google Shape;540;g155db40f0fb_1_14"/>
          <p:cNvCxnSpPr/>
          <p:nvPr/>
        </p:nvCxnSpPr>
        <p:spPr>
          <a:xfrm rot="10800000">
            <a:off x="4395125" y="1227125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41" name="Google Shape;541;g155db40f0fb_1_14"/>
          <p:cNvSpPr txBox="1"/>
          <p:nvPr/>
        </p:nvSpPr>
        <p:spPr>
          <a:xfrm>
            <a:off x="2344225" y="82025"/>
            <a:ext cx="424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312E87"/>
                </a:solidFill>
                <a:latin typeface="Montserrat"/>
                <a:ea typeface="Montserrat"/>
                <a:cs typeface="Montserrat"/>
                <a:sym typeface="Montserrat"/>
              </a:rPr>
              <a:t>iPad</a:t>
            </a:r>
            <a:endParaRPr b="1" i="0" sz="3600" u="none" cap="none" strike="noStrike">
              <a:solidFill>
                <a:srgbClr val="312E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2" name="Google Shape;542;g155db40f0fb_1_14"/>
          <p:cNvPicPr preferRelativeResize="0"/>
          <p:nvPr/>
        </p:nvPicPr>
        <p:blipFill rotWithShape="1">
          <a:blip r:embed="rId3">
            <a:alphaModFix/>
          </a:blip>
          <a:srcRect b="85552" l="1921" r="0" t="0"/>
          <a:stretch/>
        </p:blipFill>
        <p:spPr>
          <a:xfrm>
            <a:off x="150700" y="820925"/>
            <a:ext cx="8635648" cy="8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155db40f0fb_1_14"/>
          <p:cNvPicPr preferRelativeResize="0"/>
          <p:nvPr/>
        </p:nvPicPr>
        <p:blipFill rotWithShape="1">
          <a:blip r:embed="rId4">
            <a:alphaModFix/>
          </a:blip>
          <a:srcRect b="38993" l="66394" r="3808" t="13225"/>
          <a:stretch/>
        </p:blipFill>
        <p:spPr>
          <a:xfrm>
            <a:off x="6592826" y="1948603"/>
            <a:ext cx="2493051" cy="29981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Google Shape;544;g155db40f0fb_1_14"/>
          <p:cNvCxnSpPr/>
          <p:nvPr/>
        </p:nvCxnSpPr>
        <p:spPr>
          <a:xfrm flipH="1" rot="10800000">
            <a:off x="5835175" y="2154275"/>
            <a:ext cx="835200" cy="102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45" name="Google Shape;545;g155db40f0fb_1_14"/>
          <p:cNvCxnSpPr>
            <a:stCxn id="546" idx="2"/>
          </p:cNvCxnSpPr>
          <p:nvPr/>
        </p:nvCxnSpPr>
        <p:spPr>
          <a:xfrm flipH="1">
            <a:off x="5844925" y="1567025"/>
            <a:ext cx="1683600" cy="5943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7" name="Google Shape;547;g155db40f0fb_1_14"/>
          <p:cNvSpPr txBox="1"/>
          <p:nvPr/>
        </p:nvSpPr>
        <p:spPr>
          <a:xfrm>
            <a:off x="6670375" y="1938525"/>
            <a:ext cx="733200" cy="400200"/>
          </a:xfrm>
          <a:prstGeom prst="rect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g155db40f0fb_1_14"/>
          <p:cNvSpPr txBox="1"/>
          <p:nvPr/>
        </p:nvSpPr>
        <p:spPr>
          <a:xfrm>
            <a:off x="7270675" y="1166825"/>
            <a:ext cx="515700" cy="400200"/>
          </a:xfrm>
          <a:prstGeom prst="rect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descr="Arrow pointing at Chat button on Zoom toolbar image." id="552" name="Google Shape;552;g155db40f0fb_1_30" title="Arrow"/>
          <p:cNvCxnSpPr/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53" name="Google Shape;553;g155db40f0fb_1_30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0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554" name="Google Shape;554;g155db40f0fb_1_30"/>
          <p:cNvCxnSpPr/>
          <p:nvPr/>
        </p:nvCxnSpPr>
        <p:spPr>
          <a:xfrm rot="10800000">
            <a:off x="7024526" y="337015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55" name="Google Shape;555;g155db40f0fb_1_30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6" name="Google Shape;556;g155db40f0fb_1_30"/>
          <p:cNvCxnSpPr/>
          <p:nvPr/>
        </p:nvCxnSpPr>
        <p:spPr>
          <a:xfrm rot="10800000">
            <a:off x="4395125" y="1227125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57" name="Google Shape;557;g155db40f0fb_1_30"/>
          <p:cNvSpPr txBox="1"/>
          <p:nvPr/>
        </p:nvSpPr>
        <p:spPr>
          <a:xfrm>
            <a:off x="3309175" y="3449150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8" name="Google Shape;558;g155db40f0fb_1_30"/>
          <p:cNvSpPr txBox="1"/>
          <p:nvPr/>
        </p:nvSpPr>
        <p:spPr>
          <a:xfrm>
            <a:off x="2344225" y="82025"/>
            <a:ext cx="424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312E87"/>
                </a:solidFill>
                <a:latin typeface="Montserrat"/>
                <a:ea typeface="Montserrat"/>
                <a:cs typeface="Montserrat"/>
                <a:sym typeface="Montserrat"/>
              </a:rPr>
              <a:t>iPad</a:t>
            </a:r>
            <a:endParaRPr b="1" i="0" sz="3600" u="none" cap="none" strike="noStrike">
              <a:solidFill>
                <a:srgbClr val="312E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9" name="Google Shape;559;g155db40f0fb_1_30"/>
          <p:cNvPicPr preferRelativeResize="0"/>
          <p:nvPr/>
        </p:nvPicPr>
        <p:blipFill rotWithShape="1">
          <a:blip r:embed="rId3">
            <a:alphaModFix/>
          </a:blip>
          <a:srcRect b="85552" l="1921" r="0" t="0"/>
          <a:stretch/>
        </p:blipFill>
        <p:spPr>
          <a:xfrm>
            <a:off x="150700" y="820925"/>
            <a:ext cx="8635648" cy="8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g155db40f0fb_1_30"/>
          <p:cNvPicPr preferRelativeResize="0"/>
          <p:nvPr/>
        </p:nvPicPr>
        <p:blipFill rotWithShape="1">
          <a:blip r:embed="rId4">
            <a:alphaModFix/>
          </a:blip>
          <a:srcRect b="38993" l="66394" r="3808" t="13225"/>
          <a:stretch/>
        </p:blipFill>
        <p:spPr>
          <a:xfrm>
            <a:off x="6592826" y="1948603"/>
            <a:ext cx="2493051" cy="29981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1" name="Google Shape;561;g155db40f0fb_1_30"/>
          <p:cNvCxnSpPr/>
          <p:nvPr/>
        </p:nvCxnSpPr>
        <p:spPr>
          <a:xfrm flipH="1">
            <a:off x="5086375" y="1604250"/>
            <a:ext cx="2380500" cy="21540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2" name="Google Shape;562;g155db40f0fb_1_30"/>
          <p:cNvCxnSpPr>
            <a:stCxn id="557" idx="3"/>
          </p:cNvCxnSpPr>
          <p:nvPr/>
        </p:nvCxnSpPr>
        <p:spPr>
          <a:xfrm>
            <a:off x="5086375" y="3768650"/>
            <a:ext cx="1506600" cy="15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63" name="Google Shape;563;g155db40f0fb_1_30"/>
          <p:cNvSpPr txBox="1"/>
          <p:nvPr/>
        </p:nvSpPr>
        <p:spPr>
          <a:xfrm>
            <a:off x="6583200" y="3494225"/>
            <a:ext cx="2493000" cy="400200"/>
          </a:xfrm>
          <a:prstGeom prst="rect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4" name="Google Shape;564;g155db40f0fb_1_30"/>
          <p:cNvSpPr txBox="1"/>
          <p:nvPr/>
        </p:nvSpPr>
        <p:spPr>
          <a:xfrm>
            <a:off x="7290150" y="1204059"/>
            <a:ext cx="476700" cy="400200"/>
          </a:xfrm>
          <a:prstGeom prst="rect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55db40f0fb_1_47"/>
          <p:cNvSpPr txBox="1"/>
          <p:nvPr/>
        </p:nvSpPr>
        <p:spPr>
          <a:xfrm>
            <a:off x="4024100" y="4300700"/>
            <a:ext cx="19404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Levantar la mano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comentarios o preguntas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Raise hand</a:t>
            </a:r>
            <a:r>
              <a:rPr b="0" i="1" lang="en-GB" sz="1400" u="none" cap="none" strike="noStrike">
                <a:solidFill>
                  <a:srgbClr val="4EB6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1" sz="1400" u="none" cap="none" strike="noStrike">
              <a:solidFill>
                <a:srgbClr val="4EB6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</a:t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 questions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descr="Arrow pointing at Chat button on Zoom toolbar image." id="570" name="Google Shape;570;g155db40f0fb_1_47" title="Arrow"/>
          <p:cNvCxnSpPr/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71" name="Google Shape;571;g155db40f0fb_1_47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0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572" name="Google Shape;572;g155db40f0fb_1_47"/>
          <p:cNvCxnSpPr/>
          <p:nvPr/>
        </p:nvCxnSpPr>
        <p:spPr>
          <a:xfrm rot="10800000">
            <a:off x="7024526" y="337015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73" name="Google Shape;573;g155db40f0fb_1_47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4" name="Google Shape;574;g155db40f0fb_1_47"/>
          <p:cNvCxnSpPr/>
          <p:nvPr/>
        </p:nvCxnSpPr>
        <p:spPr>
          <a:xfrm rot="10800000">
            <a:off x="4395125" y="1227125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75" name="Google Shape;575;g155db40f0fb_1_47"/>
          <p:cNvSpPr txBox="1"/>
          <p:nvPr/>
        </p:nvSpPr>
        <p:spPr>
          <a:xfrm>
            <a:off x="2344225" y="82025"/>
            <a:ext cx="424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312E87"/>
                </a:solidFill>
                <a:latin typeface="Montserrat"/>
                <a:ea typeface="Montserrat"/>
                <a:cs typeface="Montserrat"/>
                <a:sym typeface="Montserrat"/>
              </a:rPr>
              <a:t>iPad</a:t>
            </a:r>
            <a:endParaRPr b="1" i="0" sz="3600" u="none" cap="none" strike="noStrike">
              <a:solidFill>
                <a:srgbClr val="312E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6" name="Google Shape;576;g155db40f0fb_1_47"/>
          <p:cNvPicPr preferRelativeResize="0"/>
          <p:nvPr/>
        </p:nvPicPr>
        <p:blipFill rotWithShape="1">
          <a:blip r:embed="rId3">
            <a:alphaModFix/>
          </a:blip>
          <a:srcRect b="85552" l="1921" r="0" t="0"/>
          <a:stretch/>
        </p:blipFill>
        <p:spPr>
          <a:xfrm>
            <a:off x="150700" y="820925"/>
            <a:ext cx="8635648" cy="8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g155db40f0fb_1_47"/>
          <p:cNvPicPr preferRelativeResize="0"/>
          <p:nvPr/>
        </p:nvPicPr>
        <p:blipFill rotWithShape="1">
          <a:blip r:embed="rId4">
            <a:alphaModFix/>
          </a:blip>
          <a:srcRect b="38993" l="66394" r="3808" t="13225"/>
          <a:stretch/>
        </p:blipFill>
        <p:spPr>
          <a:xfrm>
            <a:off x="6592826" y="1948603"/>
            <a:ext cx="2493051" cy="29981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8" name="Google Shape;578;g155db40f0fb_1_47"/>
          <p:cNvCxnSpPr/>
          <p:nvPr/>
        </p:nvCxnSpPr>
        <p:spPr>
          <a:xfrm>
            <a:off x="6021675" y="4367575"/>
            <a:ext cx="1311600" cy="642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79" name="Google Shape;579;g155db40f0fb_1_47"/>
          <p:cNvCxnSpPr/>
          <p:nvPr/>
        </p:nvCxnSpPr>
        <p:spPr>
          <a:xfrm flipH="1">
            <a:off x="6021663" y="1621675"/>
            <a:ext cx="1530900" cy="2745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0" name="Google Shape;580;g155db40f0fb_1_47"/>
          <p:cNvSpPr txBox="1"/>
          <p:nvPr/>
        </p:nvSpPr>
        <p:spPr>
          <a:xfrm>
            <a:off x="7311275" y="4122225"/>
            <a:ext cx="1218000" cy="400200"/>
          </a:xfrm>
          <a:prstGeom prst="rect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1" name="Google Shape;581;g155db40f0fb_1_47"/>
          <p:cNvSpPr txBox="1"/>
          <p:nvPr/>
        </p:nvSpPr>
        <p:spPr>
          <a:xfrm>
            <a:off x="7290150" y="1204059"/>
            <a:ext cx="476700" cy="400200"/>
          </a:xfrm>
          <a:prstGeom prst="rect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043b289756_0_1426"/>
          <p:cNvSpPr txBox="1"/>
          <p:nvPr>
            <p:ph type="title"/>
          </p:nvPr>
        </p:nvSpPr>
        <p:spPr>
          <a:xfrm>
            <a:off x="340900" y="647200"/>
            <a:ext cx="3379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7" name="Google Shape;587;g1043b289756_0_1426"/>
          <p:cNvSpPr txBox="1"/>
          <p:nvPr>
            <p:ph idx="1" type="body"/>
          </p:nvPr>
        </p:nvSpPr>
        <p:spPr>
          <a:xfrm>
            <a:off x="4879825" y="1158625"/>
            <a:ext cx="4269600" cy="3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312E87"/>
                </a:solidFill>
              </a:rPr>
              <a:t>Welcome 					2 min</a:t>
            </a:r>
            <a:endParaRPr b="1" i="1" sz="1100">
              <a:solidFill>
                <a:srgbClr val="312E87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EE2A7B"/>
                </a:solidFill>
              </a:rPr>
              <a:t>Zoom Tips					4 min</a:t>
            </a:r>
            <a:endParaRPr b="1" i="1" sz="1100">
              <a:solidFill>
                <a:srgbClr val="EE2A7B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312E87"/>
                </a:solidFill>
              </a:rPr>
              <a:t>Agenda &amp; Objectives				3 min</a:t>
            </a:r>
            <a:endParaRPr b="1" i="1" sz="1100">
              <a:solidFill>
                <a:srgbClr val="312E87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EE2A7B"/>
                </a:solidFill>
              </a:rPr>
              <a:t>Group Agreements				3 min</a:t>
            </a:r>
            <a:endParaRPr b="1" i="1" sz="1100">
              <a:solidFill>
                <a:srgbClr val="EE2A7B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312E87"/>
                </a:solidFill>
              </a:rPr>
              <a:t>Ice Breaker					15 min</a:t>
            </a:r>
            <a:endParaRPr b="1" i="1" sz="1100">
              <a:solidFill>
                <a:srgbClr val="312E87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EE2A7B"/>
                </a:solidFill>
              </a:rPr>
              <a:t>Community Partnership Updates		60 min</a:t>
            </a:r>
            <a:endParaRPr b="1" i="1" sz="1100">
              <a:solidFill>
                <a:srgbClr val="EE2A7B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romanUcPeriod"/>
            </a:pPr>
            <a:r>
              <a:rPr b="1" i="1" lang="en-GB" sz="1100">
                <a:solidFill>
                  <a:schemeClr val="accent2"/>
                </a:solidFill>
              </a:rPr>
              <a:t>Questions &amp; </a:t>
            </a:r>
            <a:r>
              <a:rPr b="1" i="1" lang="en-GB" sz="1100">
                <a:solidFill>
                  <a:schemeClr val="accent2"/>
                </a:solidFill>
              </a:rPr>
              <a:t>Answers				15 min</a:t>
            </a:r>
            <a:endParaRPr b="1" i="1" sz="1100">
              <a:solidFill>
                <a:schemeClr val="accent2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/>
            </a:pPr>
            <a:r>
              <a:rPr b="1" i="1" lang="en-GB" sz="1100">
                <a:solidFill>
                  <a:srgbClr val="EE2A7B"/>
                </a:solidFill>
              </a:rPr>
              <a:t>Next Steps					15 min</a:t>
            </a:r>
            <a:endParaRPr b="1" i="1" sz="1100">
              <a:solidFill>
                <a:srgbClr val="EE2A7B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Char char="○"/>
            </a:pPr>
            <a:r>
              <a:rPr b="1" i="1" lang="en-GB" sz="1100">
                <a:solidFill>
                  <a:srgbClr val="EE2A7B"/>
                </a:solidFill>
              </a:rPr>
              <a:t>Collective Advocacy Updates</a:t>
            </a:r>
            <a:endParaRPr b="1" i="1" sz="1100">
              <a:solidFill>
                <a:srgbClr val="EE2A7B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Char char="○"/>
            </a:pPr>
            <a:r>
              <a:rPr b="1" i="1" lang="en-GB" sz="1100">
                <a:solidFill>
                  <a:srgbClr val="EE2A7B"/>
                </a:solidFill>
              </a:rPr>
              <a:t>Next Best Start Region 1 </a:t>
            </a:r>
            <a:endParaRPr b="1" i="1" sz="1100">
              <a:solidFill>
                <a:srgbClr val="EE2A7B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100">
                <a:solidFill>
                  <a:srgbClr val="EE2A7B"/>
                </a:solidFill>
              </a:rPr>
              <a:t>Monthly Meeting</a:t>
            </a:r>
            <a:endParaRPr b="1" i="1" sz="1100">
              <a:solidFill>
                <a:srgbClr val="EE2A7B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Char char="○"/>
            </a:pPr>
            <a:r>
              <a:rPr b="1" i="1" lang="en-GB" sz="1100">
                <a:solidFill>
                  <a:srgbClr val="EE2A7B"/>
                </a:solidFill>
              </a:rPr>
              <a:t>Questions &amp; Answers</a:t>
            </a:r>
            <a:endParaRPr b="1" i="1" sz="1100">
              <a:solidFill>
                <a:srgbClr val="EE2A7B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312E87"/>
                </a:solidFill>
              </a:rPr>
              <a:t>Evaluation					5 min</a:t>
            </a:r>
            <a:endParaRPr b="1" i="1" sz="1100">
              <a:solidFill>
                <a:srgbClr val="312E87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/>
            </a:pPr>
            <a:r>
              <a:rPr b="1" i="1" lang="en-GB" sz="1100">
                <a:solidFill>
                  <a:srgbClr val="EE2A7B"/>
                </a:solidFill>
              </a:rPr>
              <a:t>Closing						1 min</a:t>
            </a:r>
            <a:endParaRPr b="1" i="1" sz="1100">
              <a:solidFill>
                <a:srgbClr val="EE2A7B"/>
              </a:solidFill>
            </a:endParaRPr>
          </a:p>
        </p:txBody>
      </p:sp>
      <p:sp>
        <p:nvSpPr>
          <p:cNvPr id="588" name="Google Shape;588;g1043b289756_0_1426"/>
          <p:cNvSpPr txBox="1"/>
          <p:nvPr>
            <p:ph idx="1" type="body"/>
          </p:nvPr>
        </p:nvSpPr>
        <p:spPr>
          <a:xfrm>
            <a:off x="376450" y="1158625"/>
            <a:ext cx="4416300" cy="3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/>
            </a:pPr>
            <a:r>
              <a:rPr b="1" lang="en-GB" sz="1100">
                <a:solidFill>
                  <a:srgbClr val="312E87"/>
                </a:solidFill>
              </a:rPr>
              <a:t>Bienvenida						2 min</a:t>
            </a:r>
            <a:endParaRPr sz="1100">
              <a:solidFill>
                <a:srgbClr val="312E87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/>
            </a:pPr>
            <a:r>
              <a:rPr b="1" lang="en-GB" sz="1100">
                <a:solidFill>
                  <a:srgbClr val="EE2A7B"/>
                </a:solidFill>
              </a:rPr>
              <a:t>Consejos para Zoom				4 min</a:t>
            </a:r>
            <a:endParaRPr b="1" sz="1100">
              <a:solidFill>
                <a:srgbClr val="EE2A7B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/>
            </a:pPr>
            <a:r>
              <a:rPr b="1" lang="en-GB" sz="1100">
                <a:solidFill>
                  <a:srgbClr val="312E87"/>
                </a:solidFill>
              </a:rPr>
              <a:t>Agenda y Objetivos				3 min</a:t>
            </a:r>
            <a:endParaRPr sz="1100">
              <a:solidFill>
                <a:srgbClr val="312E87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/>
            </a:pPr>
            <a:r>
              <a:rPr b="1" lang="en-GB" sz="1100">
                <a:solidFill>
                  <a:srgbClr val="EE2A7B"/>
                </a:solidFill>
              </a:rPr>
              <a:t>Acuerdos Comunitarios				3 min</a:t>
            </a:r>
            <a:endParaRPr b="1" sz="1100">
              <a:solidFill>
                <a:srgbClr val="EE2A7B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/>
            </a:pPr>
            <a:r>
              <a:rPr b="1" lang="en-GB" sz="1100">
                <a:solidFill>
                  <a:srgbClr val="312E87"/>
                </a:solidFill>
              </a:rPr>
              <a:t>Rompehielo						15 min</a:t>
            </a:r>
            <a:endParaRPr b="1" sz="1100">
              <a:solidFill>
                <a:srgbClr val="EE2A7B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/>
            </a:pPr>
            <a:r>
              <a:rPr b="1" lang="en-GB" sz="1100">
                <a:solidFill>
                  <a:srgbClr val="EE2A7B"/>
                </a:solidFill>
              </a:rPr>
              <a:t>Actualizaciones de Asociaciones/		60 min</a:t>
            </a:r>
            <a:endParaRPr b="1" sz="1100">
              <a:solidFill>
                <a:srgbClr val="EE2A7B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GB" sz="1100">
                <a:solidFill>
                  <a:srgbClr val="EE2A7B"/>
                </a:solidFill>
              </a:rPr>
              <a:t>Colaborativas</a:t>
            </a:r>
            <a:endParaRPr b="1" sz="1100">
              <a:solidFill>
                <a:schemeClr val="accent2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romanUcPeriod" startAt="7"/>
            </a:pPr>
            <a:r>
              <a:rPr b="1" lang="en-GB" sz="1100">
                <a:solidFill>
                  <a:schemeClr val="accent2"/>
                </a:solidFill>
              </a:rPr>
              <a:t>Preguntas y Respuestas				15 min</a:t>
            </a:r>
            <a:endParaRPr b="1" sz="1100">
              <a:solidFill>
                <a:schemeClr val="accent2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 startAt="7"/>
            </a:pPr>
            <a:r>
              <a:rPr b="1" lang="en-GB" sz="1100">
                <a:solidFill>
                  <a:srgbClr val="EE2A7B"/>
                </a:solidFill>
              </a:rPr>
              <a:t>Próximos Pasos					15 min</a:t>
            </a:r>
            <a:endParaRPr b="1" sz="1100">
              <a:solidFill>
                <a:srgbClr val="EE2A7B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Char char="○"/>
            </a:pPr>
            <a:r>
              <a:rPr b="1" lang="en-GB" sz="1100">
                <a:solidFill>
                  <a:srgbClr val="EE2A7B"/>
                </a:solidFill>
              </a:rPr>
              <a:t>Actualización de Abogacía Colectiva</a:t>
            </a:r>
            <a:endParaRPr b="1" sz="1100">
              <a:solidFill>
                <a:srgbClr val="EE2A7B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Char char="○"/>
            </a:pPr>
            <a:r>
              <a:rPr b="1" lang="en-GB" sz="1100">
                <a:solidFill>
                  <a:srgbClr val="EE2A7B"/>
                </a:solidFill>
              </a:rPr>
              <a:t>Próximas Reuniones Mensuales </a:t>
            </a:r>
            <a:endParaRPr b="1" sz="1100">
              <a:solidFill>
                <a:srgbClr val="EE2A7B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EE2A7B"/>
                </a:solidFill>
              </a:rPr>
              <a:t>de Best Start Región 1</a:t>
            </a:r>
            <a:endParaRPr b="1" sz="1100">
              <a:solidFill>
                <a:srgbClr val="EE2A7B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Char char="○"/>
            </a:pPr>
            <a:r>
              <a:rPr b="1" lang="en-GB" sz="1100">
                <a:solidFill>
                  <a:srgbClr val="EE2A7B"/>
                </a:solidFill>
              </a:rPr>
              <a:t>Preguntas y Respuestas</a:t>
            </a:r>
            <a:endParaRPr b="1" sz="1100">
              <a:solidFill>
                <a:srgbClr val="EE2A7B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 startAt="7"/>
            </a:pPr>
            <a:r>
              <a:rPr b="1" lang="en-GB" sz="1100">
                <a:solidFill>
                  <a:srgbClr val="312E87"/>
                </a:solidFill>
              </a:rPr>
              <a:t>Evaluación						5 min</a:t>
            </a:r>
            <a:endParaRPr b="1" sz="1100">
              <a:solidFill>
                <a:srgbClr val="312E87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 startAt="7"/>
            </a:pPr>
            <a:r>
              <a:rPr b="1" lang="en-GB" sz="1100">
                <a:solidFill>
                  <a:srgbClr val="EE2A7B"/>
                </a:solidFill>
              </a:rPr>
              <a:t>Cierre							1 min</a:t>
            </a:r>
            <a:endParaRPr b="1" sz="1100">
              <a:solidFill>
                <a:srgbClr val="EE2A7B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b="1" lang="en-GB" sz="1100">
                <a:solidFill>
                  <a:srgbClr val="EE2A7B"/>
                </a:solidFill>
              </a:rPr>
              <a:t>                                                                      </a:t>
            </a:r>
            <a:endParaRPr sz="1100">
              <a:solidFill>
                <a:srgbClr val="EE2A7B"/>
              </a:solidFill>
            </a:endParaRPr>
          </a:p>
        </p:txBody>
      </p:sp>
      <p:sp>
        <p:nvSpPr>
          <p:cNvPr id="589" name="Google Shape;589;g1043b289756_0_1426"/>
          <p:cNvSpPr txBox="1"/>
          <p:nvPr>
            <p:ph type="title"/>
          </p:nvPr>
        </p:nvSpPr>
        <p:spPr>
          <a:xfrm>
            <a:off x="4690800" y="647200"/>
            <a:ext cx="4304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i="1" lang="en-GB"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008C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91e8b299f7_0_17"/>
          <p:cNvSpPr txBox="1"/>
          <p:nvPr>
            <p:ph type="title"/>
          </p:nvPr>
        </p:nvSpPr>
        <p:spPr>
          <a:xfrm>
            <a:off x="4572000" y="977575"/>
            <a:ext cx="4428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2400"/>
              <a:t>Objectives</a:t>
            </a:r>
            <a:endParaRPr i="1" sz="2400"/>
          </a:p>
        </p:txBody>
      </p:sp>
      <p:sp>
        <p:nvSpPr>
          <p:cNvPr id="595" name="Google Shape;595;g91e8b299f7_0_17"/>
          <p:cNvSpPr txBox="1"/>
          <p:nvPr>
            <p:ph type="title"/>
          </p:nvPr>
        </p:nvSpPr>
        <p:spPr>
          <a:xfrm>
            <a:off x="244525" y="925850"/>
            <a:ext cx="3783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400"/>
              <a:t>Objetivos</a:t>
            </a:r>
            <a:endParaRPr sz="2400"/>
          </a:p>
        </p:txBody>
      </p:sp>
      <p:sp>
        <p:nvSpPr>
          <p:cNvPr id="596" name="Google Shape;596;g91e8b299f7_0_17"/>
          <p:cNvSpPr txBox="1"/>
          <p:nvPr/>
        </p:nvSpPr>
        <p:spPr>
          <a:xfrm>
            <a:off x="137000" y="1600875"/>
            <a:ext cx="40803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0" i="0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Alimentar y fortalecer nuestras relaciones. </a:t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0" i="0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Proporcionar y escuchar las actualizaciones de todas las Asociaciones Comunitarias.</a:t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0" i="0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Repasar nuestro trabajo de abogacía colectiva hasta hoy, y actualizar los próximos pasos.</a:t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0" i="0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Comprender los próximos pasos </a:t>
            </a:r>
            <a:endParaRPr b="0" i="0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7" name="Google Shape;597;g91e8b299f7_0_17"/>
          <p:cNvSpPr txBox="1"/>
          <p:nvPr/>
        </p:nvSpPr>
        <p:spPr>
          <a:xfrm>
            <a:off x="4817750" y="1600875"/>
            <a:ext cx="4080300" cy="3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0" i="1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Nurture and strengthen our relationships. </a:t>
            </a:r>
            <a:endParaRPr b="0" i="1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0" i="1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Provide and hear updates from all Community Partnerships</a:t>
            </a:r>
            <a:r>
              <a:rPr b="0" i="1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b="0" i="1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0" i="1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 our collective advocacy work to date, and update on next steps.</a:t>
            </a:r>
            <a:endParaRPr b="0" i="1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SemiBold"/>
              <a:buChar char="●"/>
            </a:pPr>
            <a:r>
              <a:rPr b="0" i="1" lang="en-GB" sz="1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Understand next steps </a:t>
            </a:r>
            <a:endParaRPr b="0" i="1" sz="15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8702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43b289756_0_232"/>
          <p:cNvSpPr txBox="1"/>
          <p:nvPr>
            <p:ph type="title"/>
          </p:nvPr>
        </p:nvSpPr>
        <p:spPr>
          <a:xfrm>
            <a:off x="338775" y="888325"/>
            <a:ext cx="3555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400"/>
              <a:t>Acuerdos de Grupo </a:t>
            </a:r>
            <a:endParaRPr sz="2400"/>
          </a:p>
        </p:txBody>
      </p:sp>
      <p:sp>
        <p:nvSpPr>
          <p:cNvPr id="603" name="Google Shape;603;g1043b289756_0_232"/>
          <p:cNvSpPr txBox="1"/>
          <p:nvPr>
            <p:ph idx="1" type="body"/>
          </p:nvPr>
        </p:nvSpPr>
        <p:spPr>
          <a:xfrm>
            <a:off x="4650375" y="1423525"/>
            <a:ext cx="42372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Share Power: Be aware of your privilege (positional, racial, ethnic, linguistic, gender, sexual orientation, etc.) and actively step back to allow others to participate.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Celebrate diversity: actively seek out diverse ideas, perspectives, and experiences.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Embrace and patience with  technology.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○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Indicate if there are sound issues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○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Stop to allow translation as needed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 patient with yourself and others.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One speaker at a time.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4" name="Google Shape;604;g1043b289756_0_232"/>
          <p:cNvSpPr txBox="1"/>
          <p:nvPr>
            <p:ph idx="2" type="body"/>
          </p:nvPr>
        </p:nvSpPr>
        <p:spPr>
          <a:xfrm>
            <a:off x="195300" y="1423525"/>
            <a:ext cx="42372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Compartir el poder: Ser consciente de su privilegio (posicional, racial, étnico, lingüístico, de género, de orientación sexual, etc.) y dar un paso atrás para permitir que otros participen.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Celebrar la diversidad: buscar activamente diversas ideas, perspectivas y experiencias.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Adoptar y tener paciencia con la tecnología.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○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Indicar si hay algún problema con el sonido.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○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Detenerse para permitir la traducción según sea necesario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Ser paciente con uno mismo y con los demás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 orador a la vez.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5" name="Google Shape;605;g1043b289756_0_232"/>
          <p:cNvSpPr txBox="1"/>
          <p:nvPr>
            <p:ph type="title"/>
          </p:nvPr>
        </p:nvSpPr>
        <p:spPr>
          <a:xfrm>
            <a:off x="4850175" y="888325"/>
            <a:ext cx="4379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2400"/>
              <a:t>Group Agreements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8702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043b289756_0_239"/>
          <p:cNvSpPr txBox="1"/>
          <p:nvPr>
            <p:ph type="title"/>
          </p:nvPr>
        </p:nvSpPr>
        <p:spPr>
          <a:xfrm>
            <a:off x="338775" y="888325"/>
            <a:ext cx="3555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400"/>
              <a:t>Acuerdos de Grupo </a:t>
            </a:r>
            <a:endParaRPr sz="2400"/>
          </a:p>
        </p:txBody>
      </p:sp>
      <p:sp>
        <p:nvSpPr>
          <p:cNvPr id="611" name="Google Shape;611;g1043b289756_0_239"/>
          <p:cNvSpPr txBox="1"/>
          <p:nvPr>
            <p:ph idx="1" type="body"/>
          </p:nvPr>
        </p:nvSpPr>
        <p:spPr>
          <a:xfrm>
            <a:off x="4704800" y="1423525"/>
            <a:ext cx="42291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 solution oriented and proposal based.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 inclusive of all community voices.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 equity focused.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Turn on your cameras if you are able to.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your hand to speak.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Agree to disagree.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Suspend judgement.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Share resources.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Flexibility - as we continue to adapt to the current conditions and those to come.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Punctuality, consistent attendance and making yourself available.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Have fun and celebrate our accomplishments!</a:t>
            </a:r>
            <a:endParaRPr i="1"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2" name="Google Shape;612;g1043b289756_0_239"/>
          <p:cNvSpPr txBox="1"/>
          <p:nvPr>
            <p:ph idx="2" type="body"/>
          </p:nvPr>
        </p:nvSpPr>
        <p:spPr>
          <a:xfrm>
            <a:off x="195300" y="1423525"/>
            <a:ext cx="4379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Estar orientado a soluciones y basado en propuestas.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Incluir todas las voces de la comunidad.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Centrarse en la equidad.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Prender su cámara si es que puede.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Levantarse la mano para hablar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Estar de acuerdo de estar en desacuerdo.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Suspender el  juicio.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Compartir recursos.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Flexibilidad - mientras continuamos adaptándonos a las condiciones actuales y las que vendrán.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Puntualidad, asistencia consistente y disponibilidad.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ts val="1200"/>
              <a:buFont typeface="Montserrat SemiBold"/>
              <a:buChar char="●"/>
            </a:pPr>
            <a:r>
              <a:rPr lang="en-GB" sz="1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¡Divertirse y celebrar nuestros logros!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3" name="Google Shape;613;g1043b289756_0_239"/>
          <p:cNvSpPr txBox="1"/>
          <p:nvPr>
            <p:ph type="title"/>
          </p:nvPr>
        </p:nvSpPr>
        <p:spPr>
          <a:xfrm>
            <a:off x="4850175" y="888325"/>
            <a:ext cx="4379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2400"/>
              <a:t>Group Agreements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3b2f2cad5_0_13"/>
          <p:cNvSpPr txBox="1"/>
          <p:nvPr>
            <p:ph idx="4294967295" type="ctrTitle"/>
          </p:nvPr>
        </p:nvSpPr>
        <p:spPr>
          <a:xfrm>
            <a:off x="254675" y="1506450"/>
            <a:ext cx="3412800" cy="26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4200"/>
              <a:buFont typeface="Montserrat SemiBold"/>
              <a:buNone/>
            </a:pPr>
            <a:r>
              <a:rPr b="0" i="0" lang="en-GB" sz="3300" u="none" cap="none" strike="noStrike">
                <a:solidFill>
                  <a:srgbClr val="EE2A7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Bienvenida e Instalarse</a:t>
            </a:r>
            <a:endParaRPr b="0" i="0" sz="3300" u="none" cap="none" strike="noStrike">
              <a:solidFill>
                <a:srgbClr val="EE2A7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9BD7"/>
              </a:buClr>
              <a:buSzPts val="4200"/>
              <a:buFont typeface="Montserrat SemiBold"/>
              <a:buNone/>
            </a:pPr>
            <a:r>
              <a:rPr b="0" i="1" lang="en-GB" sz="3300" u="none" cap="none" strike="noStrike">
                <a:solidFill>
                  <a:srgbClr val="2797C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Welcome &amp; Get Settled</a:t>
            </a:r>
            <a:endParaRPr b="0" i="1" sz="3300" u="none" cap="none" strike="noStrike">
              <a:solidFill>
                <a:srgbClr val="2797C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62" name="Google Shape;362;ga3b2f2cad5_0_13"/>
          <p:cNvPicPr preferRelativeResize="0"/>
          <p:nvPr/>
        </p:nvPicPr>
        <p:blipFill rotWithShape="1">
          <a:blip r:embed="rId3">
            <a:alphaModFix/>
          </a:blip>
          <a:srcRect b="0" l="13001" r="13001" t="0"/>
          <a:stretch/>
        </p:blipFill>
        <p:spPr>
          <a:xfrm>
            <a:off x="4069278" y="0"/>
            <a:ext cx="50747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99adf5d316_1_63"/>
          <p:cNvSpPr txBox="1"/>
          <p:nvPr>
            <p:ph type="title"/>
          </p:nvPr>
        </p:nvSpPr>
        <p:spPr>
          <a:xfrm>
            <a:off x="4784200" y="2318850"/>
            <a:ext cx="37713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600"/>
              <a:t>Ice Breaker</a:t>
            </a:r>
            <a:endParaRPr i="1" sz="2600"/>
          </a:p>
        </p:txBody>
      </p:sp>
      <p:sp>
        <p:nvSpPr>
          <p:cNvPr id="619" name="Google Shape;619;g99adf5d316_1_63"/>
          <p:cNvSpPr txBox="1"/>
          <p:nvPr>
            <p:ph type="title"/>
          </p:nvPr>
        </p:nvSpPr>
        <p:spPr>
          <a:xfrm>
            <a:off x="714425" y="2318850"/>
            <a:ext cx="30318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600"/>
              <a:t>Rompehielo</a:t>
            </a:r>
            <a:endParaRPr sz="2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6ee8a53943_0_14"/>
          <p:cNvSpPr txBox="1"/>
          <p:nvPr/>
        </p:nvSpPr>
        <p:spPr>
          <a:xfrm>
            <a:off x="481800" y="1697375"/>
            <a:ext cx="3723300" cy="22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¿Cuál</a:t>
            </a:r>
            <a:r>
              <a:rPr lang="en-GB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es una </a:t>
            </a:r>
            <a:r>
              <a:rPr lang="en-GB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tradición</a:t>
            </a:r>
            <a:r>
              <a:rPr lang="en-GB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de los </a:t>
            </a:r>
            <a:r>
              <a:rPr lang="en-GB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días</a:t>
            </a:r>
            <a:r>
              <a:rPr lang="en-GB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festivos que practican en sus pueblos natales o con sus familias?</a:t>
            </a:r>
            <a:endParaRPr b="0" i="0" sz="14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5" name="Google Shape;625;g16ee8a53943_0_14"/>
          <p:cNvSpPr txBox="1"/>
          <p:nvPr/>
        </p:nvSpPr>
        <p:spPr>
          <a:xfrm>
            <a:off x="4830975" y="1992875"/>
            <a:ext cx="389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is a holiday tradition that you practice in your hometown or family?</a:t>
            </a:r>
            <a:endParaRPr b="0" i="0" sz="14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46896240ee_0_258"/>
          <p:cNvSpPr txBox="1"/>
          <p:nvPr>
            <p:ph type="title"/>
          </p:nvPr>
        </p:nvSpPr>
        <p:spPr>
          <a:xfrm>
            <a:off x="4784200" y="2318850"/>
            <a:ext cx="37713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600"/>
              <a:t>Community Partnership Updates</a:t>
            </a:r>
            <a:endParaRPr i="1" sz="2600"/>
          </a:p>
        </p:txBody>
      </p:sp>
      <p:sp>
        <p:nvSpPr>
          <p:cNvPr id="631" name="Google Shape;631;g146896240ee_0_258"/>
          <p:cNvSpPr txBox="1"/>
          <p:nvPr>
            <p:ph type="title"/>
          </p:nvPr>
        </p:nvSpPr>
        <p:spPr>
          <a:xfrm>
            <a:off x="714425" y="2318850"/>
            <a:ext cx="30318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00"/>
              <a:t>Actualizaciones de las Asociaciones /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00"/>
              <a:t>Colaborativas</a:t>
            </a:r>
            <a:endParaRPr sz="2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g146896240e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050" y="1797788"/>
            <a:ext cx="3291826" cy="15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g146896240ee_0_0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8" name="Google Shape;638;g146896240ee_0_0"/>
          <p:cNvPicPr preferRelativeResize="0"/>
          <p:nvPr/>
        </p:nvPicPr>
        <p:blipFill rotWithShape="1">
          <a:blip r:embed="rId4">
            <a:alphaModFix/>
          </a:blip>
          <a:srcRect b="0" l="16804" r="16797" t="0"/>
          <a:stretch/>
        </p:blipFill>
        <p:spPr>
          <a:xfrm>
            <a:off x="4590565" y="0"/>
            <a:ext cx="45534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46896240ee_0_14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4" name="Google Shape;644;g146896240ee_0_14"/>
          <p:cNvPicPr preferRelativeResize="0"/>
          <p:nvPr/>
        </p:nvPicPr>
        <p:blipFill rotWithShape="1">
          <a:blip r:embed="rId3">
            <a:alphaModFix/>
          </a:blip>
          <a:srcRect b="0" l="3842" r="6808" t="0"/>
          <a:stretch/>
        </p:blipFill>
        <p:spPr>
          <a:xfrm>
            <a:off x="870425" y="1814000"/>
            <a:ext cx="2729999" cy="9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g146896240ee_0_14"/>
          <p:cNvPicPr preferRelativeResize="0"/>
          <p:nvPr/>
        </p:nvPicPr>
        <p:blipFill rotWithShape="1">
          <a:blip r:embed="rId4">
            <a:alphaModFix/>
          </a:blip>
          <a:srcRect b="0" l="-630" r="39323" t="0"/>
          <a:stretch/>
        </p:blipFill>
        <p:spPr>
          <a:xfrm>
            <a:off x="4452400" y="0"/>
            <a:ext cx="47311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46896240ee_0_20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1" name="Google Shape;651;g146896240ee_0_20"/>
          <p:cNvPicPr preferRelativeResize="0"/>
          <p:nvPr/>
        </p:nvPicPr>
        <p:blipFill rotWithShape="1">
          <a:blip r:embed="rId3">
            <a:alphaModFix/>
          </a:blip>
          <a:srcRect b="0" l="8548" r="8538" t="0"/>
          <a:stretch/>
        </p:blipFill>
        <p:spPr>
          <a:xfrm>
            <a:off x="3855275" y="766775"/>
            <a:ext cx="5288724" cy="4376724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g146896240ee_0_20"/>
          <p:cNvSpPr txBox="1"/>
          <p:nvPr>
            <p:ph type="title"/>
          </p:nvPr>
        </p:nvSpPr>
        <p:spPr>
          <a:xfrm>
            <a:off x="0" y="2778000"/>
            <a:ext cx="38796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Alianza Magnolia Best Start </a:t>
            </a: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b="1" sz="10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3" name="Google Shape;653;g146896240ee_0_20"/>
          <p:cNvPicPr preferRelativeResize="0"/>
          <p:nvPr/>
        </p:nvPicPr>
        <p:blipFill rotWithShape="1">
          <a:blip r:embed="rId4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46896240ee_0_27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g146896240ee_0_27"/>
          <p:cNvSpPr txBox="1"/>
          <p:nvPr>
            <p:ph type="title"/>
          </p:nvPr>
        </p:nvSpPr>
        <p:spPr>
          <a:xfrm>
            <a:off x="179925" y="2770875"/>
            <a:ext cx="30162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Angeles</a:t>
            </a:r>
            <a:r>
              <a:rPr b="1" lang="en-GB" sz="15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5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b="1" sz="10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0" name="Google Shape;660;g146896240ee_0_27"/>
          <p:cNvPicPr preferRelativeResize="0"/>
          <p:nvPr/>
        </p:nvPicPr>
        <p:blipFill rotWithShape="1">
          <a:blip r:embed="rId3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g146896240ee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7333" y="766775"/>
            <a:ext cx="5816668" cy="436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46896240ee_0_34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g146896240ee_0_34"/>
          <p:cNvSpPr txBox="1"/>
          <p:nvPr>
            <p:ph type="title"/>
          </p:nvPr>
        </p:nvSpPr>
        <p:spPr>
          <a:xfrm>
            <a:off x="135701" y="2778000"/>
            <a:ext cx="3134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Ambassador </a:t>
            </a:r>
            <a:endParaRPr b="1" sz="18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b="1" sz="10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8" name="Google Shape;668;g146896240ee_0_34"/>
          <p:cNvPicPr preferRelativeResize="0"/>
          <p:nvPr/>
        </p:nvPicPr>
        <p:blipFill rotWithShape="1">
          <a:blip r:embed="rId3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g146896240ee_0_34"/>
          <p:cNvPicPr preferRelativeResize="0"/>
          <p:nvPr/>
        </p:nvPicPr>
        <p:blipFill rotWithShape="1">
          <a:blip r:embed="rId4">
            <a:alphaModFix/>
          </a:blip>
          <a:srcRect b="0" l="340" r="2126" t="0"/>
          <a:stretch/>
        </p:blipFill>
        <p:spPr>
          <a:xfrm>
            <a:off x="3452400" y="766775"/>
            <a:ext cx="5691602" cy="437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46896240ee_0_41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g146896240ee_0_41"/>
          <p:cNvSpPr txBox="1"/>
          <p:nvPr>
            <p:ph type="title"/>
          </p:nvPr>
        </p:nvSpPr>
        <p:spPr>
          <a:xfrm>
            <a:off x="135700" y="2777988"/>
            <a:ext cx="44595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Estrella </a:t>
            </a:r>
            <a:endParaRPr b="1" sz="18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b="1" sz="10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6" name="Google Shape;676;g146896240ee_0_41"/>
          <p:cNvPicPr preferRelativeResize="0"/>
          <p:nvPr/>
        </p:nvPicPr>
        <p:blipFill rotWithShape="1">
          <a:blip r:embed="rId3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g146896240ee_0_41"/>
          <p:cNvPicPr preferRelativeResize="0"/>
          <p:nvPr/>
        </p:nvPicPr>
        <p:blipFill rotWithShape="1">
          <a:blip r:embed="rId4">
            <a:alphaModFix/>
          </a:blip>
          <a:srcRect b="0" l="11791" r="11791" t="0"/>
          <a:stretch/>
        </p:blipFill>
        <p:spPr>
          <a:xfrm>
            <a:off x="4684651" y="766775"/>
            <a:ext cx="4459351" cy="437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46896240ee_0_48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g146896240ee_0_48"/>
          <p:cNvSpPr txBox="1"/>
          <p:nvPr>
            <p:ph type="title"/>
          </p:nvPr>
        </p:nvSpPr>
        <p:spPr>
          <a:xfrm>
            <a:off x="296350" y="2765025"/>
            <a:ext cx="304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Hope Street </a:t>
            </a:r>
            <a:endParaRPr b="1" sz="18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b="1" sz="10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14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4" name="Google Shape;684;g146896240ee_0_48"/>
          <p:cNvPicPr preferRelativeResize="0"/>
          <p:nvPr/>
        </p:nvPicPr>
        <p:blipFill rotWithShape="1">
          <a:blip r:embed="rId3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g146896240ee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5388" y="1359200"/>
            <a:ext cx="5618611" cy="316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8702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703d6e84f_0_2286"/>
          <p:cNvSpPr txBox="1"/>
          <p:nvPr>
            <p:ph type="title"/>
          </p:nvPr>
        </p:nvSpPr>
        <p:spPr>
          <a:xfrm>
            <a:off x="4784200" y="2279300"/>
            <a:ext cx="37713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600"/>
              <a:t>Zoom Tips</a:t>
            </a:r>
            <a:endParaRPr i="1" sz="2600"/>
          </a:p>
        </p:txBody>
      </p:sp>
      <p:sp>
        <p:nvSpPr>
          <p:cNvPr id="368" name="Google Shape;368;g11703d6e84f_0_2286"/>
          <p:cNvSpPr txBox="1"/>
          <p:nvPr>
            <p:ph type="title"/>
          </p:nvPr>
        </p:nvSpPr>
        <p:spPr>
          <a:xfrm>
            <a:off x="714425" y="2279300"/>
            <a:ext cx="30318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00"/>
              <a:t>Consejos 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00"/>
              <a:t>para Zoom</a:t>
            </a:r>
            <a:endParaRPr sz="2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46896240ee_0_55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g146896240ee_0_55"/>
          <p:cNvPicPr preferRelativeResize="0"/>
          <p:nvPr/>
        </p:nvPicPr>
        <p:blipFill rotWithShape="1">
          <a:blip r:embed="rId3">
            <a:alphaModFix/>
          </a:blip>
          <a:srcRect b="0" l="0" r="9090" t="0"/>
          <a:stretch/>
        </p:blipFill>
        <p:spPr>
          <a:xfrm>
            <a:off x="3174247" y="766775"/>
            <a:ext cx="5969751" cy="4376726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g146896240ee_0_55"/>
          <p:cNvSpPr txBox="1"/>
          <p:nvPr>
            <p:ph type="title"/>
          </p:nvPr>
        </p:nvSpPr>
        <p:spPr>
          <a:xfrm>
            <a:off x="237325" y="2777988"/>
            <a:ext cx="25878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Richardson Park</a:t>
            </a:r>
            <a:endParaRPr b="1" sz="18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b="1" sz="10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3" name="Google Shape;693;g146896240ee_0_55"/>
          <p:cNvPicPr preferRelativeResize="0"/>
          <p:nvPr/>
        </p:nvPicPr>
        <p:blipFill rotWithShape="1">
          <a:blip r:embed="rId4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46896240ee_0_62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146896240ee_0_62"/>
          <p:cNvSpPr txBox="1"/>
          <p:nvPr>
            <p:ph type="title"/>
          </p:nvPr>
        </p:nvSpPr>
        <p:spPr>
          <a:xfrm>
            <a:off x="237325" y="2784288"/>
            <a:ext cx="36786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San Pedro / All Peoples</a:t>
            </a:r>
            <a:endParaRPr b="1" sz="18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sz="1000">
              <a:solidFill>
                <a:srgbClr val="EE2A7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00" name="Google Shape;700;g146896240ee_0_62"/>
          <p:cNvPicPr preferRelativeResize="0"/>
          <p:nvPr/>
        </p:nvPicPr>
        <p:blipFill rotWithShape="1">
          <a:blip r:embed="rId3">
            <a:alphaModFix/>
          </a:blip>
          <a:srcRect b="0" l="3577" r="11029" t="0"/>
          <a:stretch/>
        </p:blipFill>
        <p:spPr>
          <a:xfrm>
            <a:off x="4146728" y="766775"/>
            <a:ext cx="4997274" cy="438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g146896240ee_0_62"/>
          <p:cNvPicPr preferRelativeResize="0"/>
          <p:nvPr/>
        </p:nvPicPr>
        <p:blipFill rotWithShape="1">
          <a:blip r:embed="rId4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46896240ee_0_69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g146896240ee_0_69"/>
          <p:cNvSpPr txBox="1"/>
          <p:nvPr>
            <p:ph type="title"/>
          </p:nvPr>
        </p:nvSpPr>
        <p:spPr>
          <a:xfrm>
            <a:off x="306900" y="2777975"/>
            <a:ext cx="32598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 sz="1800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Universal Dream Team</a:t>
            </a:r>
            <a:endParaRPr b="1" sz="18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000">
                <a:solidFill>
                  <a:srgbClr val="EE2A7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Neighborhood Leadership Group</a:t>
            </a:r>
            <a:endParaRPr b="1" sz="1000">
              <a:solidFill>
                <a:srgbClr val="EE2A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8" name="Google Shape;708;g146896240ee_0_69"/>
          <p:cNvPicPr preferRelativeResize="0"/>
          <p:nvPr/>
        </p:nvPicPr>
        <p:blipFill rotWithShape="1">
          <a:blip r:embed="rId3">
            <a:alphaModFix/>
          </a:blip>
          <a:srcRect b="15982" l="0" r="0" t="4145"/>
          <a:stretch/>
        </p:blipFill>
        <p:spPr>
          <a:xfrm>
            <a:off x="135700" y="88788"/>
            <a:ext cx="1735598" cy="4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g146896240ee_0_69"/>
          <p:cNvPicPr preferRelativeResize="0"/>
          <p:nvPr/>
        </p:nvPicPr>
        <p:blipFill rotWithShape="1">
          <a:blip r:embed="rId4">
            <a:alphaModFix/>
          </a:blip>
          <a:srcRect b="0" l="11673" r="4878" t="7621"/>
          <a:stretch/>
        </p:blipFill>
        <p:spPr>
          <a:xfrm>
            <a:off x="3872805" y="766775"/>
            <a:ext cx="5271194" cy="437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46896240ee_0_6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5" name="Google Shape;715;g146896240ee_0_6"/>
          <p:cNvGrpSpPr/>
          <p:nvPr/>
        </p:nvGrpSpPr>
        <p:grpSpPr>
          <a:xfrm>
            <a:off x="685284" y="1859353"/>
            <a:ext cx="3216017" cy="1029915"/>
            <a:chOff x="2086751" y="109575"/>
            <a:chExt cx="1612200" cy="516300"/>
          </a:xfrm>
        </p:grpSpPr>
        <p:sp>
          <p:nvSpPr>
            <p:cNvPr id="716" name="Google Shape;716;g146896240ee_0_6"/>
            <p:cNvSpPr/>
            <p:nvPr/>
          </p:nvSpPr>
          <p:spPr>
            <a:xfrm>
              <a:off x="2086751" y="109575"/>
              <a:ext cx="1612200" cy="516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7" name="Google Shape;717;g146896240ee_0_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7475" y="152425"/>
              <a:ext cx="1350752" cy="4305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8" name="Google Shape;718;g146896240ee_0_6"/>
          <p:cNvPicPr preferRelativeResize="0"/>
          <p:nvPr/>
        </p:nvPicPr>
        <p:blipFill rotWithShape="1">
          <a:blip r:embed="rId4">
            <a:alphaModFix/>
          </a:blip>
          <a:srcRect b="14907" l="10933" r="42833" t="3672"/>
          <a:stretch/>
        </p:blipFill>
        <p:spPr>
          <a:xfrm>
            <a:off x="4590565" y="0"/>
            <a:ext cx="455343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g146896240ee_0_82"/>
          <p:cNvPicPr preferRelativeResize="0"/>
          <p:nvPr/>
        </p:nvPicPr>
        <p:blipFill rotWithShape="1">
          <a:blip r:embed="rId3">
            <a:alphaModFix/>
          </a:blip>
          <a:srcRect b="11202" l="0" r="0" t="11204"/>
          <a:stretch/>
        </p:blipFill>
        <p:spPr>
          <a:xfrm>
            <a:off x="356025" y="1949700"/>
            <a:ext cx="3600523" cy="11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g146896240ee_0_82"/>
          <p:cNvSpPr/>
          <p:nvPr/>
        </p:nvSpPr>
        <p:spPr>
          <a:xfrm>
            <a:off x="237326" y="84750"/>
            <a:ext cx="16122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5" name="Google Shape;725;g146896240ee_0_82"/>
          <p:cNvPicPr preferRelativeResize="0"/>
          <p:nvPr/>
        </p:nvPicPr>
        <p:blipFill rotWithShape="1">
          <a:blip r:embed="rId4">
            <a:alphaModFix/>
          </a:blip>
          <a:srcRect b="0" l="0" r="27985" t="0"/>
          <a:stretch/>
        </p:blipFill>
        <p:spPr>
          <a:xfrm>
            <a:off x="4466675" y="0"/>
            <a:ext cx="49386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8702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3deda408f5_0_178"/>
          <p:cNvSpPr txBox="1"/>
          <p:nvPr>
            <p:ph type="title"/>
          </p:nvPr>
        </p:nvSpPr>
        <p:spPr>
          <a:xfrm>
            <a:off x="4511550" y="1801588"/>
            <a:ext cx="4201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200"/>
              <a:t>Questions and Answers</a:t>
            </a:r>
            <a:endParaRPr i="1" sz="2200"/>
          </a:p>
        </p:txBody>
      </p:sp>
      <p:sp>
        <p:nvSpPr>
          <p:cNvPr id="731" name="Google Shape;731;g13deda408f5_0_178"/>
          <p:cNvSpPr txBox="1"/>
          <p:nvPr>
            <p:ph type="title"/>
          </p:nvPr>
        </p:nvSpPr>
        <p:spPr>
          <a:xfrm>
            <a:off x="419675" y="1725688"/>
            <a:ext cx="3961200" cy="21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200"/>
              <a:t>Preguntas y Respuestas</a:t>
            </a:r>
            <a:endParaRPr sz="2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008C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1703d6e84f_0_329"/>
          <p:cNvSpPr txBox="1"/>
          <p:nvPr>
            <p:ph type="title"/>
          </p:nvPr>
        </p:nvSpPr>
        <p:spPr>
          <a:xfrm>
            <a:off x="826125" y="2137350"/>
            <a:ext cx="3274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700"/>
              <a:t>Próximos Pasos</a:t>
            </a:r>
            <a:endParaRPr sz="2700"/>
          </a:p>
        </p:txBody>
      </p:sp>
      <p:sp>
        <p:nvSpPr>
          <p:cNvPr id="737" name="Google Shape;737;g11703d6e84f_0_329"/>
          <p:cNvSpPr txBox="1"/>
          <p:nvPr>
            <p:ph type="title"/>
          </p:nvPr>
        </p:nvSpPr>
        <p:spPr>
          <a:xfrm>
            <a:off x="4989600" y="2137350"/>
            <a:ext cx="3368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700"/>
              <a:t>Next Steps </a:t>
            </a:r>
            <a:endParaRPr sz="27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3dd8609de3_2_1"/>
          <p:cNvSpPr txBox="1"/>
          <p:nvPr>
            <p:ph type="title"/>
          </p:nvPr>
        </p:nvSpPr>
        <p:spPr>
          <a:xfrm>
            <a:off x="4784200" y="2318850"/>
            <a:ext cx="37713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600"/>
              <a:t>Collective Advocacy Updates</a:t>
            </a:r>
            <a:endParaRPr i="1" sz="2600"/>
          </a:p>
        </p:txBody>
      </p:sp>
      <p:sp>
        <p:nvSpPr>
          <p:cNvPr id="743" name="Google Shape;743;g13dd8609de3_2_1"/>
          <p:cNvSpPr txBox="1"/>
          <p:nvPr>
            <p:ph type="title"/>
          </p:nvPr>
        </p:nvSpPr>
        <p:spPr>
          <a:xfrm>
            <a:off x="714425" y="2318850"/>
            <a:ext cx="30318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00"/>
              <a:t>Actualizaciones de Abogacía Colectiva</a:t>
            </a:r>
            <a:endParaRPr sz="26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5f8eed6f91_3_536"/>
          <p:cNvSpPr/>
          <p:nvPr/>
        </p:nvSpPr>
        <p:spPr>
          <a:xfrm>
            <a:off x="7478765" y="85725"/>
            <a:ext cx="14064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g15f8eed6f91_3_536"/>
          <p:cNvSpPr/>
          <p:nvPr/>
        </p:nvSpPr>
        <p:spPr>
          <a:xfrm>
            <a:off x="1672562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g15f8eed6f91_3_536"/>
          <p:cNvSpPr txBox="1"/>
          <p:nvPr/>
        </p:nvSpPr>
        <p:spPr>
          <a:xfrm>
            <a:off x="1672562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Introducción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Movilización</a:t>
            </a: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51" name="Google Shape;751;g15f8eed6f91_3_536"/>
          <p:cNvSpPr txBox="1"/>
          <p:nvPr/>
        </p:nvSpPr>
        <p:spPr>
          <a:xfrm>
            <a:off x="1738412" y="2320187"/>
            <a:ext cx="12747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Agosto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2" name="Google Shape;752;g15f8eed6f91_3_536"/>
          <p:cNvSpPr/>
          <p:nvPr/>
        </p:nvSpPr>
        <p:spPr>
          <a:xfrm>
            <a:off x="1672562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15f8eed6f91_3_536"/>
          <p:cNvSpPr txBox="1"/>
          <p:nvPr/>
        </p:nvSpPr>
        <p:spPr>
          <a:xfrm>
            <a:off x="1672562" y="3104175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Introductions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54" name="Google Shape;754;g15f8eed6f91_3_536"/>
          <p:cNvSpPr txBox="1"/>
          <p:nvPr/>
        </p:nvSpPr>
        <p:spPr>
          <a:xfrm>
            <a:off x="1672562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August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5" name="Google Shape;755;g15f8eed6f91_3_536"/>
          <p:cNvSpPr/>
          <p:nvPr/>
        </p:nvSpPr>
        <p:spPr>
          <a:xfrm>
            <a:off x="247690" y="146475"/>
            <a:ext cx="14064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g15f8eed6f91_3_536"/>
          <p:cNvSpPr txBox="1"/>
          <p:nvPr>
            <p:ph type="title"/>
          </p:nvPr>
        </p:nvSpPr>
        <p:spPr>
          <a:xfrm>
            <a:off x="252300" y="102375"/>
            <a:ext cx="2871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100">
                <a:solidFill>
                  <a:srgbClr val="079BD7"/>
                </a:solidFill>
              </a:rPr>
              <a:t>Línea de Tiempo de Acción Colectiva</a:t>
            </a:r>
            <a:endParaRPr sz="1100"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100">
                <a:solidFill>
                  <a:srgbClr val="079BD7"/>
                </a:solidFill>
              </a:rPr>
              <a:t>Best Start Regi</a:t>
            </a:r>
            <a:r>
              <a:rPr lang="en-GB" sz="1100">
                <a:solidFill>
                  <a:schemeClr val="dk1"/>
                </a:solidFill>
              </a:rPr>
              <a:t>ó</a:t>
            </a:r>
            <a:r>
              <a:rPr lang="en-GB" sz="1100">
                <a:solidFill>
                  <a:srgbClr val="079BD7"/>
                </a:solidFill>
              </a:rPr>
              <a:t>n 1 - </a:t>
            </a:r>
            <a:r>
              <a:rPr lang="en-GB" sz="1100">
                <a:solidFill>
                  <a:srgbClr val="EC008C"/>
                </a:solidFill>
              </a:rPr>
              <a:t>2022</a:t>
            </a:r>
            <a:endParaRPr sz="1100">
              <a:solidFill>
                <a:srgbClr val="EC008C"/>
              </a:solidFill>
            </a:endParaRPr>
          </a:p>
        </p:txBody>
      </p:sp>
      <p:sp>
        <p:nvSpPr>
          <p:cNvPr id="757" name="Google Shape;757;g15f8eed6f91_3_536"/>
          <p:cNvSpPr txBox="1"/>
          <p:nvPr>
            <p:ph type="title"/>
          </p:nvPr>
        </p:nvSpPr>
        <p:spPr>
          <a:xfrm>
            <a:off x="278275" y="4511050"/>
            <a:ext cx="2871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100">
                <a:solidFill>
                  <a:srgbClr val="079BD7"/>
                </a:solidFill>
              </a:rPr>
              <a:t>Best Start Region 1</a:t>
            </a:r>
            <a:endParaRPr i="1" sz="1100"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100">
                <a:solidFill>
                  <a:srgbClr val="079BD7"/>
                </a:solidFill>
              </a:rPr>
              <a:t>Collective Advocacy Timeline -</a:t>
            </a:r>
            <a:r>
              <a:rPr lang="en-GB" sz="1100">
                <a:solidFill>
                  <a:srgbClr val="079BD7"/>
                </a:solidFill>
              </a:rPr>
              <a:t> </a:t>
            </a:r>
            <a:r>
              <a:rPr lang="en-GB" sz="1100">
                <a:solidFill>
                  <a:srgbClr val="EC008C"/>
                </a:solidFill>
              </a:rPr>
              <a:t>2022</a:t>
            </a:r>
            <a:r>
              <a:rPr lang="en-GB" sz="1100">
                <a:solidFill>
                  <a:srgbClr val="079BD7"/>
                </a:solidFill>
              </a:rPr>
              <a:t>        </a:t>
            </a:r>
            <a:endParaRPr sz="1100">
              <a:solidFill>
                <a:srgbClr val="079BD7"/>
              </a:solidFill>
            </a:endParaRPr>
          </a:p>
        </p:txBody>
      </p:sp>
      <p:sp>
        <p:nvSpPr>
          <p:cNvPr id="758" name="Google Shape;758;g15f8eed6f91_3_536"/>
          <p:cNvSpPr/>
          <p:nvPr/>
        </p:nvSpPr>
        <p:spPr>
          <a:xfrm>
            <a:off x="3124114" y="2243445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g15f8eed6f91_3_536"/>
          <p:cNvSpPr txBox="1"/>
          <p:nvPr/>
        </p:nvSpPr>
        <p:spPr>
          <a:xfrm>
            <a:off x="3189964" y="2320399"/>
            <a:ext cx="12747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Septiembre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0" name="Google Shape;760;g15f8eed6f91_3_536"/>
          <p:cNvSpPr/>
          <p:nvPr/>
        </p:nvSpPr>
        <p:spPr>
          <a:xfrm>
            <a:off x="3124114" y="2723051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g15f8eed6f91_3_536"/>
          <p:cNvSpPr txBox="1"/>
          <p:nvPr/>
        </p:nvSpPr>
        <p:spPr>
          <a:xfrm>
            <a:off x="3124114" y="2800003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September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2" name="Google Shape;762;g15f8eed6f91_3_536"/>
          <p:cNvSpPr/>
          <p:nvPr/>
        </p:nvSpPr>
        <p:spPr>
          <a:xfrm>
            <a:off x="4575666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g15f8eed6f91_3_536"/>
          <p:cNvSpPr txBox="1"/>
          <p:nvPr/>
        </p:nvSpPr>
        <p:spPr>
          <a:xfrm>
            <a:off x="4575666" y="2320412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Octubre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4" name="Google Shape;764;g15f8eed6f91_3_536"/>
          <p:cNvSpPr/>
          <p:nvPr/>
        </p:nvSpPr>
        <p:spPr>
          <a:xfrm>
            <a:off x="4575666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g15f8eed6f91_3_536"/>
          <p:cNvSpPr txBox="1"/>
          <p:nvPr/>
        </p:nvSpPr>
        <p:spPr>
          <a:xfrm>
            <a:off x="4575666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October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6" name="Google Shape;766;g15f8eed6f91_3_536"/>
          <p:cNvSpPr/>
          <p:nvPr/>
        </p:nvSpPr>
        <p:spPr>
          <a:xfrm>
            <a:off x="6027218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g15f8eed6f91_3_536"/>
          <p:cNvSpPr txBox="1"/>
          <p:nvPr/>
        </p:nvSpPr>
        <p:spPr>
          <a:xfrm>
            <a:off x="6027218" y="2320412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Noviembre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8" name="Google Shape;768;g15f8eed6f91_3_536"/>
          <p:cNvSpPr/>
          <p:nvPr/>
        </p:nvSpPr>
        <p:spPr>
          <a:xfrm>
            <a:off x="6027218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g15f8eed6f91_3_536"/>
          <p:cNvSpPr txBox="1"/>
          <p:nvPr/>
        </p:nvSpPr>
        <p:spPr>
          <a:xfrm>
            <a:off x="6027218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November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0" name="Google Shape;770;g15f8eed6f91_3_536"/>
          <p:cNvSpPr/>
          <p:nvPr/>
        </p:nvSpPr>
        <p:spPr>
          <a:xfrm>
            <a:off x="7478770" y="636475"/>
            <a:ext cx="14064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g15f8eed6f91_3_536"/>
          <p:cNvSpPr/>
          <p:nvPr/>
        </p:nvSpPr>
        <p:spPr>
          <a:xfrm>
            <a:off x="7478770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g15f8eed6f91_3_536"/>
          <p:cNvSpPr txBox="1"/>
          <p:nvPr/>
        </p:nvSpPr>
        <p:spPr>
          <a:xfrm>
            <a:off x="7478770" y="2320412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Diciembre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3" name="Google Shape;773;g15f8eed6f91_3_536"/>
          <p:cNvSpPr/>
          <p:nvPr/>
        </p:nvSpPr>
        <p:spPr>
          <a:xfrm>
            <a:off x="7478770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g15f8eed6f91_3_536"/>
          <p:cNvSpPr txBox="1"/>
          <p:nvPr/>
        </p:nvSpPr>
        <p:spPr>
          <a:xfrm>
            <a:off x="7478770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December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5" name="Google Shape;775;g15f8eed6f91_3_536"/>
          <p:cNvSpPr txBox="1"/>
          <p:nvPr/>
        </p:nvSpPr>
        <p:spPr>
          <a:xfrm>
            <a:off x="3097400" y="-466900"/>
            <a:ext cx="1474500" cy="27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raíz de la falta de vivienda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776" name="Google Shape;776;g15f8eed6f91_3_536"/>
          <p:cNvGrpSpPr/>
          <p:nvPr/>
        </p:nvGrpSpPr>
        <p:grpSpPr>
          <a:xfrm>
            <a:off x="221016" y="2723064"/>
            <a:ext cx="1406380" cy="1666811"/>
            <a:chOff x="368456" y="3015838"/>
            <a:chExt cx="1551611" cy="1666811"/>
          </a:xfrm>
        </p:grpSpPr>
        <p:sp>
          <p:nvSpPr>
            <p:cNvPr id="777" name="Google Shape;777;g15f8eed6f91_3_536"/>
            <p:cNvSpPr/>
            <p:nvPr/>
          </p:nvSpPr>
          <p:spPr>
            <a:xfrm>
              <a:off x="368467" y="3015838"/>
              <a:ext cx="1551600" cy="390300"/>
            </a:xfrm>
            <a:prstGeom prst="roundRect">
              <a:avLst>
                <a:gd fmla="val 16667" name="adj"/>
              </a:avLst>
            </a:prstGeom>
            <a:solidFill>
              <a:srgbClr val="EC0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1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g15f8eed6f91_3_536"/>
            <p:cNvSpPr txBox="1"/>
            <p:nvPr/>
          </p:nvSpPr>
          <p:spPr>
            <a:xfrm>
              <a:off x="368456" y="3406149"/>
              <a:ext cx="1551600" cy="127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GB" sz="700" u="none" cap="none" strike="noStrike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Communities</a:t>
              </a:r>
              <a:endParaRPr b="1" i="1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Collective Action Contract begins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Introductions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Grounding on Bylaws 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1" i="1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GB" sz="700" u="none" cap="none" strike="noStrike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Region 1</a:t>
              </a:r>
              <a:endParaRPr b="1" i="1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Same process as local communities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79" name="Google Shape;779;g15f8eed6f91_3_536"/>
            <p:cNvSpPr txBox="1"/>
            <p:nvPr/>
          </p:nvSpPr>
          <p:spPr>
            <a:xfrm>
              <a:off x="368467" y="3092790"/>
              <a:ext cx="15516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GB" sz="7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July</a:t>
              </a:r>
              <a:endParaRPr b="1" i="1" sz="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80" name="Google Shape;780;g15f8eed6f91_3_536"/>
          <p:cNvGrpSpPr/>
          <p:nvPr/>
        </p:nvGrpSpPr>
        <p:grpSpPr>
          <a:xfrm>
            <a:off x="221003" y="1159976"/>
            <a:ext cx="1406407" cy="1473391"/>
            <a:chOff x="221006" y="702776"/>
            <a:chExt cx="1406407" cy="1473391"/>
          </a:xfrm>
        </p:grpSpPr>
        <p:sp>
          <p:nvSpPr>
            <p:cNvPr id="781" name="Google Shape;781;g15f8eed6f91_3_536"/>
            <p:cNvSpPr/>
            <p:nvPr/>
          </p:nvSpPr>
          <p:spPr>
            <a:xfrm>
              <a:off x="221006" y="1786167"/>
              <a:ext cx="1406400" cy="390000"/>
            </a:xfrm>
            <a:prstGeom prst="roundRect">
              <a:avLst>
                <a:gd fmla="val 16667" name="adj"/>
              </a:avLst>
            </a:prstGeom>
            <a:solidFill>
              <a:srgbClr val="EC0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15f8eed6f91_3_536"/>
            <p:cNvSpPr txBox="1"/>
            <p:nvPr/>
          </p:nvSpPr>
          <p:spPr>
            <a:xfrm>
              <a:off x="221013" y="702776"/>
              <a:ext cx="1406400" cy="10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700" u="none" cap="none" strike="noStrike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Comunidades</a:t>
              </a:r>
              <a:endParaRPr b="1" i="0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Contrato de Acción Colectiva comienzan</a:t>
              </a:r>
              <a:endParaRPr b="0" i="0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Introducciones</a:t>
              </a:r>
              <a:endParaRPr b="0" i="0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Reiteración de los estatutos</a:t>
              </a:r>
              <a:endParaRPr b="0" i="0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700" u="none" cap="none" strike="noStrike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Región 1</a:t>
              </a:r>
              <a:endParaRPr b="1" i="0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Mismo proceso que comunidades locales </a:t>
              </a:r>
              <a:endParaRPr b="0" i="0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83" name="Google Shape;783;g15f8eed6f91_3_536"/>
            <p:cNvSpPr txBox="1"/>
            <p:nvPr/>
          </p:nvSpPr>
          <p:spPr>
            <a:xfrm>
              <a:off x="286811" y="1862971"/>
              <a:ext cx="12747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Julio</a:t>
              </a:r>
              <a:endPara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84" name="Google Shape;784;g15f8eed6f91_3_536"/>
          <p:cNvSpPr txBox="1"/>
          <p:nvPr/>
        </p:nvSpPr>
        <p:spPr>
          <a:xfrm>
            <a:off x="4575674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</a:t>
            </a: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arga de alquiler, causas fundamentales de la falta de vivienda y vivienda subsidiada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Historia de la injusticia de la vivienda y las líneas rojas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85" name="Google Shape;785;g15f8eed6f91_3_536"/>
          <p:cNvSpPr txBox="1"/>
          <p:nvPr/>
        </p:nvSpPr>
        <p:spPr>
          <a:xfrm>
            <a:off x="6027237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Aprender sobre las protecciones existentes para inquilinos y cómo usar esas protecciones y regulaciones para abogar y enviar cartas.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01600" lvl="0" marL="1143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Problemas de vivienda para familias con niños pequeños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86" name="Google Shape;786;g15f8eed6f91_3_536"/>
          <p:cNvSpPr txBox="1"/>
          <p:nvPr/>
        </p:nvSpPr>
        <p:spPr>
          <a:xfrm>
            <a:off x="7433637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Cómo educar a sus vecinos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Cómo enviar una delegación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Cómo hablar con sus vecinos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87" name="Google Shape;787;g15f8eed6f91_3_536"/>
          <p:cNvSpPr txBox="1"/>
          <p:nvPr/>
        </p:nvSpPr>
        <p:spPr>
          <a:xfrm>
            <a:off x="3124124" y="3113350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Root Causes of Homelessness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88" name="Google Shape;788;g15f8eed6f91_3_536"/>
          <p:cNvSpPr txBox="1"/>
          <p:nvPr/>
        </p:nvSpPr>
        <p:spPr>
          <a:xfrm>
            <a:off x="4575675" y="3113350"/>
            <a:ext cx="14745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Rent Burden, Root Causes of Homelessness, and  subsidized housing  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History of Housing Injustice and  Redlining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89" name="Google Shape;789;g15f8eed6f91_3_536"/>
          <p:cNvSpPr txBox="1"/>
          <p:nvPr/>
        </p:nvSpPr>
        <p:spPr>
          <a:xfrm>
            <a:off x="6027225" y="3113350"/>
            <a:ext cx="14745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Learn about existing tenant protections and  how to use those  protections and regulations to advocate and submit letters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016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Housing issues for families with young children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0" name="Google Shape;790;g15f8eed6f91_3_536"/>
          <p:cNvSpPr txBox="1"/>
          <p:nvPr/>
        </p:nvSpPr>
        <p:spPr>
          <a:xfrm>
            <a:off x="7478787" y="3113350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to educate your neighbors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to send a delegation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to talk to your neighbors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5f8eed6f91_3_582"/>
          <p:cNvSpPr/>
          <p:nvPr/>
        </p:nvSpPr>
        <p:spPr>
          <a:xfrm>
            <a:off x="7478765" y="85725"/>
            <a:ext cx="14064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g15f8eed6f91_3_582"/>
          <p:cNvSpPr/>
          <p:nvPr/>
        </p:nvSpPr>
        <p:spPr>
          <a:xfrm>
            <a:off x="1672562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g15f8eed6f91_3_582"/>
          <p:cNvSpPr txBox="1"/>
          <p:nvPr/>
        </p:nvSpPr>
        <p:spPr>
          <a:xfrm>
            <a:off x="1672562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6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6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364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Montserrat Medium"/>
              <a:buChar char="●"/>
            </a:pPr>
            <a:r>
              <a:rPr b="0" i="0" lang="en-GB" sz="6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Campañas de vivienda en el condado de Los Ángeles</a:t>
            </a:r>
            <a:endParaRPr b="0" i="0" sz="6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64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Montserrat Medium"/>
              <a:buChar char="●"/>
            </a:pPr>
            <a:r>
              <a:rPr b="0" i="0" lang="en-GB" sz="6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Aprender sobre los diferentes estilos de comunicación</a:t>
            </a:r>
            <a:endParaRPr b="0" i="0" sz="6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64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Montserrat Medium"/>
              <a:buChar char="●"/>
            </a:pPr>
            <a:r>
              <a:rPr b="0" i="0" lang="en-GB" sz="6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6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64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Montserrat Medium"/>
              <a:buChar char="●"/>
            </a:pPr>
            <a:r>
              <a:rPr b="0" i="0" lang="en-GB" sz="6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6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8" name="Google Shape;798;g15f8eed6f91_3_582"/>
          <p:cNvSpPr txBox="1"/>
          <p:nvPr/>
        </p:nvSpPr>
        <p:spPr>
          <a:xfrm>
            <a:off x="1738412" y="2320187"/>
            <a:ext cx="12747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Febrero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9" name="Google Shape;799;g15f8eed6f91_3_582"/>
          <p:cNvSpPr/>
          <p:nvPr/>
        </p:nvSpPr>
        <p:spPr>
          <a:xfrm>
            <a:off x="1672562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g15f8eed6f91_3_582"/>
          <p:cNvSpPr txBox="1"/>
          <p:nvPr/>
        </p:nvSpPr>
        <p:spPr>
          <a:xfrm>
            <a:off x="1672562" y="3104175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Housing campaigns in Los Angeles County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Learn about different communication styles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1" name="Google Shape;801;g15f8eed6f91_3_582"/>
          <p:cNvSpPr txBox="1"/>
          <p:nvPr/>
        </p:nvSpPr>
        <p:spPr>
          <a:xfrm>
            <a:off x="1672562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February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2" name="Google Shape;802;g15f8eed6f91_3_582"/>
          <p:cNvSpPr/>
          <p:nvPr/>
        </p:nvSpPr>
        <p:spPr>
          <a:xfrm>
            <a:off x="247690" y="146475"/>
            <a:ext cx="14064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g15f8eed6f91_3_582"/>
          <p:cNvSpPr/>
          <p:nvPr/>
        </p:nvSpPr>
        <p:spPr>
          <a:xfrm>
            <a:off x="3124114" y="2243445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g15f8eed6f91_3_582"/>
          <p:cNvSpPr txBox="1"/>
          <p:nvPr/>
        </p:nvSpPr>
        <p:spPr>
          <a:xfrm>
            <a:off x="3189964" y="2320399"/>
            <a:ext cx="12747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Marzo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5" name="Google Shape;805;g15f8eed6f91_3_582"/>
          <p:cNvSpPr/>
          <p:nvPr/>
        </p:nvSpPr>
        <p:spPr>
          <a:xfrm>
            <a:off x="3124114" y="2723051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g15f8eed6f91_3_582"/>
          <p:cNvSpPr txBox="1"/>
          <p:nvPr/>
        </p:nvSpPr>
        <p:spPr>
          <a:xfrm>
            <a:off x="3124114" y="2800003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7" name="Google Shape;807;g15f8eed6f91_3_582"/>
          <p:cNvSpPr/>
          <p:nvPr/>
        </p:nvSpPr>
        <p:spPr>
          <a:xfrm>
            <a:off x="4575666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g15f8eed6f91_3_582"/>
          <p:cNvSpPr txBox="1"/>
          <p:nvPr/>
        </p:nvSpPr>
        <p:spPr>
          <a:xfrm>
            <a:off x="4575666" y="2320412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Abril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9" name="Google Shape;809;g15f8eed6f91_3_582"/>
          <p:cNvSpPr/>
          <p:nvPr/>
        </p:nvSpPr>
        <p:spPr>
          <a:xfrm>
            <a:off x="4575666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g15f8eed6f91_3_582"/>
          <p:cNvSpPr txBox="1"/>
          <p:nvPr/>
        </p:nvSpPr>
        <p:spPr>
          <a:xfrm>
            <a:off x="4575666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April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1" name="Google Shape;811;g15f8eed6f91_3_582"/>
          <p:cNvSpPr/>
          <p:nvPr/>
        </p:nvSpPr>
        <p:spPr>
          <a:xfrm>
            <a:off x="6027218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g15f8eed6f91_3_582"/>
          <p:cNvSpPr txBox="1"/>
          <p:nvPr/>
        </p:nvSpPr>
        <p:spPr>
          <a:xfrm>
            <a:off x="6027218" y="2320412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Mayo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3" name="Google Shape;813;g15f8eed6f91_3_582"/>
          <p:cNvSpPr/>
          <p:nvPr/>
        </p:nvSpPr>
        <p:spPr>
          <a:xfrm>
            <a:off x="6027218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g15f8eed6f91_3_582"/>
          <p:cNvSpPr txBox="1"/>
          <p:nvPr/>
        </p:nvSpPr>
        <p:spPr>
          <a:xfrm>
            <a:off x="6027218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5" name="Google Shape;815;g15f8eed6f91_3_582"/>
          <p:cNvSpPr/>
          <p:nvPr/>
        </p:nvSpPr>
        <p:spPr>
          <a:xfrm>
            <a:off x="7478770" y="636475"/>
            <a:ext cx="14064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g15f8eed6f91_3_582"/>
          <p:cNvSpPr/>
          <p:nvPr/>
        </p:nvSpPr>
        <p:spPr>
          <a:xfrm>
            <a:off x="7478770" y="2243458"/>
            <a:ext cx="1406400" cy="3900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g15f8eed6f91_3_582"/>
          <p:cNvSpPr txBox="1"/>
          <p:nvPr/>
        </p:nvSpPr>
        <p:spPr>
          <a:xfrm>
            <a:off x="7478770" y="2320412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Junio</a:t>
            </a:r>
            <a:endParaRPr b="1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8" name="Google Shape;818;g15f8eed6f91_3_582"/>
          <p:cNvSpPr/>
          <p:nvPr/>
        </p:nvSpPr>
        <p:spPr>
          <a:xfrm>
            <a:off x="7478770" y="2723065"/>
            <a:ext cx="1406400" cy="390300"/>
          </a:xfrm>
          <a:prstGeom prst="roundRect">
            <a:avLst>
              <a:gd fmla="val 16667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g15f8eed6f91_3_582"/>
          <p:cNvSpPr txBox="1"/>
          <p:nvPr/>
        </p:nvSpPr>
        <p:spPr>
          <a:xfrm>
            <a:off x="7478770" y="2800016"/>
            <a:ext cx="1406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June</a:t>
            </a:r>
            <a:endParaRPr b="1" i="1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0" name="Google Shape;820;g15f8eed6f91_3_582"/>
          <p:cNvSpPr txBox="1"/>
          <p:nvPr/>
        </p:nvSpPr>
        <p:spPr>
          <a:xfrm>
            <a:off x="3097400" y="712675"/>
            <a:ext cx="14745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Seleccione un problema de vivienda para enfocarse.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Aprenda a llenar una plantilla de política.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821" name="Google Shape;821;g15f8eed6f91_3_582"/>
          <p:cNvGrpSpPr/>
          <p:nvPr/>
        </p:nvGrpSpPr>
        <p:grpSpPr>
          <a:xfrm>
            <a:off x="221016" y="2723064"/>
            <a:ext cx="1406380" cy="1666811"/>
            <a:chOff x="368456" y="3015838"/>
            <a:chExt cx="1551611" cy="1666811"/>
          </a:xfrm>
        </p:grpSpPr>
        <p:sp>
          <p:nvSpPr>
            <p:cNvPr id="822" name="Google Shape;822;g15f8eed6f91_3_582"/>
            <p:cNvSpPr/>
            <p:nvPr/>
          </p:nvSpPr>
          <p:spPr>
            <a:xfrm>
              <a:off x="368467" y="3015838"/>
              <a:ext cx="1551600" cy="390300"/>
            </a:xfrm>
            <a:prstGeom prst="roundRect">
              <a:avLst>
                <a:gd fmla="val 16667" name="adj"/>
              </a:avLst>
            </a:prstGeom>
            <a:solidFill>
              <a:srgbClr val="EC0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1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15f8eed6f91_3_582"/>
            <p:cNvSpPr txBox="1"/>
            <p:nvPr/>
          </p:nvSpPr>
          <p:spPr>
            <a:xfrm>
              <a:off x="368456" y="3406149"/>
              <a:ext cx="1551600" cy="127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GB" sz="700" u="none" cap="none" strike="noStrike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Communities</a:t>
              </a:r>
              <a:endParaRPr b="1" i="1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What is research and how to do research?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Learn different research methods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Emerging opportunities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Community Resource Mobilization</a:t>
              </a:r>
              <a:endParaRPr b="1" i="1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GB" sz="700" u="none" cap="none" strike="noStrike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Region 1</a:t>
              </a:r>
              <a:endParaRPr b="1" i="1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b="0" i="1" lang="en-GB" sz="700" u="none" cap="none" strike="noStrike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Same process as local communities</a:t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1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24" name="Google Shape;824;g15f8eed6f91_3_582"/>
            <p:cNvSpPr txBox="1"/>
            <p:nvPr/>
          </p:nvSpPr>
          <p:spPr>
            <a:xfrm>
              <a:off x="368467" y="3092790"/>
              <a:ext cx="15516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GB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January</a:t>
              </a:r>
              <a:endParaRPr b="1" i="1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25" name="Google Shape;825;g15f8eed6f91_3_582"/>
          <p:cNvGrpSpPr/>
          <p:nvPr/>
        </p:nvGrpSpPr>
        <p:grpSpPr>
          <a:xfrm>
            <a:off x="221000" y="1159975"/>
            <a:ext cx="1474500" cy="1473392"/>
            <a:chOff x="221003" y="702775"/>
            <a:chExt cx="1474500" cy="1473392"/>
          </a:xfrm>
        </p:grpSpPr>
        <p:sp>
          <p:nvSpPr>
            <p:cNvPr id="826" name="Google Shape;826;g15f8eed6f91_3_582"/>
            <p:cNvSpPr/>
            <p:nvPr/>
          </p:nvSpPr>
          <p:spPr>
            <a:xfrm>
              <a:off x="221006" y="1786167"/>
              <a:ext cx="1406400" cy="390000"/>
            </a:xfrm>
            <a:prstGeom prst="roundRect">
              <a:avLst>
                <a:gd fmla="val 16667" name="adj"/>
              </a:avLst>
            </a:prstGeom>
            <a:solidFill>
              <a:srgbClr val="EC0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15f8eed6f91_3_582"/>
            <p:cNvSpPr txBox="1"/>
            <p:nvPr/>
          </p:nvSpPr>
          <p:spPr>
            <a:xfrm>
              <a:off x="221003" y="702775"/>
              <a:ext cx="1474500" cy="10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700" u="none" cap="none" strike="noStrike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Comunidades</a:t>
              </a:r>
              <a:endParaRPr b="1" i="0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¿Qué es la investigación? y cómo investigar.</a:t>
              </a:r>
              <a:endParaRPr b="0" i="0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Aprender diferentes métodos de investigación.</a:t>
              </a:r>
              <a:endParaRPr b="0" i="0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Oportunidades emergentes</a:t>
              </a:r>
              <a:endParaRPr b="0" i="0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Movilización de recursos comunitarios</a:t>
              </a:r>
              <a:endParaRPr b="0" i="0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700" u="none" cap="none" strike="noStrike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Región 1</a:t>
              </a:r>
              <a:endParaRPr b="1" i="0" sz="7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89998" lvl="0" marL="8999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2"/>
                </a:buClr>
                <a:buSzPts val="700"/>
                <a:buFont typeface="Montserrat Medium"/>
                <a:buChar char="●"/>
              </a:pPr>
              <a:r>
                <a:rPr b="0" i="0" lang="en-GB" sz="700" u="none" cap="none" strike="noStrike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Mismo proceso que comunidades locales </a:t>
              </a:r>
              <a:endParaRPr b="0" i="0" sz="7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28" name="Google Shape;828;g15f8eed6f91_3_582"/>
            <p:cNvSpPr txBox="1"/>
            <p:nvPr/>
          </p:nvSpPr>
          <p:spPr>
            <a:xfrm>
              <a:off x="286811" y="1862971"/>
              <a:ext cx="12747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GB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Enero</a:t>
              </a:r>
              <a:endPara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29" name="Google Shape;829;g15f8eed6f91_3_582"/>
          <p:cNvSpPr txBox="1"/>
          <p:nvPr/>
        </p:nvSpPr>
        <p:spPr>
          <a:xfrm>
            <a:off x="4575674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Investigación de antecedentes sobre un tema seleccionado de política de vivienda.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0" name="Google Shape;830;g15f8eed6f91_3_582"/>
          <p:cNvSpPr txBox="1"/>
          <p:nvPr/>
        </p:nvSpPr>
        <p:spPr>
          <a:xfrm>
            <a:off x="6027237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Cómo crear una campaña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Mapeo de poder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1" name="Google Shape;831;g15f8eed6f91_3_582"/>
          <p:cNvSpPr txBox="1"/>
          <p:nvPr/>
        </p:nvSpPr>
        <p:spPr>
          <a:xfrm>
            <a:off x="7433637" y="712674"/>
            <a:ext cx="14064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Comunidades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Cómo crear un plan de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comunicación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Cómo asegurar la financiación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Oportunidades emergentes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Movilización de recursos comunitarios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Región 1</a:t>
            </a:r>
            <a:endParaRPr b="1" i="0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0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Actualizaciones / mismo proceso que comunidades locales</a:t>
            </a:r>
            <a:endParaRPr b="0" i="0" sz="7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2" name="Google Shape;832;g15f8eed6f91_3_582"/>
          <p:cNvSpPr txBox="1"/>
          <p:nvPr/>
        </p:nvSpPr>
        <p:spPr>
          <a:xfrm>
            <a:off x="3124124" y="3113350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Select a housing issue to focus 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Learn how to fill out a policy template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3" name="Google Shape;833;g15f8eed6f91_3_582"/>
          <p:cNvSpPr txBox="1"/>
          <p:nvPr/>
        </p:nvSpPr>
        <p:spPr>
          <a:xfrm>
            <a:off x="4575687" y="3113350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Background research on selected housing policy issue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4" name="Google Shape;834;g15f8eed6f91_3_582"/>
          <p:cNvSpPr txBox="1"/>
          <p:nvPr/>
        </p:nvSpPr>
        <p:spPr>
          <a:xfrm>
            <a:off x="6027224" y="3113350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to create a campaign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Power Mapping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5" name="Google Shape;835;g15f8eed6f91_3_582"/>
          <p:cNvSpPr txBox="1"/>
          <p:nvPr/>
        </p:nvSpPr>
        <p:spPr>
          <a:xfrm>
            <a:off x="7478787" y="3113350"/>
            <a:ext cx="1406400" cy="17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 Communities</a:t>
            </a:r>
            <a:endParaRPr b="1" i="1" sz="7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to create a communications plan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to secure funding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Emerging opportunities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Resource Mobilization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Region 1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Montserrat Medium"/>
              <a:buChar char="●"/>
            </a:pPr>
            <a:r>
              <a:rPr b="0" i="1" lang="en-GB" sz="7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/ same process as local communities</a:t>
            </a:r>
            <a:endParaRPr b="0" i="1" sz="7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6" name="Google Shape;836;g15f8eed6f91_3_582"/>
          <p:cNvSpPr txBox="1"/>
          <p:nvPr>
            <p:ph type="title"/>
          </p:nvPr>
        </p:nvSpPr>
        <p:spPr>
          <a:xfrm>
            <a:off x="252300" y="102375"/>
            <a:ext cx="2871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100">
                <a:solidFill>
                  <a:srgbClr val="079BD7"/>
                </a:solidFill>
              </a:rPr>
              <a:t>Línea de Tiempo de Acción Colectiva</a:t>
            </a:r>
            <a:endParaRPr sz="1100"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100">
                <a:solidFill>
                  <a:srgbClr val="079BD7"/>
                </a:solidFill>
              </a:rPr>
              <a:t>Best Start Regi</a:t>
            </a:r>
            <a:r>
              <a:rPr lang="en-GB" sz="1100">
                <a:solidFill>
                  <a:schemeClr val="dk1"/>
                </a:solidFill>
              </a:rPr>
              <a:t>ó</a:t>
            </a:r>
            <a:r>
              <a:rPr lang="en-GB" sz="1100">
                <a:solidFill>
                  <a:srgbClr val="079BD7"/>
                </a:solidFill>
              </a:rPr>
              <a:t>n 1 - </a:t>
            </a:r>
            <a:r>
              <a:rPr lang="en-GB" sz="1100">
                <a:solidFill>
                  <a:srgbClr val="EC008C"/>
                </a:solidFill>
              </a:rPr>
              <a:t>2023</a:t>
            </a:r>
            <a:endParaRPr sz="1100">
              <a:solidFill>
                <a:srgbClr val="EC008C"/>
              </a:solidFill>
            </a:endParaRPr>
          </a:p>
        </p:txBody>
      </p:sp>
      <p:sp>
        <p:nvSpPr>
          <p:cNvPr id="837" name="Google Shape;837;g15f8eed6f91_3_582"/>
          <p:cNvSpPr txBox="1"/>
          <p:nvPr>
            <p:ph type="title"/>
          </p:nvPr>
        </p:nvSpPr>
        <p:spPr>
          <a:xfrm>
            <a:off x="278275" y="4511050"/>
            <a:ext cx="2911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100">
                <a:solidFill>
                  <a:srgbClr val="079BD7"/>
                </a:solidFill>
              </a:rPr>
              <a:t>Best Start Region 1</a:t>
            </a:r>
            <a:endParaRPr i="1" sz="1100"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100">
                <a:solidFill>
                  <a:srgbClr val="079BD7"/>
                </a:solidFill>
              </a:rPr>
              <a:t>Collective Advocacy Timeline</a:t>
            </a:r>
            <a:r>
              <a:rPr lang="en-GB" sz="1100">
                <a:solidFill>
                  <a:srgbClr val="079BD7"/>
                </a:solidFill>
              </a:rPr>
              <a:t> - </a:t>
            </a:r>
            <a:r>
              <a:rPr lang="en-GB" sz="1100">
                <a:solidFill>
                  <a:srgbClr val="EC008C"/>
                </a:solidFill>
              </a:rPr>
              <a:t>2023</a:t>
            </a:r>
            <a:r>
              <a:rPr lang="en-GB" sz="1100">
                <a:solidFill>
                  <a:srgbClr val="079BD7"/>
                </a:solidFill>
              </a:rPr>
              <a:t>        </a:t>
            </a:r>
            <a:endParaRPr sz="1100">
              <a:solidFill>
                <a:srgbClr val="079BD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1703d6e84f_0_2292"/>
          <p:cNvSpPr txBox="1"/>
          <p:nvPr>
            <p:ph type="title"/>
          </p:nvPr>
        </p:nvSpPr>
        <p:spPr>
          <a:xfrm>
            <a:off x="6338775" y="915450"/>
            <a:ext cx="25947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b="1" i="1" lang="en-GB" sz="1400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Meeting Recording</a:t>
            </a:r>
            <a:endParaRPr b="1" i="1" sz="1400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i="1" lang="en-GB" sz="1000">
                <a:solidFill>
                  <a:srgbClr val="313087"/>
                </a:solidFill>
              </a:rPr>
              <a:t>Please be aware that today’s session will be recorded (large room), with the intention of posting it to our website and social media pages for future reference. </a:t>
            </a:r>
            <a:endParaRPr i="1" sz="1000">
              <a:solidFill>
                <a:srgbClr val="313087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i="1" lang="en-GB" sz="1000">
                <a:solidFill>
                  <a:srgbClr val="313087"/>
                </a:solidFill>
              </a:rPr>
              <a:t>You have the option of acknowledging agreement to the recording by selecting “got it” (blue button) or “leave meeting” (white button) to decline which will remove you from the meeting.</a:t>
            </a:r>
            <a:endParaRPr i="1" sz="1000">
              <a:solidFill>
                <a:srgbClr val="313087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i="1" lang="en-GB" sz="1000">
                <a:solidFill>
                  <a:srgbClr val="313087"/>
                </a:solidFill>
              </a:rPr>
              <a:t>Please be aware that anything you share will be viewable/audible through recording.</a:t>
            </a:r>
            <a:endParaRPr i="1" sz="1000">
              <a:solidFill>
                <a:srgbClr val="313087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i="1" lang="en-GB" sz="1000">
                <a:solidFill>
                  <a:srgbClr val="313087"/>
                </a:solidFill>
              </a:rPr>
              <a:t>Please be mindful of this as it may influence what you decide and not share today.</a:t>
            </a:r>
            <a:endParaRPr i="1" sz="1000">
              <a:solidFill>
                <a:srgbClr val="313087"/>
              </a:solidFill>
            </a:endParaRPr>
          </a:p>
        </p:txBody>
      </p:sp>
      <p:sp>
        <p:nvSpPr>
          <p:cNvPr id="374" name="Google Shape;374;g11703d6e84f_0_2292"/>
          <p:cNvSpPr txBox="1"/>
          <p:nvPr>
            <p:ph type="title"/>
          </p:nvPr>
        </p:nvSpPr>
        <p:spPr>
          <a:xfrm>
            <a:off x="299750" y="904600"/>
            <a:ext cx="25947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b="1" lang="en-GB" sz="1400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Grabación de la Reunión</a:t>
            </a:r>
            <a:endParaRPr sz="2800">
              <a:solidFill>
                <a:srgbClr val="4EB648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lang="en-GB" sz="1000">
                <a:solidFill>
                  <a:srgbClr val="313087"/>
                </a:solidFill>
              </a:rPr>
              <a:t>Tenga en cuenta que la sesión de hoy se grabará (espacio grande), con la intención de publicarla en nuestro sitio web y en las páginas de las redes sociales para futuras referencias. 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lang="en-GB" sz="1000">
                <a:solidFill>
                  <a:srgbClr val="313087"/>
                </a:solidFill>
              </a:rPr>
              <a:t>Tiene la opción de aceptar la grabación seleccionando "</a:t>
            </a:r>
            <a:r>
              <a:rPr i="1" lang="en-GB" sz="1000">
                <a:solidFill>
                  <a:srgbClr val="313087"/>
                </a:solidFill>
              </a:rPr>
              <a:t>got it</a:t>
            </a:r>
            <a:r>
              <a:rPr lang="en-GB" sz="1000">
                <a:solidFill>
                  <a:srgbClr val="313087"/>
                </a:solidFill>
              </a:rPr>
              <a:t>" (botón azul) o "</a:t>
            </a:r>
            <a:r>
              <a:rPr i="1" lang="en-GB" sz="1000">
                <a:solidFill>
                  <a:srgbClr val="313087"/>
                </a:solidFill>
              </a:rPr>
              <a:t>leave meeting</a:t>
            </a:r>
            <a:r>
              <a:rPr lang="en-GB" sz="1000">
                <a:solidFill>
                  <a:srgbClr val="313087"/>
                </a:solidFill>
              </a:rPr>
              <a:t>" (botón blanco) para rechazar la, lo que le retirara de la reunión.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lang="en-GB" sz="1000">
                <a:solidFill>
                  <a:srgbClr val="313087"/>
                </a:solidFill>
              </a:rPr>
              <a:t>Tenga en cuenta que cualquier cosa que comparta será visible/audible a través de la grabación.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13087"/>
              </a:buClr>
              <a:buSzPts val="1000"/>
              <a:buAutoNum type="arabicPeriod"/>
            </a:pPr>
            <a:r>
              <a:rPr lang="en-GB" sz="1000">
                <a:solidFill>
                  <a:srgbClr val="313087"/>
                </a:solidFill>
              </a:rPr>
              <a:t>Por favor, sea consciente de esto ya que puede influir en lo que decida y no comparta hoy.</a:t>
            </a:r>
            <a:endParaRPr sz="1000"/>
          </a:p>
        </p:txBody>
      </p:sp>
      <p:pic>
        <p:nvPicPr>
          <p:cNvPr id="375" name="Google Shape;375;g11703d6e84f_0_2292"/>
          <p:cNvPicPr preferRelativeResize="0"/>
          <p:nvPr/>
        </p:nvPicPr>
        <p:blipFill rotWithShape="1">
          <a:blip r:embed="rId3">
            <a:alphaModFix/>
          </a:blip>
          <a:srcRect b="0" l="1417" r="1485" t="0"/>
          <a:stretch/>
        </p:blipFill>
        <p:spPr>
          <a:xfrm>
            <a:off x="2981976" y="1438300"/>
            <a:ext cx="3309175" cy="17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11703d6e84f_0_2292"/>
          <p:cNvSpPr/>
          <p:nvPr/>
        </p:nvSpPr>
        <p:spPr>
          <a:xfrm>
            <a:off x="4891525" y="2674925"/>
            <a:ext cx="1447200" cy="572700"/>
          </a:xfrm>
          <a:prstGeom prst="ellipse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1703d6e84f_0_125"/>
          <p:cNvSpPr txBox="1"/>
          <p:nvPr>
            <p:ph type="title"/>
          </p:nvPr>
        </p:nvSpPr>
        <p:spPr>
          <a:xfrm>
            <a:off x="5122725" y="853925"/>
            <a:ext cx="3450900" cy="5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800">
                <a:solidFill>
                  <a:srgbClr val="2797C9"/>
                </a:solidFill>
              </a:rPr>
              <a:t>Next Best Start Region 1 </a:t>
            </a:r>
            <a:endParaRPr i="1" sz="1800">
              <a:solidFill>
                <a:srgbClr val="2797C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800">
                <a:solidFill>
                  <a:srgbClr val="2797C9"/>
                </a:solidFill>
              </a:rPr>
              <a:t>Monthly Meeting</a:t>
            </a:r>
            <a:endParaRPr i="1" sz="1800">
              <a:solidFill>
                <a:srgbClr val="2797C9"/>
              </a:solidFill>
            </a:endParaRPr>
          </a:p>
        </p:txBody>
      </p:sp>
      <p:sp>
        <p:nvSpPr>
          <p:cNvPr id="843" name="Google Shape;843;g11703d6e84f_0_125"/>
          <p:cNvSpPr txBox="1"/>
          <p:nvPr>
            <p:ph idx="1" type="body"/>
          </p:nvPr>
        </p:nvSpPr>
        <p:spPr>
          <a:xfrm>
            <a:off x="5042075" y="1636550"/>
            <a:ext cx="37473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1500"/>
              <a:buChar char="●"/>
            </a:pPr>
            <a:r>
              <a:rPr b="1" i="1" lang="en-GB" sz="1500">
                <a:solidFill>
                  <a:srgbClr val="313087"/>
                </a:solidFill>
              </a:rPr>
              <a:t>Monday, </a:t>
            </a:r>
            <a:r>
              <a:rPr b="1" i="1" lang="en-GB" sz="1500">
                <a:solidFill>
                  <a:srgbClr val="313087"/>
                </a:solidFill>
              </a:rPr>
              <a:t>December</a:t>
            </a:r>
            <a:r>
              <a:rPr b="1" i="1" lang="en-GB" sz="1500">
                <a:solidFill>
                  <a:srgbClr val="313087"/>
                </a:solidFill>
              </a:rPr>
              <a:t> 19, 2022</a:t>
            </a:r>
            <a:endParaRPr b="1" i="1" sz="1500">
              <a:solidFill>
                <a:srgbClr val="313087"/>
              </a:solidFill>
            </a:endParaRPr>
          </a:p>
          <a:p>
            <a:pPr indent="269999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i="1" lang="en-GB" sz="1500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5:00 pm - 8:00 pm</a:t>
            </a:r>
            <a:endParaRPr i="1" sz="15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 sz="150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905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1500"/>
              <a:buChar char="●"/>
            </a:pPr>
            <a:r>
              <a:rPr b="1" i="1" lang="en-GB" sz="1500">
                <a:solidFill>
                  <a:schemeClr val="accent2"/>
                </a:solidFill>
              </a:rPr>
              <a:t>Thursday, December 22, 2022</a:t>
            </a:r>
            <a:endParaRPr b="1" i="1" sz="1500">
              <a:solidFill>
                <a:schemeClr val="accent2"/>
              </a:solidFill>
            </a:endParaRPr>
          </a:p>
          <a:p>
            <a:pPr indent="269999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i="1" lang="en-GB" sz="15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9:00 am - 12:00 pm</a:t>
            </a:r>
            <a:endParaRPr i="1" sz="15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4" name="Google Shape;844;g11703d6e84f_0_125"/>
          <p:cNvSpPr txBox="1"/>
          <p:nvPr>
            <p:ph type="title"/>
          </p:nvPr>
        </p:nvSpPr>
        <p:spPr>
          <a:xfrm>
            <a:off x="495500" y="853925"/>
            <a:ext cx="3921900" cy="5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800">
                <a:solidFill>
                  <a:srgbClr val="2797C9"/>
                </a:solidFill>
              </a:rPr>
              <a:t>Próximas Reuniones Mensuales de Best Start Región 1</a:t>
            </a:r>
            <a:endParaRPr sz="1800">
              <a:solidFill>
                <a:srgbClr val="2797C9"/>
              </a:solidFill>
            </a:endParaRPr>
          </a:p>
        </p:txBody>
      </p:sp>
      <p:sp>
        <p:nvSpPr>
          <p:cNvPr id="845" name="Google Shape;845;g11703d6e84f_0_125"/>
          <p:cNvSpPr txBox="1"/>
          <p:nvPr>
            <p:ph idx="1" type="body"/>
          </p:nvPr>
        </p:nvSpPr>
        <p:spPr>
          <a:xfrm>
            <a:off x="495500" y="1636550"/>
            <a:ext cx="38436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1500"/>
              <a:buChar char="●"/>
            </a:pPr>
            <a:r>
              <a:rPr b="1" lang="en-GB" sz="1500">
                <a:solidFill>
                  <a:srgbClr val="313087"/>
                </a:solidFill>
              </a:rPr>
              <a:t>Lunes, 19 de </a:t>
            </a:r>
            <a:r>
              <a:rPr b="1" lang="en-GB" sz="1500">
                <a:solidFill>
                  <a:srgbClr val="313087"/>
                </a:solidFill>
              </a:rPr>
              <a:t>diciembre</a:t>
            </a:r>
            <a:r>
              <a:rPr b="1" lang="en-GB" sz="1500">
                <a:solidFill>
                  <a:srgbClr val="313087"/>
                </a:solidFill>
              </a:rPr>
              <a:t>, 2022</a:t>
            </a:r>
            <a:endParaRPr b="1" sz="1500"/>
          </a:p>
          <a:p>
            <a:pPr indent="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500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5:00 pm - 8:00 pm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500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905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1500"/>
              <a:buChar char="●"/>
            </a:pPr>
            <a:r>
              <a:rPr b="1" lang="en-GB" sz="1500">
                <a:solidFill>
                  <a:schemeClr val="accent2"/>
                </a:solidFill>
              </a:rPr>
              <a:t>Jueves, 22 de diciembre, 2022</a:t>
            </a:r>
            <a:endParaRPr b="1" sz="1500"/>
          </a:p>
          <a:p>
            <a:pPr indent="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5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9:00 am - 12:00 pm</a:t>
            </a:r>
            <a:endParaRPr sz="15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3deda408f5_0_356"/>
          <p:cNvSpPr txBox="1"/>
          <p:nvPr>
            <p:ph type="title"/>
          </p:nvPr>
        </p:nvSpPr>
        <p:spPr>
          <a:xfrm>
            <a:off x="4511550" y="1801588"/>
            <a:ext cx="4201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200"/>
              <a:t>Questions and Answers</a:t>
            </a:r>
            <a:endParaRPr i="1" sz="2200"/>
          </a:p>
        </p:txBody>
      </p:sp>
      <p:sp>
        <p:nvSpPr>
          <p:cNvPr id="851" name="Google Shape;851;g13deda408f5_0_356"/>
          <p:cNvSpPr txBox="1"/>
          <p:nvPr>
            <p:ph type="title"/>
          </p:nvPr>
        </p:nvSpPr>
        <p:spPr>
          <a:xfrm>
            <a:off x="419675" y="1725688"/>
            <a:ext cx="3961200" cy="21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200"/>
              <a:t>Preguntas y Respuestas</a:t>
            </a:r>
            <a:endParaRPr sz="2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1703d6e84f_0_132"/>
          <p:cNvSpPr txBox="1"/>
          <p:nvPr>
            <p:ph type="title"/>
          </p:nvPr>
        </p:nvSpPr>
        <p:spPr>
          <a:xfrm>
            <a:off x="826125" y="1984950"/>
            <a:ext cx="3274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400"/>
              <a:t>Evaluación</a:t>
            </a:r>
            <a:endParaRPr sz="3400"/>
          </a:p>
        </p:txBody>
      </p:sp>
      <p:sp>
        <p:nvSpPr>
          <p:cNvPr id="857" name="Google Shape;857;g11703d6e84f_0_132"/>
          <p:cNvSpPr txBox="1"/>
          <p:nvPr>
            <p:ph type="title"/>
          </p:nvPr>
        </p:nvSpPr>
        <p:spPr>
          <a:xfrm>
            <a:off x="4989600" y="1984950"/>
            <a:ext cx="3368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3400"/>
              <a:t>Evaluation</a:t>
            </a:r>
            <a:endParaRPr sz="3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1703d6e84f_0_137"/>
          <p:cNvSpPr txBox="1"/>
          <p:nvPr>
            <p:ph type="title"/>
          </p:nvPr>
        </p:nvSpPr>
        <p:spPr>
          <a:xfrm>
            <a:off x="617475" y="1041625"/>
            <a:ext cx="3855300" cy="5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000">
                <a:solidFill>
                  <a:srgbClr val="EC008C"/>
                </a:solidFill>
              </a:rPr>
              <a:t>Evaluación</a:t>
            </a:r>
            <a:endParaRPr i="1" sz="2200">
              <a:solidFill>
                <a:srgbClr val="EC008C"/>
              </a:solidFill>
            </a:endParaRPr>
          </a:p>
        </p:txBody>
      </p:sp>
      <p:sp>
        <p:nvSpPr>
          <p:cNvPr id="863" name="Google Shape;863;g11703d6e84f_0_137"/>
          <p:cNvSpPr txBox="1"/>
          <p:nvPr>
            <p:ph type="title"/>
          </p:nvPr>
        </p:nvSpPr>
        <p:spPr>
          <a:xfrm>
            <a:off x="4880075" y="1041625"/>
            <a:ext cx="3855300" cy="5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2000">
                <a:solidFill>
                  <a:srgbClr val="EC008C"/>
                </a:solidFill>
              </a:rPr>
              <a:t>Evaluation</a:t>
            </a:r>
            <a:endParaRPr i="1" sz="2200">
              <a:solidFill>
                <a:srgbClr val="EC008C"/>
              </a:solidFill>
            </a:endParaRPr>
          </a:p>
        </p:txBody>
      </p:sp>
      <p:sp>
        <p:nvSpPr>
          <p:cNvPr id="864" name="Google Shape;864;g11703d6e84f_0_137"/>
          <p:cNvSpPr txBox="1"/>
          <p:nvPr/>
        </p:nvSpPr>
        <p:spPr>
          <a:xfrm>
            <a:off x="4942050" y="1576825"/>
            <a:ext cx="3962400" cy="27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3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Please complete the Evaluation Form to help us understand how we are doing our work:</a:t>
            </a:r>
            <a:endParaRPr b="0" i="1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Monday, </a:t>
            </a:r>
            <a:r>
              <a:rPr b="1" i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Noviembre 28</a:t>
            </a:r>
            <a:r>
              <a:rPr b="1" i="1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2022</a:t>
            </a:r>
            <a:endParaRPr b="1" i="1" sz="130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-GB" sz="13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https://docs.google.com/forms/d/e/1FAIpQLSeMHxVp9gQaxvIj7ZrW1O8fn10SpiVTKze48pOmm1BNie2NHw/viewform</a:t>
            </a:r>
            <a:endParaRPr b="0" i="1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30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Thursday, </a:t>
            </a:r>
            <a:r>
              <a:rPr b="1" i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December 1</a:t>
            </a:r>
            <a:r>
              <a:rPr b="1" i="1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2022</a:t>
            </a:r>
            <a:endParaRPr b="1" i="1" sz="130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-GB" sz="13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/>
              </a:rPr>
              <a:t>https://docs.google.com/forms/d/e/1FAIpQLSeMHxVp9gQaxvIj7ZrW1O8fn10SpiVTKze48pOmm1BNie2NHw/viewform</a:t>
            </a:r>
            <a:endParaRPr b="0" i="1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5" name="Google Shape;865;g11703d6e84f_0_137"/>
          <p:cNvSpPr txBox="1"/>
          <p:nvPr/>
        </p:nvSpPr>
        <p:spPr>
          <a:xfrm>
            <a:off x="617475" y="1576825"/>
            <a:ext cx="4004100" cy="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3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 favor complete el Formulario de Evaluación para ayudarnos a entender cómo estamos elaborando nuestro trabajo: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Lunes, </a:t>
            </a:r>
            <a:r>
              <a:rPr b="1" lang="en-GB" sz="13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28 de noviembre</a:t>
            </a:r>
            <a:r>
              <a:rPr b="1" i="0" lang="en-GB" sz="13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2022</a:t>
            </a:r>
            <a:endParaRPr b="1" i="0" sz="130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3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/>
              </a:rPr>
              <a:t>https://docs.google.com/forms/d/e/1FAIpQLSeMHxVp9gQaxvIj7ZrW1O8fn10SpiVTKze48pOmm1BNie2NHw/viewform</a:t>
            </a:r>
            <a:endParaRPr b="0" i="0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300" u="none" cap="none" strike="noStrike">
                <a:solidFill>
                  <a:schemeClr val="accent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Jueves</a:t>
            </a:r>
            <a:r>
              <a:rPr b="1" i="0" lang="en-GB" sz="13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1 de </a:t>
            </a:r>
            <a:r>
              <a:rPr b="1" lang="en-GB"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diciembre</a:t>
            </a:r>
            <a:r>
              <a:rPr b="1" i="0" lang="en-GB" sz="13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, 2022</a:t>
            </a:r>
            <a:endParaRPr sz="1300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3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6"/>
              </a:rPr>
              <a:t>https://docs.google.com/forms/d/e/1FAIpQLSeZmiwpY5TCUBdBHS88TNa0sX3zJPNidyv-6SOHlMXPqq_q0Q/viewform</a:t>
            </a:r>
            <a:endParaRPr b="0" i="0" sz="13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A5"/>
        </a:solidFill>
      </p:bgPr>
    </p:bg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1164b98259f_0_69"/>
          <p:cNvSpPr txBox="1"/>
          <p:nvPr>
            <p:ph type="title"/>
          </p:nvPr>
        </p:nvSpPr>
        <p:spPr>
          <a:xfrm>
            <a:off x="826125" y="1984950"/>
            <a:ext cx="3274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400"/>
              <a:t>Cierre</a:t>
            </a:r>
            <a:r>
              <a:rPr i="1" lang="en-GB" sz="3400"/>
              <a:t> </a:t>
            </a:r>
            <a:endParaRPr i="1" sz="3400"/>
          </a:p>
        </p:txBody>
      </p:sp>
      <p:sp>
        <p:nvSpPr>
          <p:cNvPr id="871" name="Google Shape;871;g1164b98259f_0_69"/>
          <p:cNvSpPr txBox="1"/>
          <p:nvPr>
            <p:ph type="title"/>
          </p:nvPr>
        </p:nvSpPr>
        <p:spPr>
          <a:xfrm>
            <a:off x="4989600" y="1984950"/>
            <a:ext cx="3368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3400"/>
              <a:t>Closing </a:t>
            </a:r>
            <a:endParaRPr sz="3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1703d6e84f_0_149"/>
          <p:cNvSpPr txBox="1"/>
          <p:nvPr>
            <p:ph type="ctrTitle"/>
          </p:nvPr>
        </p:nvSpPr>
        <p:spPr>
          <a:xfrm>
            <a:off x="4414150" y="2362975"/>
            <a:ext cx="37899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i="1" lang="en-GB" sz="3400">
                <a:solidFill>
                  <a:schemeClr val="accent5"/>
                </a:solidFill>
              </a:rPr>
              <a:t>Thank you!</a:t>
            </a:r>
            <a:endParaRPr i="1" sz="3400">
              <a:solidFill>
                <a:schemeClr val="accent5"/>
              </a:solidFill>
            </a:endParaRPr>
          </a:p>
        </p:txBody>
      </p:sp>
      <p:sp>
        <p:nvSpPr>
          <p:cNvPr id="877" name="Google Shape;877;g11703d6e84f_0_149"/>
          <p:cNvSpPr txBox="1"/>
          <p:nvPr>
            <p:ph type="ctrTitle"/>
          </p:nvPr>
        </p:nvSpPr>
        <p:spPr>
          <a:xfrm>
            <a:off x="428900" y="2362975"/>
            <a:ext cx="37899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3400">
                <a:solidFill>
                  <a:srgbClr val="EC008C"/>
                </a:solidFill>
              </a:rPr>
              <a:t>¡Gracias!</a:t>
            </a:r>
            <a:endParaRPr sz="3400">
              <a:solidFill>
                <a:srgbClr val="EC008C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8ee190ac25_0_0"/>
          <p:cNvSpPr txBox="1"/>
          <p:nvPr>
            <p:ph idx="1" type="body"/>
          </p:nvPr>
        </p:nvSpPr>
        <p:spPr>
          <a:xfrm>
            <a:off x="285850" y="567750"/>
            <a:ext cx="7688700" cy="21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Dirigir la reunion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Esta persona está en el fondo observando, asegurándose de que todo funciona bien, e iniciando los ajustes que sean necesarios. </a:t>
            </a:r>
            <a:r>
              <a:rPr i="1" lang="en-GB" sz="1100" u="sng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Run of show</a:t>
            </a:r>
            <a:r>
              <a:rPr b="1" i="1" lang="en-GB" sz="1100" u="sng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- This person is in the background observing, making sure that everything is running smoothly, and initiating adjustments as deemed necessary.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(Edith)</a:t>
            </a: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Toma de tiempo</a:t>
            </a:r>
            <a:r>
              <a:rPr b="1"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Esta persona hace todos los esfuerzos para mantener el tiempo, y se ajusta según sea necesario, comunicando a las personas apropiadas en todos los asuntos relacionados con el tiempo. </a:t>
            </a:r>
            <a:r>
              <a:rPr i="1" lang="en-GB" sz="1100" u="sng">
                <a:solidFill>
                  <a:srgbClr val="0C64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Timekeeper </a:t>
            </a:r>
            <a:r>
              <a:rPr i="1" lang="en-GB" sz="1100">
                <a:solidFill>
                  <a:srgbClr val="0C64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This person makes all efforts to keep time, and adjust as necessary, communicating to the appropriate individuals in all time-related matters. -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(Estephania 11/28)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(Lili 12/1)</a:t>
            </a: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Compartir la presentacion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Una persona se encarga de compartir la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presentación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One person is lead for sharing screen </a:t>
            </a:r>
            <a: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(Ale D.)</a:t>
            </a:r>
            <a:r>
              <a:rPr b="1"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 otra persona sirve de apoyo, en caso de que la primera persona tenga problemas para compartir la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presentación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and another person serves as back-up, in case the first person was to face challenges sharing the screen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(Amelia)</a:t>
            </a: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Admitting Participants - </a:t>
            </a:r>
            <a:r>
              <a:rPr b="1"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Esta persona dejará entrar a los participantes que tengan nombres. 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This person will let participants in  who have names. </a:t>
            </a:r>
            <a:r>
              <a:rPr lang="en-GB" sz="1100">
                <a:solidFill>
                  <a:srgbClr val="86110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(Dina &amp; Liliana - Moving forward they will support permanente | En el futuro apoyarán permanente)</a:t>
            </a: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 u="sng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Mute: 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Alma and Denise </a:t>
            </a:r>
            <a:r>
              <a:rPr lang="en-GB" sz="1100">
                <a:solidFill>
                  <a:srgbClr val="86110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(Dina &amp; Liliana- Moving forward they will support permanente | En el futuro apoyarán permanente)</a:t>
            </a:r>
            <a:br>
              <a:rPr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1100" u="sng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Interpretación</a:t>
            </a:r>
            <a:r>
              <a:rPr b="1"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Aunque todos somos responsables de supervisar la interpretación durante la reunión, esta persona se asegura de que la interpretación esté preparada y funcione antes de la reunión </a:t>
            </a:r>
            <a:r>
              <a:rPr b="1"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i="1" lang="en-GB" sz="1100" u="sng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Interpretation </a:t>
            </a:r>
            <a:r>
              <a:rPr b="1"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While all of us are responsible for monitoring interpretation during the meeting, this person ensures interpretation is set up and working prior to the meeting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(Cessy) </a:t>
            </a:r>
            <a:r>
              <a:rPr lang="en-GB" sz="1100">
                <a:solidFill>
                  <a:srgbClr val="86110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(Dina &amp; Liliana- Moving forward they will support permanente | En el futuro apoyarán permanente)</a:t>
            </a:r>
            <a:br>
              <a:rPr b="1" lang="en-GB" sz="1100">
                <a:solidFill>
                  <a:srgbClr val="86110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Chat de grupo</a:t>
            </a:r>
            <a:r>
              <a:rPr b="1"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Esta persona crea un chat de grupo en su celular con todos los participantes antes del comienzo de la reunión, para facilitar la comunicación durante la misma </a:t>
            </a:r>
            <a:r>
              <a:rPr i="1" lang="en-GB" sz="1100" u="sng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Group Chat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 - This person creates a group chat on their cell phone with all participants prior to the start of the meeting, to facilitate communication during the meeting </a:t>
            </a:r>
            <a: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(Ale C. 11/28 | Lili 12/1)</a:t>
            </a: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Grabación de la reunión</a:t>
            </a:r>
            <a:r>
              <a:rPr b="1"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Esta persona graba la reunión y prepara el archivo de vídeo para subirlo a nuestra página web </a:t>
            </a:r>
            <a:r>
              <a:rPr i="1" lang="en-GB" sz="1100" u="sng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Meeting recording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 - This person records the meeting and prepares the video file to upload to our website</a:t>
            </a:r>
            <a:r>
              <a:rPr i="1" lang="en-GB" sz="1100">
                <a:solidFill>
                  <a:srgbClr val="8611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(Dina) </a:t>
            </a:r>
            <a:r>
              <a:rPr lang="en-GB" sz="1100">
                <a:solidFill>
                  <a:srgbClr val="86110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(Dina or Liliana - Moving forward they will support permanente | En el futuro apoyarán permanente)</a:t>
            </a:r>
            <a:br>
              <a:rPr b="1" lang="en-GB" sz="1100">
                <a:solidFill>
                  <a:srgbClr val="86110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b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en-GB" sz="1100" u="sng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Monitoreo del chat</a:t>
            </a: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Estas personas se comunican con los participantes de la sala de espera para asegurarse de que se han identificado con sus nombres antes del comienzo de la reunión, y monitorean los comentarios/preguntas/etc. para responder y/o asegurarse de que la facilitadora este al tanto de que se han hecho esos comentarios/preguntas. </a:t>
            </a:r>
            <a:r>
              <a:rPr i="1" lang="en-GB" sz="1100" u="sng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Monitoring chat</a:t>
            </a:r>
            <a:r>
              <a:rPr i="1" lang="en-GB" sz="1100">
                <a:solidFill>
                  <a:srgbClr val="0C64C0"/>
                </a:solidFill>
                <a:latin typeface="Arial"/>
                <a:ea typeface="Arial"/>
                <a:cs typeface="Arial"/>
                <a:sym typeface="Arial"/>
              </a:rPr>
              <a:t> - These folks communicate with waiting room participants to ensure they have identified themselves with their names prior to the start of the meeting, and monitor comments/questions/etc. to respond and/or ensure that facilitator is aware that those comments/questions have been made.</a:t>
            </a:r>
            <a:b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100">
                <a:solidFill>
                  <a:srgbClr val="86110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(Luz y Edith)</a:t>
            </a:r>
            <a:endParaRPr b="1" sz="1100">
              <a:solidFill>
                <a:srgbClr val="86110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a7833c4491_1_0"/>
          <p:cNvSpPr txBox="1"/>
          <p:nvPr>
            <p:ph type="title"/>
          </p:nvPr>
        </p:nvSpPr>
        <p:spPr>
          <a:xfrm>
            <a:off x="340900" y="977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g1a7833c4491_1_0"/>
          <p:cNvSpPr txBox="1"/>
          <p:nvPr>
            <p:ph idx="1" type="body"/>
          </p:nvPr>
        </p:nvSpPr>
        <p:spPr>
          <a:xfrm>
            <a:off x="414675" y="17179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1703d6e84f_0_2300"/>
          <p:cNvSpPr txBox="1"/>
          <p:nvPr>
            <p:ph type="title"/>
          </p:nvPr>
        </p:nvSpPr>
        <p:spPr>
          <a:xfrm>
            <a:off x="5899050" y="915450"/>
            <a:ext cx="30345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b="1" i="1" lang="en-GB" sz="1400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1" sz="1400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3087"/>
              </a:buClr>
              <a:buSzPts val="1350"/>
              <a:buAutoNum type="arabicPeriod"/>
            </a:pPr>
            <a:r>
              <a:rPr i="1" lang="en-GB" sz="1350">
                <a:solidFill>
                  <a:srgbClr val="313087"/>
                </a:solidFill>
              </a:rPr>
              <a:t>If you prefer to listen to the entire presentation in </a:t>
            </a:r>
            <a:r>
              <a:rPr i="1" lang="en-GB" sz="1350">
                <a:solidFill>
                  <a:srgbClr val="EE2A7B"/>
                </a:solidFill>
              </a:rPr>
              <a:t>English</a:t>
            </a:r>
            <a:r>
              <a:rPr i="1" lang="en-GB" sz="1350">
                <a:solidFill>
                  <a:srgbClr val="313087"/>
                </a:solidFill>
              </a:rPr>
              <a:t>, click on the </a:t>
            </a:r>
            <a:r>
              <a:rPr i="1" lang="en-GB" sz="1350">
                <a:solidFill>
                  <a:srgbClr val="EE2A7B"/>
                </a:solidFill>
              </a:rPr>
              <a:t>Interpretation</a:t>
            </a:r>
            <a:r>
              <a:rPr i="1" lang="en-GB" sz="1350">
                <a:solidFill>
                  <a:srgbClr val="313087"/>
                </a:solidFill>
              </a:rPr>
              <a:t> symbol at the bottom of the Zoom platform and then select </a:t>
            </a:r>
            <a:r>
              <a:rPr i="1" lang="en-GB" sz="1350">
                <a:solidFill>
                  <a:srgbClr val="EE2A7B"/>
                </a:solidFill>
              </a:rPr>
              <a:t>English</a:t>
            </a:r>
            <a:endParaRPr i="1" sz="1350">
              <a:solidFill>
                <a:srgbClr val="EE2A7B"/>
              </a:solidFill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350"/>
              <a:buAutoNum type="arabicPeriod"/>
            </a:pPr>
            <a:r>
              <a:rPr i="1" lang="en-GB" sz="1350">
                <a:solidFill>
                  <a:srgbClr val="313087"/>
                </a:solidFill>
              </a:rPr>
              <a:t>If you experience </a:t>
            </a:r>
            <a:r>
              <a:rPr i="1" lang="en-GB" sz="1350">
                <a:solidFill>
                  <a:srgbClr val="EE2A7B"/>
                </a:solidFill>
              </a:rPr>
              <a:t>technical issues</a:t>
            </a:r>
            <a:r>
              <a:rPr i="1" lang="en-GB" sz="1350">
                <a:solidFill>
                  <a:srgbClr val="313087"/>
                </a:solidFill>
              </a:rPr>
              <a:t> during the meeting, please type in </a:t>
            </a:r>
            <a:r>
              <a:rPr i="1" lang="en-GB" sz="1350">
                <a:solidFill>
                  <a:srgbClr val="EE2A7B"/>
                </a:solidFill>
              </a:rPr>
              <a:t>chat box</a:t>
            </a:r>
            <a:endParaRPr i="1" sz="1350">
              <a:solidFill>
                <a:srgbClr val="EE2A7B"/>
              </a:solidFill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13087"/>
              </a:buClr>
              <a:buSzPts val="1350"/>
              <a:buAutoNum type="arabicPeriod"/>
            </a:pPr>
            <a:r>
              <a:rPr i="1" lang="en-GB" sz="1350">
                <a:solidFill>
                  <a:srgbClr val="313087"/>
                </a:solidFill>
              </a:rPr>
              <a:t>Take </a:t>
            </a:r>
            <a:r>
              <a:rPr i="1" lang="en-GB" sz="1350">
                <a:solidFill>
                  <a:srgbClr val="EE2A7B"/>
                </a:solidFill>
              </a:rPr>
              <a:t>breaks </a:t>
            </a:r>
            <a:r>
              <a:rPr i="1" lang="en-GB" sz="1350">
                <a:solidFill>
                  <a:srgbClr val="313087"/>
                </a:solidFill>
              </a:rPr>
              <a:t>when you need to take care of yourself or family.</a:t>
            </a:r>
            <a:endParaRPr i="1" sz="1350">
              <a:solidFill>
                <a:srgbClr val="313087"/>
              </a:solidFill>
            </a:endParaRPr>
          </a:p>
        </p:txBody>
      </p:sp>
      <p:sp>
        <p:nvSpPr>
          <p:cNvPr id="382" name="Google Shape;382;g11703d6e84f_0_2300"/>
          <p:cNvSpPr txBox="1"/>
          <p:nvPr>
            <p:ph type="title"/>
          </p:nvPr>
        </p:nvSpPr>
        <p:spPr>
          <a:xfrm>
            <a:off x="299750" y="904600"/>
            <a:ext cx="3034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b="1" lang="en-GB" sz="1400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sz="1400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3087"/>
              </a:buClr>
              <a:buSzPts val="1350"/>
              <a:buAutoNum type="arabicPeriod"/>
            </a:pPr>
            <a:r>
              <a:rPr lang="en-GB" sz="1350">
                <a:solidFill>
                  <a:srgbClr val="313087"/>
                </a:solidFill>
              </a:rPr>
              <a:t>Si prefiere escuchar toda la presentación en </a:t>
            </a:r>
            <a:r>
              <a:rPr lang="en-GB" sz="1350">
                <a:solidFill>
                  <a:srgbClr val="EE2A7B"/>
                </a:solidFill>
              </a:rPr>
              <a:t>español</a:t>
            </a:r>
            <a:r>
              <a:rPr lang="en-GB" sz="1350">
                <a:solidFill>
                  <a:srgbClr val="313087"/>
                </a:solidFill>
              </a:rPr>
              <a:t>, por favor, presione el símbolo de </a:t>
            </a:r>
            <a:r>
              <a:rPr lang="en-GB" sz="1350">
                <a:solidFill>
                  <a:srgbClr val="EE2A7B"/>
                </a:solidFill>
              </a:rPr>
              <a:t>“Interpretation”</a:t>
            </a:r>
            <a:r>
              <a:rPr lang="en-GB" sz="1350">
                <a:solidFill>
                  <a:srgbClr val="313087"/>
                </a:solidFill>
              </a:rPr>
              <a:t> abajo de la pantalla de Zoom y luego elija </a:t>
            </a:r>
            <a:r>
              <a:rPr lang="en-GB" sz="1350">
                <a:solidFill>
                  <a:srgbClr val="EE2A7B"/>
                </a:solidFill>
              </a:rPr>
              <a:t>“Spanish”</a:t>
            </a:r>
            <a:endParaRPr sz="1350">
              <a:solidFill>
                <a:srgbClr val="EE2A7B"/>
              </a:solidFill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350"/>
              <a:buAutoNum type="arabicPeriod"/>
            </a:pPr>
            <a:r>
              <a:rPr lang="en-GB" sz="1350">
                <a:solidFill>
                  <a:srgbClr val="313087"/>
                </a:solidFill>
              </a:rPr>
              <a:t>Si tiene </a:t>
            </a:r>
            <a:r>
              <a:rPr lang="en-GB" sz="1350">
                <a:solidFill>
                  <a:srgbClr val="EE2A7B"/>
                </a:solidFill>
              </a:rPr>
              <a:t>problemas técnicos</a:t>
            </a:r>
            <a:r>
              <a:rPr lang="en-GB" sz="1350">
                <a:solidFill>
                  <a:srgbClr val="313087"/>
                </a:solidFill>
              </a:rPr>
              <a:t> durante la reunión, por favor escriba en el </a:t>
            </a:r>
            <a:r>
              <a:rPr lang="en-GB" sz="1350">
                <a:solidFill>
                  <a:srgbClr val="EC008C"/>
                </a:solidFill>
              </a:rPr>
              <a:t>chat </a:t>
            </a:r>
            <a:endParaRPr sz="1350">
              <a:solidFill>
                <a:srgbClr val="EC008C"/>
              </a:solidFill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13087"/>
              </a:buClr>
              <a:buSzPts val="1350"/>
              <a:buAutoNum type="arabicPeriod"/>
            </a:pPr>
            <a:r>
              <a:rPr lang="en-GB" sz="1350">
                <a:solidFill>
                  <a:srgbClr val="313087"/>
                </a:solidFill>
              </a:rPr>
              <a:t>Tome </a:t>
            </a:r>
            <a:r>
              <a:rPr lang="en-GB" sz="1350">
                <a:solidFill>
                  <a:srgbClr val="EE2A7B"/>
                </a:solidFill>
              </a:rPr>
              <a:t>descansos</a:t>
            </a:r>
            <a:r>
              <a:rPr lang="en-GB" sz="1350">
                <a:solidFill>
                  <a:srgbClr val="313087"/>
                </a:solidFill>
              </a:rPr>
              <a:t> cuando necesite cuidarse a sí mismo o a su familia.</a:t>
            </a:r>
            <a:endParaRPr sz="1350">
              <a:solidFill>
                <a:srgbClr val="313087"/>
              </a:solidFill>
            </a:endParaRPr>
          </a:p>
        </p:txBody>
      </p:sp>
      <p:pic>
        <p:nvPicPr>
          <p:cNvPr id="383" name="Google Shape;383;g11703d6e84f_0_2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8086" y="1369625"/>
            <a:ext cx="2077139" cy="200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g11703d6e84f_0_2300"/>
          <p:cNvCxnSpPr/>
          <p:nvPr/>
        </p:nvCxnSpPr>
        <p:spPr>
          <a:xfrm flipH="1" rot="10800000">
            <a:off x="3179125" y="2210875"/>
            <a:ext cx="569400" cy="66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85" name="Google Shape;385;g11703d6e84f_0_2300"/>
          <p:cNvCxnSpPr/>
          <p:nvPr/>
        </p:nvCxnSpPr>
        <p:spPr>
          <a:xfrm flipH="1">
            <a:off x="4468350" y="1888700"/>
            <a:ext cx="1586400" cy="69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86" name="Google Shape;386;g11703d6e84f_0_2300"/>
          <p:cNvSpPr/>
          <p:nvPr/>
        </p:nvSpPr>
        <p:spPr>
          <a:xfrm>
            <a:off x="3411775" y="2794925"/>
            <a:ext cx="1381800" cy="691500"/>
          </a:xfrm>
          <a:prstGeom prst="ellipse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g11703d6e84f_0_2310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6325" y="3751550"/>
            <a:ext cx="9068073" cy="4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Chat button on Zoom toolbar image." id="392" name="Google Shape;392;g11703d6e84f_0_2310" title="Arrow"/>
          <p:cNvCxnSpPr/>
          <p:nvPr/>
        </p:nvCxnSpPr>
        <p:spPr>
          <a:xfrm>
            <a:off x="3307025" y="3158350"/>
            <a:ext cx="24300" cy="6873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93" name="Google Shape;393;g11703d6e84f_0_2310"/>
          <p:cNvSpPr txBox="1"/>
          <p:nvPr/>
        </p:nvSpPr>
        <p:spPr>
          <a:xfrm>
            <a:off x="259325" y="1378625"/>
            <a:ext cx="25953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Visualice Su Nombre</a:t>
            </a:r>
            <a:endParaRPr b="1" i="0" sz="10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Cambie su nombre:</a:t>
            </a:r>
            <a:endParaRPr b="1" i="0" sz="11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Pasando la flecha sobre “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Participants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/Participantes” </a:t>
            </a:r>
            <a:endParaRPr b="0" i="0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Busca su cuenta y hace clic en “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More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/Más”</a:t>
            </a:r>
            <a:endParaRPr b="0" i="0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Haga clic en "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Rename/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Renombrar". </a:t>
            </a:r>
            <a:endParaRPr b="0" i="0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Añade su </a:t>
            </a:r>
            <a:r>
              <a:rPr b="1" i="0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Nombre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</a:t>
            </a:r>
            <a:r>
              <a:rPr b="1" i="0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Apellido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 </a:t>
            </a:r>
            <a:r>
              <a:rPr b="1" i="0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Comunidad de Best Start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(Este LA, Metro LA, Sur El Monte/El Monte </a:t>
            </a:r>
            <a:r>
              <a:rPr b="1" i="0" lang="en-GB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Sureste LA)</a:t>
            </a:r>
            <a:endParaRPr b="0" i="0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Haga clic en “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Rename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/Renombrar”</a:t>
            </a:r>
            <a:endParaRPr b="0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94" name="Google Shape;394;g11703d6e84f_0_2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9313" y="1672224"/>
            <a:ext cx="2883208" cy="149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Participants button on Zoom toolbar image." id="395" name="Google Shape;395;g11703d6e84f_0_2310" title="Arrow"/>
          <p:cNvCxnSpPr/>
          <p:nvPr/>
        </p:nvCxnSpPr>
        <p:spPr>
          <a:xfrm flipH="1">
            <a:off x="5420513" y="1643250"/>
            <a:ext cx="145500" cy="3114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Participants button on Zoom toolbar image." id="396" name="Google Shape;396;g11703d6e84f_0_2310" title="Arrow"/>
          <p:cNvCxnSpPr/>
          <p:nvPr/>
        </p:nvCxnSpPr>
        <p:spPr>
          <a:xfrm flipH="1">
            <a:off x="5725013" y="1831975"/>
            <a:ext cx="160500" cy="2499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397" name="Google Shape;397;g11703d6e84f_0_23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63438" y="2625298"/>
            <a:ext cx="2096851" cy="76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Participants button on Zoom toolbar image." id="398" name="Google Shape;398;g11703d6e84f_0_2310" title="Arrow"/>
          <p:cNvCxnSpPr/>
          <p:nvPr/>
        </p:nvCxnSpPr>
        <p:spPr>
          <a:xfrm flipH="1">
            <a:off x="5333338" y="2768975"/>
            <a:ext cx="181500" cy="3012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Participants button on Zoom toolbar image." id="399" name="Google Shape;399;g11703d6e84f_0_2310" title="Arrow"/>
          <p:cNvCxnSpPr/>
          <p:nvPr/>
        </p:nvCxnSpPr>
        <p:spPr>
          <a:xfrm flipH="1">
            <a:off x="5566013" y="2921725"/>
            <a:ext cx="160500" cy="2499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400" name="Google Shape;400;g11703d6e84f_0_2310"/>
          <p:cNvGrpSpPr/>
          <p:nvPr/>
        </p:nvGrpSpPr>
        <p:grpSpPr>
          <a:xfrm>
            <a:off x="5415888" y="1337850"/>
            <a:ext cx="344400" cy="305400"/>
            <a:chOff x="4803700" y="618450"/>
            <a:chExt cx="344400" cy="305400"/>
          </a:xfrm>
        </p:grpSpPr>
        <p:sp>
          <p:nvSpPr>
            <p:cNvPr id="401" name="Google Shape;401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g11703d6e84f_0_2310"/>
          <p:cNvGrpSpPr/>
          <p:nvPr/>
        </p:nvGrpSpPr>
        <p:grpSpPr>
          <a:xfrm>
            <a:off x="5760288" y="1497950"/>
            <a:ext cx="344400" cy="305400"/>
            <a:chOff x="4803700" y="618450"/>
            <a:chExt cx="344400" cy="305400"/>
          </a:xfrm>
        </p:grpSpPr>
        <p:sp>
          <p:nvSpPr>
            <p:cNvPr id="404" name="Google Shape;404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g11703d6e84f_0_2310"/>
          <p:cNvGrpSpPr/>
          <p:nvPr/>
        </p:nvGrpSpPr>
        <p:grpSpPr>
          <a:xfrm>
            <a:off x="5405513" y="2513413"/>
            <a:ext cx="344400" cy="305400"/>
            <a:chOff x="4803700" y="618450"/>
            <a:chExt cx="344400" cy="305400"/>
          </a:xfrm>
        </p:grpSpPr>
        <p:sp>
          <p:nvSpPr>
            <p:cNvPr id="407" name="Google Shape;407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g11703d6e84f_0_2310"/>
          <p:cNvGrpSpPr/>
          <p:nvPr/>
        </p:nvGrpSpPr>
        <p:grpSpPr>
          <a:xfrm>
            <a:off x="5644201" y="2708363"/>
            <a:ext cx="344400" cy="305400"/>
            <a:chOff x="4803700" y="618450"/>
            <a:chExt cx="344400" cy="305400"/>
          </a:xfrm>
        </p:grpSpPr>
        <p:sp>
          <p:nvSpPr>
            <p:cNvPr id="410" name="Google Shape;410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g11703d6e84f_0_2310"/>
          <p:cNvSpPr txBox="1"/>
          <p:nvPr/>
        </p:nvSpPr>
        <p:spPr>
          <a:xfrm>
            <a:off x="6335725" y="1501025"/>
            <a:ext cx="2595300" cy="15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Display Name </a:t>
            </a:r>
            <a:endParaRPr b="1" i="1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Rename yourself:</a:t>
            </a:r>
            <a:endParaRPr b="1" i="1" sz="11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Hovering cursor over “Participants”</a:t>
            </a:r>
            <a:endParaRPr b="0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Identify your account and click on “More”</a:t>
            </a:r>
            <a:endParaRPr b="0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Click on “Rename”</a:t>
            </a:r>
            <a:endParaRPr b="0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Add you </a:t>
            </a:r>
            <a:r>
              <a:rPr b="1" i="1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First Name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</a:t>
            </a:r>
            <a:r>
              <a:rPr b="1" i="1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Last Name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</a:t>
            </a:r>
            <a:r>
              <a:rPr b="1" i="1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Best Start Community 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(East LA, Metro LA, South El Monte/El Monte or Southeast LA)</a:t>
            </a:r>
            <a:endParaRPr b="0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Click on “Rename”</a:t>
            </a:r>
            <a:endParaRPr b="0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413" name="Google Shape;413;g11703d6e84f_0_2310"/>
          <p:cNvGrpSpPr/>
          <p:nvPr/>
        </p:nvGrpSpPr>
        <p:grpSpPr>
          <a:xfrm>
            <a:off x="3132563" y="3018863"/>
            <a:ext cx="344400" cy="305400"/>
            <a:chOff x="4803700" y="618450"/>
            <a:chExt cx="344400" cy="305400"/>
          </a:xfrm>
        </p:grpSpPr>
        <p:sp>
          <p:nvSpPr>
            <p:cNvPr id="414" name="Google Shape;414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1703d6e84f_0_2340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11703d6e84f_0_2340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11703d6e84f_0_2340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g11703d6e84f_0_2340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11703d6e84f_0_2340"/>
          <p:cNvPicPr preferRelativeResize="0"/>
          <p:nvPr/>
        </p:nvPicPr>
        <p:blipFill rotWithShape="1">
          <a:blip r:embed="rId4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g11703d6e84f_0_2340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426" name="Google Shape;426;g11703d6e84f_0_2340" title="Arrow"/>
          <p:cNvCxnSpPr>
            <a:stCxn id="424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27" name="Google Shape;427;g11703d6e84f_0_2340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0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28" name="Google Shape;428;g11703d6e84f_0_2340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29" name="Google Shape;429;g11703d6e84f_0_2340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11703d6e84f_0_2340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1703d6e84f_0_2716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11703d6e84f_0_2716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11703d6e84f_0_2716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g11703d6e84f_0_2716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Chat button on Zoom toolbar image." id="439" name="Google Shape;439;g11703d6e84f_0_2716" title="Arrow"/>
          <p:cNvCxnSpPr/>
          <p:nvPr/>
        </p:nvCxnSpPr>
        <p:spPr>
          <a:xfrm>
            <a:off x="3783100" y="2396300"/>
            <a:ext cx="3300" cy="5835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40" name="Google Shape;440;g11703d6e84f_0_2716"/>
          <p:cNvSpPr txBox="1"/>
          <p:nvPr/>
        </p:nvSpPr>
        <p:spPr>
          <a:xfrm>
            <a:off x="4690675" y="1246513"/>
            <a:ext cx="163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Caja de Chat 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 comentarios o preguntas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Chat Box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or questions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41" name="Google Shape;441;g11703d6e84f_0_27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913" y="924000"/>
            <a:ext cx="1737675" cy="160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442" name="Google Shape;442;g11703d6e84f_0_2716"/>
          <p:cNvPicPr preferRelativeResize="0"/>
          <p:nvPr/>
        </p:nvPicPr>
        <p:blipFill rotWithShape="1">
          <a:blip r:embed="rId5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g11703d6e84f_0_2716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444" name="Google Shape;444;g11703d6e84f_0_2716" title="Arrow"/>
          <p:cNvCxnSpPr>
            <a:stCxn id="442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45" name="Google Shape;445;g11703d6e84f_0_2716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0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46" name="Google Shape;446;g11703d6e84f_0_2716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47" name="Google Shape;447;g11703d6e84f_0_2716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11703d6e84f_0_2716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703d6e84f_0_2741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11703d6e84f_0_2741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11703d6e84f_0_2741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g11703d6e84f_0_2741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Chat button on Zoom toolbar image." id="457" name="Google Shape;457;g11703d6e84f_0_2741" title="Arrow"/>
          <p:cNvCxnSpPr/>
          <p:nvPr/>
        </p:nvCxnSpPr>
        <p:spPr>
          <a:xfrm>
            <a:off x="3783100" y="2396300"/>
            <a:ext cx="3300" cy="5835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8" name="Google Shape;458;g11703d6e84f_0_2741"/>
          <p:cNvSpPr txBox="1"/>
          <p:nvPr/>
        </p:nvSpPr>
        <p:spPr>
          <a:xfrm>
            <a:off x="4690675" y="1246513"/>
            <a:ext cx="163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Caja de Chat 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 comentarios o preguntas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Chat Box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or questions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59" name="Google Shape;459;g11703d6e84f_0_27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913" y="924000"/>
            <a:ext cx="1737675" cy="160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460" name="Google Shape;460;g11703d6e84f_0_2741"/>
          <p:cNvPicPr preferRelativeResize="0"/>
          <p:nvPr/>
        </p:nvPicPr>
        <p:blipFill rotWithShape="1">
          <a:blip r:embed="rId5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1" name="Google Shape;461;g11703d6e84f_0_2741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462" name="Google Shape;462;g11703d6e84f_0_2741" title="Arrow"/>
          <p:cNvCxnSpPr>
            <a:stCxn id="460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3" name="Google Shape;463;g11703d6e84f_0_2741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0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64" name="Google Shape;464;g11703d6e84f_0_2741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5" name="Google Shape;465;g11703d6e84f_0_2741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11703d6e84f_0_2741"/>
          <p:cNvSpPr txBox="1"/>
          <p:nvPr/>
        </p:nvSpPr>
        <p:spPr>
          <a:xfrm>
            <a:off x="274300" y="1740700"/>
            <a:ext cx="1816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Audio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(por favor ponga su audio en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silencio “</a:t>
            </a:r>
            <a:r>
              <a:rPr b="1" i="1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Audio Control</a:t>
            </a:r>
            <a:endParaRPr b="1" i="1" sz="12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(please 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your mic)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descr="Arrow pointing at Participants button on Zoom toolbar image." id="467" name="Google Shape;467;g11703d6e84f_0_2741" title="Arrow"/>
          <p:cNvCxnSpPr/>
          <p:nvPr/>
        </p:nvCxnSpPr>
        <p:spPr>
          <a:xfrm flipH="1">
            <a:off x="486275" y="2753725"/>
            <a:ext cx="281700" cy="3840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8" name="Google Shape;468;g11703d6e84f_0_2741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79BD7"/>
      </a:dk1>
      <a:lt1>
        <a:srgbClr val="FFFFFF"/>
      </a:lt1>
      <a:dk2>
        <a:srgbClr val="4EB648"/>
      </a:dk2>
      <a:lt2>
        <a:srgbClr val="E9EDEE"/>
      </a:lt2>
      <a:accent1>
        <a:srgbClr val="434343"/>
      </a:accent1>
      <a:accent2>
        <a:srgbClr val="313087"/>
      </a:accent2>
      <a:accent3>
        <a:srgbClr val="4EB648"/>
      </a:accent3>
      <a:accent4>
        <a:srgbClr val="00BFA5"/>
      </a:accent4>
      <a:accent5>
        <a:srgbClr val="1C3678"/>
      </a:accent5>
      <a:accent6>
        <a:srgbClr val="313087"/>
      </a:accent6>
      <a:hlink>
        <a:srgbClr val="00BFA5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79BD7"/>
      </a:dk1>
      <a:lt1>
        <a:srgbClr val="FFFFFF"/>
      </a:lt1>
      <a:dk2>
        <a:srgbClr val="4EB648"/>
      </a:dk2>
      <a:lt2>
        <a:srgbClr val="E9EDEE"/>
      </a:lt2>
      <a:accent1>
        <a:srgbClr val="434343"/>
      </a:accent1>
      <a:accent2>
        <a:srgbClr val="313087"/>
      </a:accent2>
      <a:accent3>
        <a:srgbClr val="4EB648"/>
      </a:accent3>
      <a:accent4>
        <a:srgbClr val="00BFA5"/>
      </a:accent4>
      <a:accent5>
        <a:srgbClr val="1C3678"/>
      </a:accent5>
      <a:accent6>
        <a:srgbClr val="313087"/>
      </a:accent6>
      <a:hlink>
        <a:srgbClr val="00BFA5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Anne Guzman</dc:creator>
</cp:coreProperties>
</file>