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</p:sldIdLst>
  <p:sldSz cy="5143500" cx="9144000"/>
  <p:notesSz cx="7010400" cy="9296400"/>
  <p:embeddedFontLst>
    <p:embeddedFont>
      <p:font typeface="Montserrat SemiBold"/>
      <p:regular r:id="rId59"/>
      <p:bold r:id="rId60"/>
      <p:italic r:id="rId61"/>
      <p:boldItalic r:id="rId62"/>
    </p:embeddedFont>
    <p:embeddedFont>
      <p:font typeface="Raleway"/>
      <p:regular r:id="rId63"/>
      <p:bold r:id="rId64"/>
      <p:italic r:id="rId65"/>
      <p:boldItalic r:id="rId66"/>
    </p:embeddedFont>
    <p:embeddedFont>
      <p:font typeface="Anton"/>
      <p:regular r:id="rId67"/>
    </p:embeddedFont>
    <p:embeddedFont>
      <p:font typeface="Montserrat"/>
      <p:regular r:id="rId68"/>
      <p:bold r:id="rId69"/>
      <p:italic r:id="rId70"/>
      <p:boldItalic r:id="rId71"/>
    </p:embeddedFont>
    <p:embeddedFont>
      <p:font typeface="Lato"/>
      <p:regular r:id="rId72"/>
      <p:bold r:id="rId73"/>
      <p:italic r:id="rId74"/>
      <p:boldItalic r:id="rId75"/>
    </p:embeddedFont>
    <p:embeddedFont>
      <p:font typeface="Cabin"/>
      <p:regular r:id="rId76"/>
      <p:bold r:id="rId77"/>
      <p:italic r:id="rId78"/>
      <p:boldItalic r:id="rId79"/>
    </p:embeddedFont>
    <p:embeddedFont>
      <p:font typeface="Montserrat Medium"/>
      <p:regular r:id="rId80"/>
      <p:bold r:id="rId81"/>
      <p:italic r:id="rId82"/>
      <p:boldItalic r:id="rId83"/>
    </p:embeddedFont>
    <p:embeddedFont>
      <p:font typeface="Tahoma"/>
      <p:regular r:id="rId84"/>
      <p:bold r:id="rId8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80">
          <p15:clr>
            <a:srgbClr val="A4A3A4"/>
          </p15:clr>
        </p15:guide>
        <p15:guide id="2" orient="horz" pos="483">
          <p15:clr>
            <a:srgbClr val="9AA0A6"/>
          </p15:clr>
        </p15:guide>
        <p15:guide id="3" orient="horz" pos="170">
          <p15:clr>
            <a:srgbClr val="9AA0A6"/>
          </p15:clr>
        </p15:guide>
      </p15:sldGuideLst>
    </p:ext>
    <p:ext uri="http://customooxmlschemas.google.com/">
      <go:slidesCustomData xmlns:go="http://customooxmlschemas.google.com/" r:id="rId86" roundtripDataSignature="AMtx7miP8KLqar8c2GGduM3ZmukIZXGH9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B870B7C-B741-4635-AE54-B6F5477906FD}">
  <a:tblStyle styleId="{FB870B7C-B741-4635-AE54-B6F5477906FD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/>
        <p:guide pos="483" orient="horz"/>
        <p:guide pos="17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84" Type="http://schemas.openxmlformats.org/officeDocument/2006/relationships/font" Target="fonts/Tahoma-regular.fntdata"/><Relationship Id="rId83" Type="http://schemas.openxmlformats.org/officeDocument/2006/relationships/font" Target="fonts/MontserratMedium-boldItalic.fntdata"/><Relationship Id="rId42" Type="http://schemas.openxmlformats.org/officeDocument/2006/relationships/slide" Target="slides/slide35.xml"/><Relationship Id="rId86" Type="http://customschemas.google.com/relationships/presentationmetadata" Target="metadata"/><Relationship Id="rId41" Type="http://schemas.openxmlformats.org/officeDocument/2006/relationships/slide" Target="slides/slide34.xml"/><Relationship Id="rId85" Type="http://schemas.openxmlformats.org/officeDocument/2006/relationships/font" Target="fonts/Tahoma-bold.fntdata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80" Type="http://schemas.openxmlformats.org/officeDocument/2006/relationships/font" Target="fonts/MontserratMedium-regular.fntdata"/><Relationship Id="rId82" Type="http://schemas.openxmlformats.org/officeDocument/2006/relationships/font" Target="fonts/MontserratMedium-italic.fntdata"/><Relationship Id="rId81" Type="http://schemas.openxmlformats.org/officeDocument/2006/relationships/font" Target="fonts/MontserratMedium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font" Target="fonts/Lato-bold.fntdata"/><Relationship Id="rId72" Type="http://schemas.openxmlformats.org/officeDocument/2006/relationships/font" Target="fonts/Lato-regular.fntdata"/><Relationship Id="rId31" Type="http://schemas.openxmlformats.org/officeDocument/2006/relationships/slide" Target="slides/slide24.xml"/><Relationship Id="rId75" Type="http://schemas.openxmlformats.org/officeDocument/2006/relationships/font" Target="fonts/Lato-boldItalic.fntdata"/><Relationship Id="rId30" Type="http://schemas.openxmlformats.org/officeDocument/2006/relationships/slide" Target="slides/slide23.xml"/><Relationship Id="rId74" Type="http://schemas.openxmlformats.org/officeDocument/2006/relationships/font" Target="fonts/Lato-italic.fntdata"/><Relationship Id="rId33" Type="http://schemas.openxmlformats.org/officeDocument/2006/relationships/slide" Target="slides/slide26.xml"/><Relationship Id="rId77" Type="http://schemas.openxmlformats.org/officeDocument/2006/relationships/font" Target="fonts/Cabin-bold.fntdata"/><Relationship Id="rId32" Type="http://schemas.openxmlformats.org/officeDocument/2006/relationships/slide" Target="slides/slide25.xml"/><Relationship Id="rId76" Type="http://schemas.openxmlformats.org/officeDocument/2006/relationships/font" Target="fonts/Cabin-regular.fntdata"/><Relationship Id="rId35" Type="http://schemas.openxmlformats.org/officeDocument/2006/relationships/slide" Target="slides/slide28.xml"/><Relationship Id="rId79" Type="http://schemas.openxmlformats.org/officeDocument/2006/relationships/font" Target="fonts/Cabin-boldItalic.fntdata"/><Relationship Id="rId34" Type="http://schemas.openxmlformats.org/officeDocument/2006/relationships/slide" Target="slides/slide27.xml"/><Relationship Id="rId78" Type="http://schemas.openxmlformats.org/officeDocument/2006/relationships/font" Target="fonts/Cabin-italic.fntdata"/><Relationship Id="rId71" Type="http://schemas.openxmlformats.org/officeDocument/2006/relationships/font" Target="fonts/Montserrat-boldItalic.fntdata"/><Relationship Id="rId70" Type="http://schemas.openxmlformats.org/officeDocument/2006/relationships/font" Target="fonts/Montserrat-italic.fntdata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MontserratSemiBold-boldItalic.fntdata"/><Relationship Id="rId61" Type="http://schemas.openxmlformats.org/officeDocument/2006/relationships/font" Target="fonts/MontserratSemiBold-italic.fntdata"/><Relationship Id="rId20" Type="http://schemas.openxmlformats.org/officeDocument/2006/relationships/slide" Target="slides/slide13.xml"/><Relationship Id="rId64" Type="http://schemas.openxmlformats.org/officeDocument/2006/relationships/font" Target="fonts/Raleway-bold.fntdata"/><Relationship Id="rId63" Type="http://schemas.openxmlformats.org/officeDocument/2006/relationships/font" Target="fonts/Raleway-regular.fntdata"/><Relationship Id="rId22" Type="http://schemas.openxmlformats.org/officeDocument/2006/relationships/slide" Target="slides/slide15.xml"/><Relationship Id="rId66" Type="http://schemas.openxmlformats.org/officeDocument/2006/relationships/font" Target="fonts/Raleway-boldItalic.fntdata"/><Relationship Id="rId21" Type="http://schemas.openxmlformats.org/officeDocument/2006/relationships/slide" Target="slides/slide14.xml"/><Relationship Id="rId65" Type="http://schemas.openxmlformats.org/officeDocument/2006/relationships/font" Target="fonts/Raleway-italic.fntdata"/><Relationship Id="rId24" Type="http://schemas.openxmlformats.org/officeDocument/2006/relationships/slide" Target="slides/slide17.xml"/><Relationship Id="rId68" Type="http://schemas.openxmlformats.org/officeDocument/2006/relationships/font" Target="fonts/Montserrat-regular.fntdata"/><Relationship Id="rId23" Type="http://schemas.openxmlformats.org/officeDocument/2006/relationships/slide" Target="slides/slide16.xml"/><Relationship Id="rId67" Type="http://schemas.openxmlformats.org/officeDocument/2006/relationships/font" Target="fonts/Anton-regular.fntdata"/><Relationship Id="rId60" Type="http://schemas.openxmlformats.org/officeDocument/2006/relationships/font" Target="fonts/MontserratSemiBold-bold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font" Target="fonts/Montserrat-bold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font" Target="fonts/MontserratSemiBold-regular.fntdata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406400" y="696913"/>
            <a:ext cx="61991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linktr.ee/abogaciacollectiva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acebook.com/BestStartMetroLA" TargetMode="External"/><Relationship Id="rId3" Type="http://schemas.openxmlformats.org/officeDocument/2006/relationships/hyperlink" Target="https://www.facebook.com/BestStartEastLA" TargetMode="External"/><Relationship Id="rId4" Type="http://schemas.openxmlformats.org/officeDocument/2006/relationships/hyperlink" Target="https://www.facebook.com/BestStartSouthElMonteElMonte" TargetMode="External"/><Relationship Id="rId5" Type="http://schemas.openxmlformats.org/officeDocument/2006/relationships/hyperlink" Target="https://www.facebook.com/BestStartSoutheastLA" TargetMode="Externa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ea0bf73253_0_1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gea0bf73253_0_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1703d6e84f_0_276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7" name="Google Shape;477;g11703d6e84f_0_276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1703d6e84f_0_279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9" name="Google Shape;499;g11703d6e84f_0_279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55db40f0fb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5" name="Google Shape;525;g155db40f0fb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155db40f0fb_1_1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0" name="Google Shape;540;g155db40f0fb_1_1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55db40f0fb_1_3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6" name="Google Shape;556;g155db40f0fb_1_3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55db40f0fb_1_4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3" name="Google Shape;573;g155db40f0fb_1_4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043b289756_0_1426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0" name="Google Shape;590;g1043b289756_0_142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lang="en-GB" sz="1600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The agenda is calculated for 2 hours and  28 minutes.  32 minutes extra/La agenda está calculada para 2 horas y 28 minutos. 32 minutos extra.</a:t>
            </a:r>
            <a:endParaRPr sz="1600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91e8b299f7_0_17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8" name="Google Shape;598;g91e8b299f7_0_1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1043b289756_0_232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6" name="Google Shape;606;g1043b289756_0_23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043b289756_0_23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4" name="Google Shape;614;g1043b289756_0_23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a3b2f2cad5_0_13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ga3b2f2cad5_0_1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 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99adf5d316_1_63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2" name="Google Shape;622;g99adf5d316_1_6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 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217fb8175df_0_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8" name="Google Shape;628;g217fb8175df_0_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46896240ee_0_25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6" name="Google Shape;636;g146896240ee_0_25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146896240ee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2" name="Google Shape;642;g146896240ee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46896240ee_0_1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9" name="Google Shape;649;g146896240ee_0_1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146896240ee_0_2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6" name="Google Shape;656;g146896240ee_0_2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146896240ee_0_2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4" name="Google Shape;664;g146896240ee_0_2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146896240ee_0_3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2" name="Google Shape;672;g146896240ee_0_3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146896240ee_0_4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0" name="Google Shape;680;g146896240ee_0_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46896240ee_0_4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8" name="Google Shape;688;g146896240ee_0_4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1703d6e84f_0_228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g11703d6e84f_0_228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146896240ee_0_55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6" name="Google Shape;696;g146896240ee_0_55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146896240ee_0_6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4" name="Google Shape;704;g146896240ee_0_6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46896240ee_0_6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2" name="Google Shape;712;g146896240ee_0_6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146896240ee_0_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0" name="Google Shape;720;g146896240ee_0_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146896240ee_0_8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9" name="Google Shape;729;g146896240ee_0_8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13deda408f5_0_17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6" name="Google Shape;736;g13deda408f5_0_17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11703d6e84f_0_329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2" name="Google Shape;742;g11703d6e84f_0_32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(introducion a </a:t>
            </a:r>
            <a:r>
              <a:rPr lang="en-GB" sz="16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/</a:t>
            </a:r>
            <a:r>
              <a:rPr lang="en-GB" sz="16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Intro to slide 38)</a:t>
            </a:r>
            <a:endParaRPr sz="16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13dd8609de3_2_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8" name="Google Shape;748;g13dd8609de3_2_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223728d9caa_0_0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4" name="Google Shape;754;g223728d9caa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July 2022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Best Start Local Partnership Meetings / Phone Calls / Etc. (East LA, Metro LA, South El Monte/El Monte and Southeast LA and Region)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Contracts begin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Grounding on Bylaws - Vision, Guiding Principles and Values, Roles and Responsibilities, Decision Making Process, Conflict Resolution Process, Etc.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August 2022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Best Start Region 1 Partnership Meetings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Regional Updates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Contracts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Task Force (Communications, Evaluation and Resource Mobilization)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Local updates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Emerging opportunities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COVID-19 and Recovery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Resource Mobilization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September 2022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Best Start Region 1 Partnership Meetings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Regional updates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Contract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Task Force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Local updates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Emerging opportunities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COVID-19 and Recovery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Resource Mobilization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October 2022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Best Start Region 1 Partnership Meetings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Regional updates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Contract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Task Force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Regional updates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Quarterly Progress Report (July - September)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Emerging opportunities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COVID-19 and Recovery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Resource Mobilization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20eb72f8a9b_4_94:notes"/>
          <p:cNvSpPr/>
          <p:nvPr>
            <p:ph idx="2" type="sldImg"/>
          </p:nvPr>
        </p:nvSpPr>
        <p:spPr>
          <a:xfrm>
            <a:off x="1168630" y="697230"/>
            <a:ext cx="46740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20eb72f8a9b_4_9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2"/>
              </a:rPr>
              <a:t>http://linktr.ee/abogaciacollectiva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1703d6e84f_0_229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g11703d6e84f_0_229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13deda408f5_0_35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7" name="Google Shape;817;g13deda408f5_0_35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1b3fd2847b1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3" name="Google Shape;823;g1b3fd2847b1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Facilitator: Denise ( Open to members, Dina, Denise )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Metro: 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2"/>
              </a:rPr>
              <a:t>https://www.facebook.com/BestStartMetroLA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ELA :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https://www.facebook.com/BestStartEastLA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SEM-EM: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https://www.facebook.com/BestStartSouthElMonteElMonte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SELA:  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https://www.facebook.com/BestStartSoutheastLA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1cf0c18d11d_1_6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9" name="Google Shape;829;g1cf0c18d11d_1_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Denise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21299b039ac_14_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9" name="Google Shape;839;g21299b039ac_14_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Next monthly regional meetings Monday 3/28 and Tuesday 3/29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217fb8175df_0_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7" name="Google Shape;847;g217fb8175df_0_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Next monthly regional meetings Monday 3/28 and Tuesday 3/29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11703d6e84f_0_132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5" name="Google Shape;855;g11703d6e84f_0_13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11703d6e84f_0_13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1" name="Google Shape;861;g11703d6e84f_0_13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Ligas para las Formas de Evaluación | </a:t>
            </a:r>
            <a:r>
              <a:rPr i="1" lang="en-GB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Links to Evaluation Forms:</a:t>
            </a:r>
            <a:endParaRPr i="1"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i="1"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i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1164b98259f_0_69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9" name="Google Shape;869;g1164b98259f_0_6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11703d6e84f_0_14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5" name="Google Shape;875;g11703d6e84f_0_14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211015a5a28_1_3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1" name="Google Shape;881;g211015a5a28_1_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1703d6e84f_0_230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g11703d6e84f_0_230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211015a5a28_1_10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6" name="Google Shape;886;g211015a5a28_1_1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211015a5a28_1_17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1" name="Google Shape;891;g211015a5a28_1_1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1703d6e84f_0_231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" name="Google Shape;395;g11703d6e84f_0_231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1703d6e84f_0_234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4" name="Google Shape;424;g11703d6e84f_0_234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1703d6e84f_0_271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9" name="Google Shape;439;g11703d6e84f_0_271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1703d6e84f_0_274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Google Shape;457;g11703d6e84f_0_27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g"/><Relationship Id="rId3" Type="http://schemas.openxmlformats.org/officeDocument/2006/relationships/image" Target="../media/image10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10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Google Shape;11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" name="Google Shape;12;p2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14;p2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" name="Google Shape;15;p2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" name="Google Shape;16;p2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" name="Google Shape;17;p2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" name="Google Shape;18;p2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" name="Google Shape;19;p2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" name="Google Shape;20;p2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3" name="Google Shape;123;p27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4" name="Google Shape;124;p2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" name="Google Shape;126;p2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7" name="Google Shape;127;p2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8" name="Google Shape;128;p2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9" name="Google Shape;129;p2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0" name="Google Shape;130;p2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1" name="Google Shape;131;p2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2" name="Google Shape;132;p2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7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3998" cy="46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6" name="Google Shape;136;p17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7" name="Google Shape;137;p1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" name="Google Shape;139;p1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0" name="Google Shape;140;p1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1" name="Google Shape;141;p1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2" name="Google Shape;142;p1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3" name="Google Shape;143;p1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4" name="Google Shape;144;p1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5" name="Google Shape;145;p1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8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8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8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0" name="Google Shape;150;p18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1" name="Google Shape;151;p1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2" name="Google Shape;15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5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96218749e4_0_252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g96218749e4_0_252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56" name="Google Shape;156;g96218749e4_0_252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5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0" name="Google Shape;160;p25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1" name="Google Shape;161;p25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62" name="Google Shape;162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3" name="Google Shape;163;p25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5" name="Google Shape;165;p25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6" name="Google Shape;166;p25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7" name="Google Shape;167;p25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8" name="Google Shape;168;p25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9" name="Google Shape;169;p25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0" name="Google Shape;170;p25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1" name="Google Shape;171;p25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96218749e4_0_256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g96218749e4_0_256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0eb72f8a9b_4_28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7" name="Google Shape;177;g20eb72f8a9b_4_28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8" name="Google Shape;178;g20eb72f8a9b_4_28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79" name="Google Shape;179;g20eb72f8a9b_4_28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80" name="Google Shape;180;g20eb72f8a9b_4_28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5f8eed6f91_3_73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g15f8eed6f91_3_7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15f8eed6f91_3_732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9" name="Google Shape;189;g15f8eed6f91_3_7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90" name="Google Shape;190;g15f8eed6f91_3_73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1" name="Google Shape;191;g15f8eed6f91_3_73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2" name="Google Shape;192;g15f8eed6f91_3_73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3" name="Google Shape;193;g15f8eed6f91_3_73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4" name="Google Shape;194;g15f8eed6f91_3_73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5" name="Google Shape;195;g15f8eed6f91_3_73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6" name="Google Shape;196;g15f8eed6f91_3_73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5f8eed6f91_3_632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9" name="Google Shape;199;g15f8eed6f91_3_6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0" name="Google Shape;200;g15f8eed6f91_3_63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g15f8eed6f91_3_6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" name="Google Shape;202;g15f8eed6f91_3_63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3" name="Google Shape;203;g15f8eed6f91_3_63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4" name="Google Shape;204;g15f8eed6f91_3_63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5" name="Google Shape;205;g15f8eed6f91_3_63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6" name="Google Shape;206;g15f8eed6f91_3_63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7" name="Google Shape;207;g15f8eed6f91_3_63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8" name="Google Shape;208;g15f8eed6f91_3_63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5f8eed6f91_3_68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1" name="Google Shape;211;g15f8eed6f91_3_682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15f8eed6f91_3_68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g15f8eed6f91_3_6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" name="Google Shape;214;g15f8eed6f91_3_68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5" name="Google Shape;215;g15f8eed6f91_3_68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6" name="Google Shape;216;g15f8eed6f91_3_68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7" name="Google Shape;217;g15f8eed6f91_3_68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8" name="Google Shape;218;g15f8eed6f91_3_68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9" name="Google Shape;219;g15f8eed6f91_3_68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0" name="Google Shape;220;g15f8eed6f91_3_68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" name="Google Shape;23;p23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4" name="Google Shape;24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" name="Google Shape;25;p23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Google Shape;27;p23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" name="Google Shape;28;p23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" name="Google Shape;29;p23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" name="Google Shape;30;p23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31;p23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" name="Google Shape;32;p23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" name="Google Shape;33;p23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5f8eed6f91_3_659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3" name="Google Shape;223;g15f8eed6f91_3_659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24" name="Google Shape;224;g15f8eed6f91_3_65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5" name="Google Shape;225;g15f8eed6f91_3_65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g15f8eed6f91_3_6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7" name="Google Shape;227;g15f8eed6f91_3_65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8" name="Google Shape;228;g15f8eed6f91_3_65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9" name="Google Shape;229;g15f8eed6f91_3_65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0" name="Google Shape;230;g15f8eed6f91_3_65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1" name="Google Shape;231;g15f8eed6f91_3_65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2" name="Google Shape;232;g15f8eed6f91_3_65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3" name="Google Shape;233;g15f8eed6f91_3_65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5f8eed6f91_3_67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g15f8eed6f91_3_672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7" name="Google Shape;237;g15f8eed6f91_3_672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38" name="Google Shape;238;g15f8eed6f91_3_67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9" name="Google Shape;239;g15f8eed6f91_3_67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0" name="Google Shape;240;g15f8eed6f91_3_67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1" name="Google Shape;241;g15f8eed6f91_3_67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2" name="Google Shape;242;g15f8eed6f91_3_67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43" name="Google Shape;243;g15f8eed6f91_3_6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5f8eed6f91_3_644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6" name="Google Shape;246;g15f8eed6f91_3_644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7" name="Google Shape;247;g15f8eed6f91_3_6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48" name="Google Shape;248;g15f8eed6f91_3_6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9" name="Google Shape;249;g15f8eed6f91_3_6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0" name="Google Shape;250;g15f8eed6f91_3_64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g15f8eed6f91_3_6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2" name="Google Shape;252;g15f8eed6f91_3_6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3" name="Google Shape;253;g15f8eed6f91_3_64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4" name="Google Shape;254;g15f8eed6f91_3_6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5" name="Google Shape;255;g15f8eed6f91_3_64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6" name="Google Shape;256;g15f8eed6f91_3_64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7" name="Google Shape;257;g15f8eed6f91_3_64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8" name="Google Shape;258;g15f8eed6f91_3_64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5f8eed6f91_3_694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61" name="Google Shape;261;g15f8eed6f91_3_694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2" name="Google Shape;262;g15f8eed6f91_3_694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3" name="Google Shape;263;g15f8eed6f91_3_69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4" name="Google Shape;264;g15f8eed6f91_3_69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g15f8eed6f91_3_6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g15f8eed6f91_3_69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7" name="Google Shape;267;g15f8eed6f91_3_69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8" name="Google Shape;268;g15f8eed6f91_3_69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9" name="Google Shape;269;g15f8eed6f91_3_69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0" name="Google Shape;270;g15f8eed6f91_3_69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1" name="Google Shape;271;g15f8eed6f91_3_69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2" name="Google Shape;272;g15f8eed6f91_3_69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5f8eed6f91_3_70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5" name="Google Shape;275;g15f8eed6f91_3_708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76" name="Google Shape;276;g15f8eed6f91_3_70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g15f8eed6f91_3_7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8" name="Google Shape;278;g15f8eed6f91_3_70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9" name="Google Shape;279;g15f8eed6f91_3_70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0" name="Google Shape;280;g15f8eed6f91_3_70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1" name="Google Shape;281;g15f8eed6f91_3_70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2" name="Google Shape;282;g15f8eed6f91_3_70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3" name="Google Shape;283;g15f8eed6f91_3_70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4" name="Google Shape;284;g15f8eed6f91_3_70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5f8eed6f91_3_720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87" name="Google Shape;287;g15f8eed6f91_3_7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8" name="Google Shape;288;g15f8eed6f91_3_72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g15f8eed6f91_3_7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Google Shape;290;g15f8eed6f91_3_7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1" name="Google Shape;291;g15f8eed6f91_3_72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2" name="Google Shape;292;g15f8eed6f91_3_7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3" name="Google Shape;293;g15f8eed6f91_3_72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4" name="Google Shape;294;g15f8eed6f91_3_72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5" name="Google Shape;295;g15f8eed6f91_3_72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6" name="Google Shape;296;g15f8eed6f91_3_72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5f8eed6f91_3_744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9" name="Google Shape;299;g15f8eed6f91_3_7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0" name="Google Shape;300;g15f8eed6f91_3_74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g15f8eed6f91_3_7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2" name="Google Shape;302;g15f8eed6f91_3_7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3" name="Google Shape;303;g15f8eed6f91_3_74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4" name="Google Shape;304;g15f8eed6f91_3_7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5" name="Google Shape;305;g15f8eed6f91_3_74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6" name="Google Shape;306;g15f8eed6f91_3_74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7" name="Google Shape;307;g15f8eed6f91_3_74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8" name="Google Shape;308;g15f8eed6f91_3_74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g15f8eed6f91_3_756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0" cy="46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15f8eed6f91_3_75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2" name="Google Shape;312;g15f8eed6f91_3_756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3" name="Google Shape;313;g15f8eed6f91_3_75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g15f8eed6f91_3_7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5" name="Google Shape;315;g15f8eed6f91_3_75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6" name="Google Shape;316;g15f8eed6f91_3_75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7" name="Google Shape;317;g15f8eed6f91_3_75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8" name="Google Shape;318;g15f8eed6f91_3_75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9" name="Google Shape;319;g15f8eed6f91_3_75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0" name="Google Shape;320;g15f8eed6f91_3_75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1" name="Google Shape;321;g15f8eed6f91_3_75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g15f8eed6f91_3_769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15f8eed6f91_3_769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15f8eed6f91_3_769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26" name="Google Shape;326;g15f8eed6f91_3_769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27" name="Google Shape;327;g15f8eed6f91_3_76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28" name="Google Shape;328;g15f8eed6f91_3_7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5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5f8eed6f91_3_776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g15f8eed6f91_3_776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332" name="Google Shape;332;g15f8eed6f91_3_776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9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9" name="Google Shape;39;p1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" name="Google Shape;40;p1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" name="Google Shape;41;p1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1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" name="Google Shape;43;p1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" name="Google Shape;44;p1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" name="Google Shape;45;p1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5f8eed6f91_3_78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g15f8eed6f91_3_780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36" name="Google Shape;336;g15f8eed6f91_3_780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37" name="Google Shape;337;g15f8eed6f91_3_780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8" name="Google Shape;338;g15f8eed6f91_3_78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9" name="Google Shape;339;g15f8eed6f91_3_78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g15f8eed6f91_3_7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1" name="Google Shape;341;g15f8eed6f91_3_78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2" name="Google Shape;342;g15f8eed6f91_3_78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3" name="Google Shape;343;g15f8eed6f91_3_78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4" name="Google Shape;344;g15f8eed6f91_3_78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5" name="Google Shape;345;g15f8eed6f91_3_78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6" name="Google Shape;346;g15f8eed6f91_3_78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7" name="Google Shape;347;g15f8eed6f91_3_78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5f8eed6f91_3_795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g15f8eed6f91_3_795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5f8eed6f91_3_79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3" name="Google Shape;353;g15f8eed6f91_3_79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4" name="Google Shape;354;g15f8eed6f91_3_79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5" name="Google Shape;355;g15f8eed6f91_3_79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6" name="Google Shape;356;g15f8eed6f91_3_79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0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20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50" name="Google Shape;50;p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" name="Google Shape;51;p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" name="Google Shape;52;p2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" name="Google Shape;54;p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" name="Google Shape;55;p2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" name="Google Shape;56;p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" name="Google Shape;57;p2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" name="Google Shape;58;p2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" name="Google Shape;59;p2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" name="Google Shape;60;p2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3" name="Google Shape;63;p3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3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Google Shape;66;p3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" name="Google Shape;67;p3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" name="Google Shape;68;p3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" name="Google Shape;69;p3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" name="Google Shape;70;p3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" name="Google Shape;71;p3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" name="Google Shape;72;p3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1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5" name="Google Shape;75;p21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6" name="Google Shape;76;p21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" name="Google Shape;77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8" name="Google Shape;78;p2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" name="Google Shape;80;p2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" name="Google Shape;81;p2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" name="Google Shape;82;p2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" name="Google Shape;83;p2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" name="Google Shape;84;p2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" name="Google Shape;85;p2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6" name="Google Shape;86;p2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9" name="Google Shape;89;p31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3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" name="Google Shape;92;p3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3" name="Google Shape;93;p3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4" name="Google Shape;94;p3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5" name="Google Shape;95;p3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" name="Google Shape;96;p3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7" name="Google Shape;97;p3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8" name="Google Shape;98;p3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1" name="Google Shape;101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2" name="Google Shape;102;p2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" name="Google Shape;104;p2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5" name="Google Shape;105;p2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6" name="Google Shape;106;p2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7" name="Google Shape;107;p2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" name="Google Shape;108;p2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9" name="Google Shape;109;p2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0" name="Google Shape;110;p2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9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4" name="Google Shape;114;p29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5" name="Google Shape;115;p2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6" name="Google Shape;116;p2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7" name="Google Shape;117;p2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8" name="Google Shape;118;p2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9" name="Google Shape;119;p2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0" name="Google Shape;120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1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5f8eed6f91_3_6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1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83" name="Google Shape;183;g15f8eed6f91_3_6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84" name="Google Shape;184;g15f8eed6f91_3_62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9.png"/><Relationship Id="rId5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16.png"/><Relationship Id="rId5" Type="http://schemas.openxmlformats.org/officeDocument/2006/relationships/image" Target="../media/image19.png"/><Relationship Id="rId6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jpg"/><Relationship Id="rId4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jpg"/><Relationship Id="rId4" Type="http://schemas.openxmlformats.org/officeDocument/2006/relationships/image" Target="../media/image1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jpg"/><Relationship Id="rId4" Type="http://schemas.openxmlformats.org/officeDocument/2006/relationships/image" Target="../media/image1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jpg"/><Relationship Id="rId4" Type="http://schemas.openxmlformats.org/officeDocument/2006/relationships/image" Target="../media/image2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jpg"/><Relationship Id="rId4" Type="http://schemas.openxmlformats.org/officeDocument/2006/relationships/image" Target="../media/image2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g"/><Relationship Id="rId4" Type="http://schemas.openxmlformats.org/officeDocument/2006/relationships/image" Target="../media/image2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jpg"/><Relationship Id="rId4" Type="http://schemas.openxmlformats.org/officeDocument/2006/relationships/image" Target="../media/image4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jpg"/><Relationship Id="rId4" Type="http://schemas.openxmlformats.org/officeDocument/2006/relationships/image" Target="../media/image2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jpg"/><Relationship Id="rId4" Type="http://schemas.openxmlformats.org/officeDocument/2006/relationships/image" Target="../media/image2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g"/><Relationship Id="rId4" Type="http://schemas.openxmlformats.org/officeDocument/2006/relationships/image" Target="../media/image3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7.jpg"/><Relationship Id="rId4" Type="http://schemas.openxmlformats.org/officeDocument/2006/relationships/image" Target="../media/image2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jpg"/><Relationship Id="rId4" Type="http://schemas.openxmlformats.org/officeDocument/2006/relationships/image" Target="../media/image35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4.png"/><Relationship Id="rId4" Type="http://schemas.openxmlformats.org/officeDocument/2006/relationships/image" Target="../media/image33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jpg"/><Relationship Id="rId4" Type="http://schemas.openxmlformats.org/officeDocument/2006/relationships/image" Target="../media/image41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0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://linktr.ee/abogaciacollectiva" TargetMode="External"/><Relationship Id="rId4" Type="http://schemas.openxmlformats.org/officeDocument/2006/relationships/image" Target="../media/image50.png"/><Relationship Id="rId9" Type="http://schemas.openxmlformats.org/officeDocument/2006/relationships/image" Target="../media/image49.png"/><Relationship Id="rId5" Type="http://schemas.openxmlformats.org/officeDocument/2006/relationships/image" Target="../media/image34.png"/><Relationship Id="rId6" Type="http://schemas.openxmlformats.org/officeDocument/2006/relationships/image" Target="../media/image42.png"/><Relationship Id="rId7" Type="http://schemas.openxmlformats.org/officeDocument/2006/relationships/image" Target="../media/image40.png"/><Relationship Id="rId8" Type="http://schemas.openxmlformats.org/officeDocument/2006/relationships/image" Target="../media/image4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facebook.com/BestStartSouthElMonteElMonte" TargetMode="External"/><Relationship Id="rId10" Type="http://schemas.openxmlformats.org/officeDocument/2006/relationships/hyperlink" Target="https://www.facebook.com/BestStartSouthElMonteElMonte" TargetMode="External"/><Relationship Id="rId13" Type="http://schemas.openxmlformats.org/officeDocument/2006/relationships/hyperlink" Target="https://www.facebook.com/BestStartSoutheastLA" TargetMode="External"/><Relationship Id="rId12" Type="http://schemas.openxmlformats.org/officeDocument/2006/relationships/hyperlink" Target="https://www.facebook.com/BestStartSoutheastLA" TargetMode="External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s://www.facebook.com/BestStartRegion1" TargetMode="External"/><Relationship Id="rId4" Type="http://schemas.openxmlformats.org/officeDocument/2006/relationships/hyperlink" Target="https://www.facebook.com/BestStartRegion1" TargetMode="External"/><Relationship Id="rId9" Type="http://schemas.openxmlformats.org/officeDocument/2006/relationships/hyperlink" Target="https://www.facebook.com/BestStartMetroLA" TargetMode="External"/><Relationship Id="rId5" Type="http://schemas.openxmlformats.org/officeDocument/2006/relationships/image" Target="../media/image32.png"/><Relationship Id="rId6" Type="http://schemas.openxmlformats.org/officeDocument/2006/relationships/hyperlink" Target="https://www.facebook.com/BestStartEastLA" TargetMode="External"/><Relationship Id="rId7" Type="http://schemas.openxmlformats.org/officeDocument/2006/relationships/hyperlink" Target="https://www.facebook.com/BestStartEastLA" TargetMode="External"/><Relationship Id="rId8" Type="http://schemas.openxmlformats.org/officeDocument/2006/relationships/hyperlink" Target="https://www.facebook.com/BestStartMetroLA" TargetMode="Externa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s://docs.google.com/forms/d/e/1FAIpQLSdsa3o5d9TBAbS-XM_eh-E_Xg1D5k_6bI29f-iiknA3FP_1iA/viewform" TargetMode="External"/><Relationship Id="rId4" Type="http://schemas.openxmlformats.org/officeDocument/2006/relationships/hyperlink" Target="https://docs.google.com/forms/d/e/1FAIpQLSdPRosD_nuKfHqJbICSPJCfbIRvUQttmMoVMVlUZQas3tX0ZA/viewform" TargetMode="External"/><Relationship Id="rId5" Type="http://schemas.openxmlformats.org/officeDocument/2006/relationships/hyperlink" Target="https://docs.google.com/forms/d/e/1FAIpQLSdsa3o5d9TBAbS-XM_eh-E_Xg1D5k_6bI29f-iiknA3FP_1iA/viewform" TargetMode="External"/><Relationship Id="rId6" Type="http://schemas.openxmlformats.org/officeDocument/2006/relationships/hyperlink" Target="https://docs.google.com/forms/d/e/1FAIpQLSdPRosD_nuKfHqJbICSPJCfbIRvUQttmMoVMVlUZQas3tX0ZA/viewform" TargetMode="Externa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1.xml"/><Relationship Id="rId3" Type="http://schemas.openxmlformats.org/officeDocument/2006/relationships/hyperlink" Target="https://docs.google.com/spreadsheets/d/1l3Y4QC2joI2rW8sZBVdwCCrNYcZI7o0u8vNI1Z_tit8/edit?usp=sharing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7.png"/><Relationship Id="rId5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19.png"/><Relationship Id="rId5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19.png"/><Relationship Id="rId5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EB648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ea0bf73253_0_1"/>
          <p:cNvSpPr txBox="1"/>
          <p:nvPr/>
        </p:nvSpPr>
        <p:spPr>
          <a:xfrm>
            <a:off x="267250" y="1245150"/>
            <a:ext cx="4794000" cy="34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Best Start Región 1 Reunión </a:t>
            </a:r>
            <a:endParaRPr b="1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Lunes, 27 de </a:t>
            </a:r>
            <a:r>
              <a:rPr lang="en-GB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marzo</a:t>
            </a:r>
            <a:r>
              <a:rPr b="0" i="0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2023</a:t>
            </a:r>
            <a:endParaRPr b="0" i="0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b="0" i="0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Jueves, </a:t>
            </a:r>
            <a:r>
              <a:rPr lang="en-GB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30</a:t>
            </a:r>
            <a:r>
              <a:rPr b="0" i="0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</a:t>
            </a: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marzo</a:t>
            </a:r>
            <a:r>
              <a:rPr b="0" i="0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2023</a:t>
            </a:r>
            <a:endParaRPr b="0" i="0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0" i="0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Best Start Region 1 Meeting</a:t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Monday, </a:t>
            </a:r>
            <a:r>
              <a:rPr i="1" lang="en-GB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March </a:t>
            </a:r>
            <a:r>
              <a:rPr b="0" i="1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27, 2023</a:t>
            </a:r>
            <a:endParaRPr b="0" i="1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b="0" i="1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Thursday, March </a:t>
            </a:r>
            <a:r>
              <a:rPr i="1" lang="en-GB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30</a:t>
            </a:r>
            <a:r>
              <a:rPr b="0" i="1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, 2023</a:t>
            </a:r>
            <a:endParaRPr b="0" i="1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0" i="1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2" name="Google Shape;362;gea0bf73253_0_1"/>
          <p:cNvPicPr preferRelativeResize="0"/>
          <p:nvPr/>
        </p:nvPicPr>
        <p:blipFill rotWithShape="1">
          <a:blip r:embed="rId3">
            <a:alphaModFix/>
          </a:blip>
          <a:srcRect b="0" l="1238" r="1228" t="0"/>
          <a:stretch/>
        </p:blipFill>
        <p:spPr>
          <a:xfrm>
            <a:off x="3452400" y="766775"/>
            <a:ext cx="5691602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1703d6e84f_0_2766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g11703d6e84f_0_2766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g11703d6e84f_0_2766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" name="Google Shape;482;g11703d6e84f_0_2766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483" name="Google Shape;483;g11703d6e84f_0_2766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84" name="Google Shape;484;g11703d6e84f_0_2766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85" name="Google Shape;485;g11703d6e84f_0_27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486" name="Google Shape;486;g11703d6e84f_0_2766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7" name="Google Shape;487;g11703d6e84f_0_2766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488" name="Google Shape;488;g11703d6e84f_0_2766" title="Arrow"/>
          <p:cNvCxnSpPr>
            <a:stCxn id="486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89" name="Google Shape;489;g11703d6e84f_0_2766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490" name="Google Shape;490;g11703d6e84f_0_2766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91" name="Google Shape;491;g11703d6e84f_0_2766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g11703d6e84f_0_2766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493" name="Google Shape;493;g11703d6e84f_0_2766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94" name="Google Shape;494;g11703d6e84f_0_2766"/>
          <p:cNvSpPr txBox="1"/>
          <p:nvPr/>
        </p:nvSpPr>
        <p:spPr>
          <a:xfrm>
            <a:off x="294100" y="37332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95" name="Google Shape;495;g11703d6e84f_0_2766"/>
          <p:cNvCxnSpPr/>
          <p:nvPr/>
        </p:nvCxnSpPr>
        <p:spPr>
          <a:xfrm rot="10800000">
            <a:off x="1153725" y="342710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96" name="Google Shape;496;g11703d6e84f_0_2766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1703d6e84f_0_2791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g11703d6e84f_0_2791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g11703d6e84f_0_2791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4" name="Google Shape;504;g11703d6e84f_0_2791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g11703d6e84f_0_27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96402" y="3710050"/>
            <a:ext cx="2666475" cy="109638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cxnSp>
        <p:nvCxnSpPr>
          <p:cNvPr descr="Arrow pointing at Chat button on Zoom toolbar image." id="506" name="Google Shape;506;g11703d6e84f_0_2791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07" name="Google Shape;507;g11703d6e84f_0_2791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08" name="Google Shape;508;g11703d6e84f_0_2791"/>
          <p:cNvSpPr txBox="1"/>
          <p:nvPr/>
        </p:nvSpPr>
        <p:spPr>
          <a:xfrm>
            <a:off x="3270400" y="4115325"/>
            <a:ext cx="19404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Levantar la mano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Raise hand</a:t>
            </a:r>
            <a:r>
              <a:rPr b="1" i="1" lang="en-GB" sz="1400" u="none" cap="none" strike="noStrike">
                <a:solidFill>
                  <a:srgbClr val="4EB6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1400" u="none" cap="none" strike="noStrike">
              <a:solidFill>
                <a:srgbClr val="4EB64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509" name="Google Shape;509;g11703d6e84f_0_2791"/>
          <p:cNvCxnSpPr/>
          <p:nvPr/>
        </p:nvCxnSpPr>
        <p:spPr>
          <a:xfrm>
            <a:off x="5256925" y="4606700"/>
            <a:ext cx="809100" cy="66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510" name="Google Shape;510;g11703d6e84f_0_27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511" name="Google Shape;511;g11703d6e84f_0_2791"/>
          <p:cNvPicPr preferRelativeResize="0"/>
          <p:nvPr/>
        </p:nvPicPr>
        <p:blipFill rotWithShape="1">
          <a:blip r:embed="rId6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2" name="Google Shape;512;g11703d6e84f_0_2791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513" name="Google Shape;513;g11703d6e84f_0_2791" title="Arrow"/>
          <p:cNvCxnSpPr>
            <a:stCxn id="511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14" name="Google Shape;514;g11703d6e84f_0_2791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515" name="Google Shape;515;g11703d6e84f_0_2791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16" name="Google Shape;516;g11703d6e84f_0_2791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17" name="Google Shape;517;g11703d6e84f_0_2791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g11703d6e84f_0_2791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519" name="Google Shape;519;g11703d6e84f_0_2791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20" name="Google Shape;520;g11703d6e84f_0_2791"/>
          <p:cNvSpPr txBox="1"/>
          <p:nvPr/>
        </p:nvSpPr>
        <p:spPr>
          <a:xfrm>
            <a:off x="294100" y="37332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21" name="Google Shape;521;g11703d6e84f_0_2791"/>
          <p:cNvCxnSpPr/>
          <p:nvPr/>
        </p:nvCxnSpPr>
        <p:spPr>
          <a:xfrm rot="10800000">
            <a:off x="1153725" y="342710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22" name="Google Shape;522;g11703d6e84f_0_2791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55db40f0fb_1_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28" name="Google Shape;528;g155db40f0fb_1_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g155db40f0fb_1_0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30" name="Google Shape;530;g155db40f0fb_1_0"/>
          <p:cNvSpPr txBox="1"/>
          <p:nvPr/>
        </p:nvSpPr>
        <p:spPr>
          <a:xfrm>
            <a:off x="5835175" y="11100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31" name="Google Shape;531;g155db40f0fb_1_0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32" name="Google Shape;532;g155db40f0fb_1_0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3" name="Google Shape;533;g155db40f0fb_1_0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4" name="Google Shape;534;g155db40f0fb_1_0"/>
          <p:cNvCxnSpPr/>
          <p:nvPr/>
        </p:nvCxnSpPr>
        <p:spPr>
          <a:xfrm flipH="1">
            <a:off x="6039025" y="718200"/>
            <a:ext cx="315600" cy="417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35" name="Google Shape;535;g155db40f0fb_1_0"/>
          <p:cNvSpPr txBox="1"/>
          <p:nvPr/>
        </p:nvSpPr>
        <p:spPr>
          <a:xfrm>
            <a:off x="5254250" y="1131300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6" name="Google Shape;536;g155db40f0fb_1_0"/>
          <p:cNvSpPr txBox="1"/>
          <p:nvPr/>
        </p:nvSpPr>
        <p:spPr>
          <a:xfrm>
            <a:off x="5727275" y="1138463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37" name="Google Shape;537;g155db40f0fb_1_0"/>
          <p:cNvCxnSpPr/>
          <p:nvPr/>
        </p:nvCxnSpPr>
        <p:spPr>
          <a:xfrm flipH="1" rot="10800000">
            <a:off x="1963025" y="1511950"/>
            <a:ext cx="3127800" cy="8937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155db40f0fb_1_14"/>
          <p:cNvSpPr txBox="1"/>
          <p:nvPr/>
        </p:nvSpPr>
        <p:spPr>
          <a:xfrm>
            <a:off x="4615500" y="18562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Chat button on Zoom toolbar image." id="543" name="Google Shape;543;g155db40f0fb_1_14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44" name="Google Shape;544;g155db40f0fb_1_14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45" name="Google Shape;545;g155db40f0fb_1_14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6" name="Google Shape;546;g155db40f0fb_1_14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47" name="Google Shape;547;g155db40f0fb_1_14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48" name="Google Shape;548;g155db40f0fb_1_14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g155db40f0fb_1_14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0" name="Google Shape;550;g155db40f0fb_1_14"/>
          <p:cNvCxnSpPr/>
          <p:nvPr/>
        </p:nvCxnSpPr>
        <p:spPr>
          <a:xfrm flipH="1" rot="10800000">
            <a:off x="5835175" y="2154275"/>
            <a:ext cx="835200" cy="102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51" name="Google Shape;551;g155db40f0fb_1_14"/>
          <p:cNvCxnSpPr>
            <a:stCxn id="552" idx="2"/>
          </p:cNvCxnSpPr>
          <p:nvPr/>
        </p:nvCxnSpPr>
        <p:spPr>
          <a:xfrm flipH="1">
            <a:off x="5844925" y="1567025"/>
            <a:ext cx="1683600" cy="5943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3" name="Google Shape;553;g155db40f0fb_1_14"/>
          <p:cNvSpPr txBox="1"/>
          <p:nvPr/>
        </p:nvSpPr>
        <p:spPr>
          <a:xfrm>
            <a:off x="6670375" y="1938525"/>
            <a:ext cx="7332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2" name="Google Shape;552;g155db40f0fb_1_14"/>
          <p:cNvSpPr txBox="1"/>
          <p:nvPr/>
        </p:nvSpPr>
        <p:spPr>
          <a:xfrm>
            <a:off x="7270675" y="1166825"/>
            <a:ext cx="5157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descr="Arrow pointing at Chat button on Zoom toolbar image." id="558" name="Google Shape;558;g155db40f0fb_1_30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59" name="Google Shape;559;g155db40f0fb_1_3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560" name="Google Shape;560;g155db40f0fb_1_30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61" name="Google Shape;561;g155db40f0fb_1_3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2" name="Google Shape;562;g155db40f0fb_1_30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63" name="Google Shape;563;g155db40f0fb_1_30"/>
          <p:cNvSpPr txBox="1"/>
          <p:nvPr/>
        </p:nvSpPr>
        <p:spPr>
          <a:xfrm>
            <a:off x="3309175" y="34491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4" name="Google Shape;564;g155db40f0fb_1_30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5" name="Google Shape;565;g155db40f0fb_1_30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g155db40f0fb_1_30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7" name="Google Shape;567;g155db40f0fb_1_30"/>
          <p:cNvCxnSpPr/>
          <p:nvPr/>
        </p:nvCxnSpPr>
        <p:spPr>
          <a:xfrm flipH="1">
            <a:off x="5086375" y="1604250"/>
            <a:ext cx="2380500" cy="215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8" name="Google Shape;568;g155db40f0fb_1_30"/>
          <p:cNvCxnSpPr>
            <a:stCxn id="563" idx="3"/>
          </p:cNvCxnSpPr>
          <p:nvPr/>
        </p:nvCxnSpPr>
        <p:spPr>
          <a:xfrm>
            <a:off x="5086375" y="3768650"/>
            <a:ext cx="1506600" cy="1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69" name="Google Shape;569;g155db40f0fb_1_30"/>
          <p:cNvSpPr txBox="1"/>
          <p:nvPr/>
        </p:nvSpPr>
        <p:spPr>
          <a:xfrm>
            <a:off x="6583200" y="3494225"/>
            <a:ext cx="24930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0" name="Google Shape;570;g155db40f0fb_1_30"/>
          <p:cNvSpPr txBox="1"/>
          <p:nvPr/>
        </p:nvSpPr>
        <p:spPr>
          <a:xfrm>
            <a:off x="7290150" y="1204059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55db40f0fb_1_47"/>
          <p:cNvSpPr txBox="1"/>
          <p:nvPr/>
        </p:nvSpPr>
        <p:spPr>
          <a:xfrm>
            <a:off x="4024100" y="4300700"/>
            <a:ext cx="19404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Levantar la mano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Raise hand</a:t>
            </a:r>
            <a:r>
              <a:rPr b="1" i="1" lang="en-GB" sz="1400" u="none" cap="none" strike="noStrike">
                <a:solidFill>
                  <a:srgbClr val="4EB6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1400" u="none" cap="none" strike="noStrike">
              <a:solidFill>
                <a:srgbClr val="4EB64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Chat button on Zoom toolbar image." id="576" name="Google Shape;576;g155db40f0fb_1_47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77" name="Google Shape;577;g155db40f0fb_1_47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578" name="Google Shape;578;g155db40f0fb_1_47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79" name="Google Shape;579;g155db40f0fb_1_47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0" name="Google Shape;580;g155db40f0fb_1_47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81" name="Google Shape;581;g155db40f0fb_1_47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2" name="Google Shape;582;g155db40f0fb_1_47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g155db40f0fb_1_47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4" name="Google Shape;584;g155db40f0fb_1_47"/>
          <p:cNvCxnSpPr/>
          <p:nvPr/>
        </p:nvCxnSpPr>
        <p:spPr>
          <a:xfrm>
            <a:off x="6021675" y="4367575"/>
            <a:ext cx="1311600" cy="642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85" name="Google Shape;585;g155db40f0fb_1_47"/>
          <p:cNvCxnSpPr/>
          <p:nvPr/>
        </p:nvCxnSpPr>
        <p:spPr>
          <a:xfrm flipH="1">
            <a:off x="6021663" y="1621675"/>
            <a:ext cx="1530900" cy="2745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6" name="Google Shape;586;g155db40f0fb_1_47"/>
          <p:cNvSpPr txBox="1"/>
          <p:nvPr/>
        </p:nvSpPr>
        <p:spPr>
          <a:xfrm>
            <a:off x="7311275" y="4122225"/>
            <a:ext cx="12180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7" name="Google Shape;587;g155db40f0fb_1_47"/>
          <p:cNvSpPr txBox="1"/>
          <p:nvPr/>
        </p:nvSpPr>
        <p:spPr>
          <a:xfrm>
            <a:off x="7290150" y="1204059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1043b289756_0_1426"/>
          <p:cNvSpPr txBox="1"/>
          <p:nvPr>
            <p:ph type="title"/>
          </p:nvPr>
        </p:nvSpPr>
        <p:spPr>
          <a:xfrm>
            <a:off x="332375" y="499175"/>
            <a:ext cx="3379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3" name="Google Shape;593;g1043b289756_0_1426"/>
          <p:cNvSpPr txBox="1"/>
          <p:nvPr>
            <p:ph idx="1" type="body"/>
          </p:nvPr>
        </p:nvSpPr>
        <p:spPr>
          <a:xfrm>
            <a:off x="4874400" y="1013625"/>
            <a:ext cx="4269600" cy="40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6510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100"/>
              <a:buFont typeface="Arial"/>
              <a:buAutoNum type="romanUcPeriod"/>
            </a:pPr>
            <a:r>
              <a:rPr b="1" i="1" lang="en-GB" sz="1100">
                <a:solidFill>
                  <a:srgbClr val="312E87"/>
                </a:solidFill>
              </a:rPr>
              <a:t>Welcome 					2 min</a:t>
            </a:r>
            <a:endParaRPr b="1" i="1" sz="1100">
              <a:solidFill>
                <a:srgbClr val="312E87"/>
              </a:solidFill>
            </a:endParaRPr>
          </a:p>
          <a:p>
            <a:pPr indent="-16510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Arial"/>
              <a:buAutoNum type="romanUcPeriod"/>
            </a:pPr>
            <a:r>
              <a:rPr b="1" i="1" lang="en-GB" sz="1100">
                <a:solidFill>
                  <a:srgbClr val="EE2A7B"/>
                </a:solidFill>
              </a:rPr>
              <a:t>Zoom Tips					4 min</a:t>
            </a:r>
            <a:endParaRPr b="1" i="1" sz="1100">
              <a:solidFill>
                <a:srgbClr val="EE2A7B"/>
              </a:solidFill>
            </a:endParaRPr>
          </a:p>
          <a:p>
            <a:pPr indent="-16510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100"/>
              <a:buFont typeface="Arial"/>
              <a:buAutoNum type="romanUcPeriod"/>
            </a:pPr>
            <a:r>
              <a:rPr b="1" i="1" lang="en-GB" sz="1100">
                <a:solidFill>
                  <a:srgbClr val="312E87"/>
                </a:solidFill>
              </a:rPr>
              <a:t>Agenda &amp; Objectives				3 min</a:t>
            </a:r>
            <a:endParaRPr b="1" i="1" sz="1100">
              <a:solidFill>
                <a:srgbClr val="312E87"/>
              </a:solidFill>
            </a:endParaRPr>
          </a:p>
          <a:p>
            <a:pPr indent="-16510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Arial"/>
              <a:buAutoNum type="romanUcPeriod"/>
            </a:pPr>
            <a:r>
              <a:rPr b="1" i="1" lang="en-GB" sz="1100">
                <a:solidFill>
                  <a:srgbClr val="EE2A7B"/>
                </a:solidFill>
              </a:rPr>
              <a:t>Group Agreements				3 min</a:t>
            </a:r>
            <a:endParaRPr b="1" i="1" sz="1100">
              <a:solidFill>
                <a:srgbClr val="EE2A7B"/>
              </a:solidFill>
            </a:endParaRPr>
          </a:p>
          <a:p>
            <a:pPr indent="-16510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100"/>
              <a:buAutoNum type="romanUcPeriod"/>
            </a:pPr>
            <a:r>
              <a:rPr b="1" i="1" lang="en-GB" sz="1100">
                <a:solidFill>
                  <a:srgbClr val="312E87"/>
                </a:solidFill>
              </a:rPr>
              <a:t>Icebraker                                                        15 min</a:t>
            </a:r>
            <a:endParaRPr b="1" i="1" sz="1100">
              <a:solidFill>
                <a:srgbClr val="EE2A7B"/>
              </a:solidFill>
            </a:endParaRPr>
          </a:p>
          <a:p>
            <a:pPr indent="-16510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Arial"/>
              <a:buAutoNum type="romanUcPeriod"/>
            </a:pPr>
            <a:r>
              <a:rPr b="1" i="1" lang="en-GB" sz="1100">
                <a:solidFill>
                  <a:srgbClr val="EE2A7B"/>
                </a:solidFill>
              </a:rPr>
              <a:t>Community Partnership Updates		60 min</a:t>
            </a:r>
            <a:endParaRPr b="1" i="1" sz="1100">
              <a:solidFill>
                <a:schemeClr val="accent2"/>
              </a:solidFill>
            </a:endParaRPr>
          </a:p>
          <a:p>
            <a:pPr indent="-16510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0"/>
              <a:buAutoNum type="romanUcPeriod"/>
            </a:pPr>
            <a:r>
              <a:rPr b="1" i="1" lang="en-GB" sz="1100">
                <a:solidFill>
                  <a:schemeClr val="accent2"/>
                </a:solidFill>
              </a:rPr>
              <a:t>Questions &amp; Answers	                                   10 min</a:t>
            </a:r>
            <a:endParaRPr b="1" i="1" sz="1100">
              <a:solidFill>
                <a:schemeClr val="accent2"/>
              </a:solidFill>
            </a:endParaRPr>
          </a:p>
          <a:p>
            <a:pPr indent="-16510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100"/>
              <a:buAutoNum type="romanUcPeriod"/>
            </a:pPr>
            <a:r>
              <a:rPr b="1" i="1" lang="en-GB" sz="1100">
                <a:solidFill>
                  <a:srgbClr val="EE2A7B"/>
                </a:solidFill>
              </a:rPr>
              <a:t>Next Steps                                                       15 min</a:t>
            </a:r>
            <a:endParaRPr b="1" i="1" sz="1100">
              <a:solidFill>
                <a:srgbClr val="EE2A7B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100"/>
              <a:buChar char="○"/>
            </a:pPr>
            <a:r>
              <a:rPr b="1" i="1" lang="en-GB" sz="1100">
                <a:solidFill>
                  <a:srgbClr val="EE2A7B"/>
                </a:solidFill>
              </a:rPr>
              <a:t>Collective Advocacy &amp; Updates</a:t>
            </a:r>
            <a:endParaRPr b="1" i="1" sz="1100">
              <a:solidFill>
                <a:srgbClr val="EE2A7B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100"/>
              <a:buChar char="○"/>
            </a:pPr>
            <a:r>
              <a:rPr b="1" i="1" lang="en-GB" sz="1100">
                <a:solidFill>
                  <a:srgbClr val="EE2A7B"/>
                </a:solidFill>
              </a:rPr>
              <a:t>Next Best Start Region 1 </a:t>
            </a:r>
            <a:endParaRPr b="1" i="1" sz="1100">
              <a:solidFill>
                <a:srgbClr val="EE2A7B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i="1" lang="en-GB" sz="1100">
                <a:solidFill>
                  <a:srgbClr val="EE2A7B"/>
                </a:solidFill>
              </a:rPr>
              <a:t>Monthly Meeting</a:t>
            </a:r>
            <a:endParaRPr b="1" i="1" sz="1100">
              <a:solidFill>
                <a:srgbClr val="EE2A7B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100"/>
              <a:buChar char="○"/>
            </a:pPr>
            <a:r>
              <a:rPr b="1" i="1" lang="en-GB" sz="1100">
                <a:solidFill>
                  <a:srgbClr val="EE2A7B"/>
                </a:solidFill>
              </a:rPr>
              <a:t>Questions &amp; Answers</a:t>
            </a:r>
            <a:endParaRPr b="1" i="1" sz="1100">
              <a:solidFill>
                <a:srgbClr val="EE2A7B"/>
              </a:solidFill>
            </a:endParaRPr>
          </a:p>
          <a:p>
            <a:pPr indent="-165100" lvl="0" marL="269999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0"/>
              <a:buAutoNum type="romanUcPeriod"/>
            </a:pPr>
            <a:r>
              <a:rPr b="1" i="1" lang="en-GB" sz="1100">
                <a:solidFill>
                  <a:schemeClr val="accent2"/>
                </a:solidFill>
              </a:rPr>
              <a:t>Community</a:t>
            </a:r>
            <a:r>
              <a:rPr b="1" i="1" lang="en-GB" sz="1100">
                <a:solidFill>
                  <a:srgbClr val="312E87"/>
                </a:solidFill>
              </a:rPr>
              <a:t> Resource Mobilization            30 min</a:t>
            </a:r>
            <a:endParaRPr b="1" i="1" sz="1100">
              <a:solidFill>
                <a:srgbClr val="EE2A7B"/>
              </a:solidFill>
            </a:endParaRPr>
          </a:p>
          <a:p>
            <a:pPr indent="-165100" lvl="0" marL="269999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100"/>
              <a:buAutoNum type="romanUcPeriod"/>
            </a:pPr>
            <a:r>
              <a:rPr b="1" lang="en-GB" sz="1100">
                <a:solidFill>
                  <a:srgbClr val="EE2A7B"/>
                </a:solidFill>
              </a:rPr>
              <a:t>Evaluation</a:t>
            </a:r>
            <a:r>
              <a:rPr b="1" i="1" lang="en-GB" sz="1100">
                <a:solidFill>
                  <a:srgbClr val="EE2A7B"/>
                </a:solidFill>
              </a:rPr>
              <a:t>					    5 min</a:t>
            </a:r>
            <a:endParaRPr b="1" i="1" sz="1100">
              <a:solidFill>
                <a:srgbClr val="EE2A7B"/>
              </a:solidFill>
            </a:endParaRPr>
          </a:p>
          <a:p>
            <a:pPr indent="-165100" lvl="0" marL="269999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0"/>
              <a:buAutoNum type="romanUcPeriod"/>
            </a:pPr>
            <a:r>
              <a:rPr b="1" lang="en-GB" sz="1100">
                <a:solidFill>
                  <a:srgbClr val="312E87"/>
                </a:solidFill>
              </a:rPr>
              <a:t>Closing</a:t>
            </a:r>
            <a:r>
              <a:rPr b="1" i="1" lang="en-GB" sz="1100">
                <a:solidFill>
                  <a:srgbClr val="312E87"/>
                </a:solidFill>
              </a:rPr>
              <a:t>					                1 min</a:t>
            </a:r>
            <a:endParaRPr b="1" i="1" sz="1100">
              <a:solidFill>
                <a:srgbClr val="312E87"/>
              </a:solidFill>
            </a:endParaRPr>
          </a:p>
        </p:txBody>
      </p:sp>
      <p:sp>
        <p:nvSpPr>
          <p:cNvPr id="594" name="Google Shape;594;g1043b289756_0_1426"/>
          <p:cNvSpPr txBox="1"/>
          <p:nvPr>
            <p:ph idx="1" type="body"/>
          </p:nvPr>
        </p:nvSpPr>
        <p:spPr>
          <a:xfrm>
            <a:off x="298250" y="1073175"/>
            <a:ext cx="4416300" cy="39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100"/>
              <a:buAutoNum type="romanUcPeriod"/>
            </a:pPr>
            <a:r>
              <a:rPr b="1" lang="en-GB" sz="1100">
                <a:solidFill>
                  <a:srgbClr val="312E87"/>
                </a:solidFill>
              </a:rPr>
              <a:t>Bienvenida						2 min</a:t>
            </a:r>
            <a:endParaRPr sz="1100">
              <a:solidFill>
                <a:srgbClr val="312E87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100"/>
              <a:buAutoNum type="romanUcPeriod"/>
            </a:pPr>
            <a:r>
              <a:rPr b="1" lang="en-GB" sz="1100">
                <a:solidFill>
                  <a:srgbClr val="EE2A7B"/>
                </a:solidFill>
              </a:rPr>
              <a:t>Consejos para Zoom				4 min</a:t>
            </a:r>
            <a:endParaRPr b="1" sz="1100">
              <a:solidFill>
                <a:srgbClr val="EE2A7B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100"/>
              <a:buAutoNum type="romanUcPeriod"/>
            </a:pPr>
            <a:r>
              <a:rPr b="1" lang="en-GB" sz="1100">
                <a:solidFill>
                  <a:srgbClr val="312E87"/>
                </a:solidFill>
              </a:rPr>
              <a:t>Agenda y Objetivos				3 min</a:t>
            </a:r>
            <a:endParaRPr sz="1100">
              <a:solidFill>
                <a:srgbClr val="312E87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100"/>
              <a:buAutoNum type="romanUcPeriod"/>
            </a:pPr>
            <a:r>
              <a:rPr b="1" lang="en-GB" sz="1100">
                <a:solidFill>
                  <a:srgbClr val="EE2A7B"/>
                </a:solidFill>
              </a:rPr>
              <a:t>Acuerdos Comunitarios				3 min</a:t>
            </a:r>
            <a:endParaRPr b="1" sz="1100">
              <a:solidFill>
                <a:srgbClr val="EE2A7B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0"/>
              <a:buAutoNum type="romanUcPeriod"/>
            </a:pPr>
            <a:r>
              <a:rPr b="1" lang="en-GB" sz="1100">
                <a:solidFill>
                  <a:srgbClr val="312E87"/>
                </a:solidFill>
              </a:rPr>
              <a:t>Rompehielos                                                        15 min</a:t>
            </a:r>
            <a:endParaRPr b="1" sz="1100">
              <a:solidFill>
                <a:srgbClr val="EE2A7B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100"/>
              <a:buAutoNum type="romanUcPeriod"/>
            </a:pPr>
            <a:r>
              <a:rPr b="1" lang="en-GB" sz="1100">
                <a:solidFill>
                  <a:srgbClr val="EE2A7B"/>
                </a:solidFill>
              </a:rPr>
              <a:t>Actualizaciones de Asociaciones/		60 min</a:t>
            </a:r>
            <a:endParaRPr b="1" sz="1100">
              <a:solidFill>
                <a:srgbClr val="EE2A7B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100">
                <a:solidFill>
                  <a:srgbClr val="EE2A7B"/>
                </a:solidFill>
              </a:rPr>
              <a:t>Colaborativas</a:t>
            </a:r>
            <a:endParaRPr b="1" sz="1100">
              <a:solidFill>
                <a:schemeClr val="accent2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0"/>
              <a:buAutoNum type="romanUcPeriod" startAt="7"/>
            </a:pPr>
            <a:r>
              <a:rPr b="1" lang="en-GB" sz="1100">
                <a:solidFill>
                  <a:schemeClr val="accent2"/>
                </a:solidFill>
              </a:rPr>
              <a:t>Preguntas y Respuestas				10 min</a:t>
            </a:r>
            <a:endParaRPr b="1" sz="1100">
              <a:solidFill>
                <a:schemeClr val="accent2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100"/>
              <a:buAutoNum type="romanUcPeriod" startAt="7"/>
            </a:pPr>
            <a:r>
              <a:rPr b="1" lang="en-GB" sz="1100">
                <a:solidFill>
                  <a:srgbClr val="EE2A7B"/>
                </a:solidFill>
              </a:rPr>
              <a:t>Próximos Pasos                                                    15 min</a:t>
            </a:r>
            <a:endParaRPr b="1" sz="1100">
              <a:solidFill>
                <a:srgbClr val="EE2A7B"/>
              </a:solidFill>
            </a:endParaRPr>
          </a:p>
          <a:p>
            <a:pPr indent="-29845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100"/>
              <a:buChar char="○"/>
            </a:pPr>
            <a:r>
              <a:rPr b="1" lang="en-GB" sz="1100">
                <a:solidFill>
                  <a:srgbClr val="EE2A7B"/>
                </a:solidFill>
              </a:rPr>
              <a:t>Actualización de Abogacía Colectiva</a:t>
            </a:r>
            <a:endParaRPr b="1" sz="1100">
              <a:solidFill>
                <a:srgbClr val="EE2A7B"/>
              </a:solidFill>
            </a:endParaRPr>
          </a:p>
          <a:p>
            <a:pPr indent="-29845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100"/>
              <a:buChar char="○"/>
            </a:pPr>
            <a:r>
              <a:rPr b="1" lang="en-GB" sz="1100">
                <a:solidFill>
                  <a:srgbClr val="EE2A7B"/>
                </a:solidFill>
              </a:rPr>
              <a:t>Próximas Reuniones Mensuales </a:t>
            </a:r>
            <a:endParaRPr b="1" sz="1100">
              <a:solidFill>
                <a:srgbClr val="EE2A7B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100">
                <a:solidFill>
                  <a:srgbClr val="EE2A7B"/>
                </a:solidFill>
              </a:rPr>
              <a:t>de Best Start Región 1</a:t>
            </a:r>
            <a:endParaRPr b="1" sz="1100">
              <a:solidFill>
                <a:srgbClr val="EE2A7B"/>
              </a:solidFill>
            </a:endParaRPr>
          </a:p>
          <a:p>
            <a:pPr indent="-29845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100"/>
              <a:buChar char="○"/>
            </a:pPr>
            <a:r>
              <a:rPr b="1" lang="en-GB" sz="1100">
                <a:solidFill>
                  <a:srgbClr val="EE2A7B"/>
                </a:solidFill>
              </a:rPr>
              <a:t>Preguntas y Respuestas</a:t>
            </a:r>
            <a:endParaRPr b="1" sz="1100">
              <a:solidFill>
                <a:srgbClr val="EE2A7B"/>
              </a:solidFill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0"/>
              <a:buAutoNum type="romanUcPeriod" startAt="7"/>
            </a:pPr>
            <a:r>
              <a:rPr b="1" lang="en-GB" sz="1100">
                <a:solidFill>
                  <a:schemeClr val="accent5"/>
                </a:solidFill>
              </a:rPr>
              <a:t>Movilización de recursos comunitarios</a:t>
            </a:r>
            <a:r>
              <a:rPr b="1" lang="en-GB" sz="1100">
                <a:solidFill>
                  <a:srgbClr val="EE2A7B"/>
                </a:solidFill>
              </a:rPr>
              <a:t>         </a:t>
            </a:r>
            <a:r>
              <a:rPr b="1" lang="en-GB" sz="1100">
                <a:solidFill>
                  <a:srgbClr val="312E87"/>
                </a:solidFill>
              </a:rPr>
              <a:t> 30 mi</a:t>
            </a:r>
            <a:r>
              <a:rPr b="1" lang="en-GB" sz="1100">
                <a:solidFill>
                  <a:srgbClr val="EE2A7B"/>
                </a:solidFill>
              </a:rPr>
              <a:t>	</a:t>
            </a:r>
            <a:endParaRPr b="1" sz="1100">
              <a:solidFill>
                <a:srgbClr val="EE2A7B"/>
              </a:solidFill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100"/>
              <a:buAutoNum type="romanUcPeriod" startAt="7"/>
            </a:pPr>
            <a:r>
              <a:rPr b="1" lang="en-GB" sz="1100">
                <a:solidFill>
                  <a:srgbClr val="EE2A7B"/>
                </a:solidFill>
              </a:rPr>
              <a:t>Evaluación						5 min</a:t>
            </a:r>
            <a:endParaRPr b="1" sz="1100">
              <a:solidFill>
                <a:srgbClr val="EE2A7B"/>
              </a:solidFill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0"/>
              <a:buAutoNum type="romanUcPeriod" startAt="7"/>
            </a:pPr>
            <a:r>
              <a:rPr b="1" lang="en-GB" sz="1100">
                <a:solidFill>
                  <a:srgbClr val="312E87"/>
                </a:solidFill>
              </a:rPr>
              <a:t>Cierre							1 min</a:t>
            </a:r>
            <a:endParaRPr b="1" sz="1100">
              <a:solidFill>
                <a:srgbClr val="312E87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100">
                <a:solidFill>
                  <a:srgbClr val="EE2A7B"/>
                </a:solidFill>
              </a:rPr>
              <a:t>                                                                      </a:t>
            </a:r>
            <a:endParaRPr sz="1100">
              <a:solidFill>
                <a:srgbClr val="EE2A7B"/>
              </a:solidFill>
            </a:endParaRPr>
          </a:p>
        </p:txBody>
      </p:sp>
      <p:sp>
        <p:nvSpPr>
          <p:cNvPr id="595" name="Google Shape;595;g1043b289756_0_1426"/>
          <p:cNvSpPr txBox="1"/>
          <p:nvPr>
            <p:ph type="title"/>
          </p:nvPr>
        </p:nvSpPr>
        <p:spPr>
          <a:xfrm>
            <a:off x="4714550" y="546650"/>
            <a:ext cx="4304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i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008C"/>
        </a:solidFill>
      </p:bgPr>
    </p:bg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91e8b299f7_0_17"/>
          <p:cNvSpPr txBox="1"/>
          <p:nvPr>
            <p:ph type="title"/>
          </p:nvPr>
        </p:nvSpPr>
        <p:spPr>
          <a:xfrm>
            <a:off x="4572000" y="977575"/>
            <a:ext cx="4428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Objectives</a:t>
            </a:r>
            <a:endParaRPr i="1" sz="2400"/>
          </a:p>
        </p:txBody>
      </p:sp>
      <p:sp>
        <p:nvSpPr>
          <p:cNvPr id="601" name="Google Shape;601;g91e8b299f7_0_17"/>
          <p:cNvSpPr txBox="1"/>
          <p:nvPr>
            <p:ph type="title"/>
          </p:nvPr>
        </p:nvSpPr>
        <p:spPr>
          <a:xfrm>
            <a:off x="244525" y="925850"/>
            <a:ext cx="3783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Objetivos</a:t>
            </a:r>
            <a:endParaRPr sz="2400"/>
          </a:p>
        </p:txBody>
      </p:sp>
      <p:sp>
        <p:nvSpPr>
          <p:cNvPr id="602" name="Google Shape;602;g91e8b299f7_0_17"/>
          <p:cNvSpPr txBox="1"/>
          <p:nvPr/>
        </p:nvSpPr>
        <p:spPr>
          <a:xfrm>
            <a:off x="137000" y="1600875"/>
            <a:ext cx="4080300" cy="3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Alimentar y fortalecer nuestras relaciones. 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Proporcionar y escuchar las actualizaciones de todas las Asociaciones Comunitarias.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Repasar nuestro trabajo de abogacía colectiva hasta hoy, y actualizar los próximos pasos.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Comprender los próximos pasos 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03" name="Google Shape;603;g91e8b299f7_0_17"/>
          <p:cNvSpPr txBox="1"/>
          <p:nvPr/>
        </p:nvSpPr>
        <p:spPr>
          <a:xfrm>
            <a:off x="4817750" y="1600875"/>
            <a:ext cx="4080300" cy="3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Nurture and strengthen our relationships. 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Provide and hear updates from all Community Partnerships.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Review our collective advocacy work to date, and update on next steps.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Understand next steps 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8702"/>
        </a:solidFill>
      </p:bgPr>
    </p:bg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043b289756_0_232"/>
          <p:cNvSpPr txBox="1"/>
          <p:nvPr>
            <p:ph type="title"/>
          </p:nvPr>
        </p:nvSpPr>
        <p:spPr>
          <a:xfrm>
            <a:off x="338775" y="888325"/>
            <a:ext cx="3555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Acuerdos de Grupo </a:t>
            </a:r>
            <a:endParaRPr sz="2400"/>
          </a:p>
        </p:txBody>
      </p:sp>
      <p:sp>
        <p:nvSpPr>
          <p:cNvPr id="609" name="Google Shape;609;g1043b289756_0_232"/>
          <p:cNvSpPr txBox="1"/>
          <p:nvPr>
            <p:ph idx="1" type="body"/>
          </p:nvPr>
        </p:nvSpPr>
        <p:spPr>
          <a:xfrm>
            <a:off x="4650375" y="1423525"/>
            <a:ext cx="42372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Share Power: Be aware of your privilege (positional, racial, ethnic, linguistic, gender, sexual orientation, etc.) and actively step back to allow others to participate.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Celebrate diversity: actively seek out diverse ideas, perspectives, and experiences.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Embrace and patience with  technology.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Indicate if there are sound issues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Stop to allow translation as needed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patient with yourself and others.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One speaker at a time.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10" name="Google Shape;610;g1043b289756_0_232"/>
          <p:cNvSpPr txBox="1"/>
          <p:nvPr>
            <p:ph idx="2" type="body"/>
          </p:nvPr>
        </p:nvSpPr>
        <p:spPr>
          <a:xfrm>
            <a:off x="195300" y="1423525"/>
            <a:ext cx="42372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Compartir el poder: Ser consciente de su privilegio (posicional, racial, étnico, lingüístico, de género, de orientación sexual, etc.) y dar un paso atrás para permitir que otros participen.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Celebrar la diversidad: buscar activamente diversas ideas, perspectivas y experiencias.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Adoptar y tener paciencia con la tecnología.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Indicar si hay algún problema con el sonido.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Detenerse para permitir la traducción según sea necesario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Ser paciente con uno mismo y con los demás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 orador a la vez.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11" name="Google Shape;611;g1043b289756_0_232"/>
          <p:cNvSpPr txBox="1"/>
          <p:nvPr>
            <p:ph type="title"/>
          </p:nvPr>
        </p:nvSpPr>
        <p:spPr>
          <a:xfrm>
            <a:off x="4850175" y="888325"/>
            <a:ext cx="4379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Group Agreements</a:t>
            </a:r>
            <a:endParaRPr sz="2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8702"/>
        </a:solidFill>
      </p:bgPr>
    </p:bg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1043b289756_0_239"/>
          <p:cNvSpPr txBox="1"/>
          <p:nvPr>
            <p:ph type="title"/>
          </p:nvPr>
        </p:nvSpPr>
        <p:spPr>
          <a:xfrm>
            <a:off x="338775" y="888325"/>
            <a:ext cx="3555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Acuerdos de Grupo </a:t>
            </a:r>
            <a:endParaRPr sz="2400"/>
          </a:p>
        </p:txBody>
      </p:sp>
      <p:sp>
        <p:nvSpPr>
          <p:cNvPr id="617" name="Google Shape;617;g1043b289756_0_239"/>
          <p:cNvSpPr txBox="1"/>
          <p:nvPr>
            <p:ph idx="1" type="body"/>
          </p:nvPr>
        </p:nvSpPr>
        <p:spPr>
          <a:xfrm>
            <a:off x="4704800" y="1423525"/>
            <a:ext cx="42291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solution-oriented based on proposals.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inclusive of all community voices.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equity focused.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Turn on your cameras if you are able to.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Raise your hand to speak.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Agree to disagree.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Suspend judgement.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Share resources.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Flexibility - as we continue to adapt to the current conditions and those to come.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Punctuality, consistent attendance and making yourself available.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Have fun and celebrate our accomplishments!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18" name="Google Shape;618;g1043b289756_0_239"/>
          <p:cNvSpPr txBox="1"/>
          <p:nvPr>
            <p:ph idx="2" type="body"/>
          </p:nvPr>
        </p:nvSpPr>
        <p:spPr>
          <a:xfrm>
            <a:off x="195300" y="1423525"/>
            <a:ext cx="4379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Estar orientado a soluciones basado en propuestas.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Incluir todas las voces de la comunidad.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Centrarse en la equidad.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Prender su cámara si es que puede.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Levantar la mano para hablar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Estar de acuerdo de estar en desacuerdo.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Suspender el  juicio.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Compartir recursos.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Flexibilidad - mientras continuamos adaptándonos a las condiciones actuales y las que vendrán.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Puntualidad, asistencia consistente y disponibilidad.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¡Divertirse y celebrar nuestros logros!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19" name="Google Shape;619;g1043b289756_0_239"/>
          <p:cNvSpPr txBox="1"/>
          <p:nvPr>
            <p:ph type="title"/>
          </p:nvPr>
        </p:nvSpPr>
        <p:spPr>
          <a:xfrm>
            <a:off x="4850175" y="888325"/>
            <a:ext cx="4379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Group Agreements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a3b2f2cad5_0_13"/>
          <p:cNvSpPr txBox="1"/>
          <p:nvPr>
            <p:ph idx="4294967295" type="ctrTitle"/>
          </p:nvPr>
        </p:nvSpPr>
        <p:spPr>
          <a:xfrm>
            <a:off x="254675" y="1506450"/>
            <a:ext cx="3412800" cy="26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4200"/>
              <a:buFont typeface="Montserrat SemiBold"/>
              <a:buNone/>
            </a:pPr>
            <a:r>
              <a:rPr b="1" i="0" lang="en-GB" sz="3300" u="none" cap="none" strike="noStrike">
                <a:solidFill>
                  <a:srgbClr val="EE2A7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Bienvenida e Instalarse</a:t>
            </a:r>
            <a:endParaRPr b="1" i="0" sz="3300" u="none" cap="none" strike="noStrike">
              <a:solidFill>
                <a:srgbClr val="EE2A7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9BD7"/>
              </a:buClr>
              <a:buSzPts val="4200"/>
              <a:buFont typeface="Montserrat SemiBold"/>
              <a:buNone/>
            </a:pPr>
            <a:r>
              <a:rPr b="1" i="1" lang="en-GB" sz="3300" u="none" cap="none" strike="noStrike">
                <a:solidFill>
                  <a:srgbClr val="2797C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Welcome &amp; Get Settled</a:t>
            </a:r>
            <a:endParaRPr b="1" i="1" sz="3300" u="none" cap="none" strike="noStrike">
              <a:solidFill>
                <a:srgbClr val="2797C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68" name="Google Shape;368;ga3b2f2cad5_0_13"/>
          <p:cNvPicPr preferRelativeResize="0"/>
          <p:nvPr/>
        </p:nvPicPr>
        <p:blipFill rotWithShape="1">
          <a:blip r:embed="rId3">
            <a:alphaModFix/>
          </a:blip>
          <a:srcRect b="0" l="31257" r="0" t="0"/>
          <a:stretch/>
        </p:blipFill>
        <p:spPr>
          <a:xfrm>
            <a:off x="4429550" y="0"/>
            <a:ext cx="47144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99adf5d316_1_63"/>
          <p:cNvSpPr txBox="1"/>
          <p:nvPr>
            <p:ph type="title"/>
          </p:nvPr>
        </p:nvSpPr>
        <p:spPr>
          <a:xfrm>
            <a:off x="4513825" y="2318850"/>
            <a:ext cx="44571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400"/>
              <a:t>Rompehielo</a:t>
            </a:r>
            <a:endParaRPr i="1" sz="2400"/>
          </a:p>
        </p:txBody>
      </p:sp>
      <p:sp>
        <p:nvSpPr>
          <p:cNvPr id="625" name="Google Shape;625;g99adf5d316_1_63"/>
          <p:cNvSpPr txBox="1"/>
          <p:nvPr>
            <p:ph type="title"/>
          </p:nvPr>
        </p:nvSpPr>
        <p:spPr>
          <a:xfrm>
            <a:off x="56600" y="2318850"/>
            <a:ext cx="47277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400"/>
              <a:t>Icebreaker</a:t>
            </a:r>
            <a:r>
              <a:rPr i="1" lang="en-GB" sz="2400"/>
              <a:t> </a:t>
            </a:r>
            <a:endParaRPr sz="26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217fb8175df_0_1"/>
          <p:cNvSpPr txBox="1"/>
          <p:nvPr>
            <p:ph type="title"/>
          </p:nvPr>
        </p:nvSpPr>
        <p:spPr>
          <a:xfrm>
            <a:off x="5589650" y="2301950"/>
            <a:ext cx="3198900" cy="10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1900"/>
              <a:t>We just had the 1st day of Spring on March 20th.</a:t>
            </a:r>
            <a:br>
              <a:rPr i="1" lang="en-GB" sz="1900"/>
            </a:br>
            <a:br>
              <a:rPr i="1" lang="en-GB" sz="1900"/>
            </a:br>
            <a:r>
              <a:rPr i="1" lang="en-GB" sz="1900"/>
              <a:t>What is your favorite time of the year  Winter, Spring, Summer or Fall. And Why?</a:t>
            </a:r>
            <a:endParaRPr i="1" sz="1900"/>
          </a:p>
        </p:txBody>
      </p:sp>
      <p:sp>
        <p:nvSpPr>
          <p:cNvPr id="631" name="Google Shape;631;g217fb8175df_0_1"/>
          <p:cNvSpPr txBox="1"/>
          <p:nvPr>
            <p:ph type="title"/>
          </p:nvPr>
        </p:nvSpPr>
        <p:spPr>
          <a:xfrm>
            <a:off x="232450" y="2458075"/>
            <a:ext cx="3429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900"/>
              <a:t>Acabamos de tener el primer día de la primavera el 20 de marzo.</a:t>
            </a:r>
            <a:endParaRPr i="1" sz="19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900"/>
              <a:t>Cuál es su tiempo favorito del año Invierno, Primavera, Verano u Otoño. E ¿Por qué?</a:t>
            </a:r>
            <a:endParaRPr i="1" sz="19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i="1" sz="2400"/>
          </a:p>
        </p:txBody>
      </p:sp>
      <p:cxnSp>
        <p:nvCxnSpPr>
          <p:cNvPr id="632" name="Google Shape;632;g217fb8175df_0_1"/>
          <p:cNvCxnSpPr/>
          <p:nvPr/>
        </p:nvCxnSpPr>
        <p:spPr>
          <a:xfrm>
            <a:off x="4572000" y="1504975"/>
            <a:ext cx="0" cy="24546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33" name="Google Shape;633;g217fb8175df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7950" y="1504975"/>
            <a:ext cx="1720611" cy="2454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146896240ee_0_258"/>
          <p:cNvSpPr txBox="1"/>
          <p:nvPr>
            <p:ph type="title"/>
          </p:nvPr>
        </p:nvSpPr>
        <p:spPr>
          <a:xfrm>
            <a:off x="4784200" y="231885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Community Partnership Updates</a:t>
            </a:r>
            <a:endParaRPr i="1" sz="2600"/>
          </a:p>
        </p:txBody>
      </p:sp>
      <p:sp>
        <p:nvSpPr>
          <p:cNvPr id="639" name="Google Shape;639;g146896240ee_0_258"/>
          <p:cNvSpPr txBox="1"/>
          <p:nvPr>
            <p:ph type="title"/>
          </p:nvPr>
        </p:nvSpPr>
        <p:spPr>
          <a:xfrm>
            <a:off x="714425" y="231885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Actualizaciones de las Asociaciones /</a:t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Colaborativas</a:t>
            </a:r>
            <a:endParaRPr sz="26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g146896240ee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050" y="1797788"/>
            <a:ext cx="3291826" cy="15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g146896240ee_0_0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6" name="Google Shape;646;g146896240ee_0_0"/>
          <p:cNvPicPr preferRelativeResize="0"/>
          <p:nvPr/>
        </p:nvPicPr>
        <p:blipFill rotWithShape="1">
          <a:blip r:embed="rId4">
            <a:alphaModFix/>
          </a:blip>
          <a:srcRect b="0" l="16804" r="16797" t="0"/>
          <a:stretch/>
        </p:blipFill>
        <p:spPr>
          <a:xfrm>
            <a:off x="4590565" y="0"/>
            <a:ext cx="455343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146896240ee_0_14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2" name="Google Shape;652;g146896240ee_0_14"/>
          <p:cNvPicPr preferRelativeResize="0"/>
          <p:nvPr/>
        </p:nvPicPr>
        <p:blipFill rotWithShape="1">
          <a:blip r:embed="rId3">
            <a:alphaModFix/>
          </a:blip>
          <a:srcRect b="0" l="3842" r="6808" t="0"/>
          <a:stretch/>
        </p:blipFill>
        <p:spPr>
          <a:xfrm>
            <a:off x="870425" y="1814000"/>
            <a:ext cx="2729999" cy="97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g146896240ee_0_14"/>
          <p:cNvPicPr preferRelativeResize="0"/>
          <p:nvPr/>
        </p:nvPicPr>
        <p:blipFill rotWithShape="1">
          <a:blip r:embed="rId4">
            <a:alphaModFix/>
          </a:blip>
          <a:srcRect b="0" l="-630" r="39323" t="0"/>
          <a:stretch/>
        </p:blipFill>
        <p:spPr>
          <a:xfrm>
            <a:off x="4452400" y="0"/>
            <a:ext cx="47311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46896240ee_0_20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9" name="Google Shape;659;g146896240ee_0_20"/>
          <p:cNvPicPr preferRelativeResize="0"/>
          <p:nvPr/>
        </p:nvPicPr>
        <p:blipFill rotWithShape="1">
          <a:blip r:embed="rId3">
            <a:alphaModFix/>
          </a:blip>
          <a:srcRect b="0" l="8548" r="8538" t="0"/>
          <a:stretch/>
        </p:blipFill>
        <p:spPr>
          <a:xfrm>
            <a:off x="3855275" y="766775"/>
            <a:ext cx="5288724" cy="4376724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g146896240ee_0_20"/>
          <p:cNvSpPr txBox="1"/>
          <p:nvPr>
            <p:ph type="title"/>
          </p:nvPr>
        </p:nvSpPr>
        <p:spPr>
          <a:xfrm>
            <a:off x="0" y="2778000"/>
            <a:ext cx="38796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Alianza Magnolia Best Start </a:t>
            </a: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61" name="Google Shape;661;g146896240ee_0_20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146896240ee_0_27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g146896240ee_0_27"/>
          <p:cNvSpPr txBox="1"/>
          <p:nvPr>
            <p:ph type="title"/>
          </p:nvPr>
        </p:nvSpPr>
        <p:spPr>
          <a:xfrm>
            <a:off x="179925" y="2770875"/>
            <a:ext cx="30162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Angeles</a:t>
            </a:r>
            <a:r>
              <a:rPr b="1" lang="en-GB" sz="15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5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68" name="Google Shape;668;g146896240ee_0_27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g146896240ee_0_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27333" y="766775"/>
            <a:ext cx="5816668" cy="436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46896240ee_0_34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g146896240ee_0_34"/>
          <p:cNvSpPr txBox="1"/>
          <p:nvPr>
            <p:ph type="title"/>
          </p:nvPr>
        </p:nvSpPr>
        <p:spPr>
          <a:xfrm>
            <a:off x="135701" y="2778000"/>
            <a:ext cx="31347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Ambassador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76" name="Google Shape;676;g146896240ee_0_34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g146896240ee_0_34"/>
          <p:cNvPicPr preferRelativeResize="0"/>
          <p:nvPr/>
        </p:nvPicPr>
        <p:blipFill rotWithShape="1">
          <a:blip r:embed="rId4">
            <a:alphaModFix/>
          </a:blip>
          <a:srcRect b="0" l="340" r="2126" t="0"/>
          <a:stretch/>
        </p:blipFill>
        <p:spPr>
          <a:xfrm>
            <a:off x="3452400" y="766775"/>
            <a:ext cx="5691602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146896240ee_0_41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g146896240ee_0_41"/>
          <p:cNvSpPr txBox="1"/>
          <p:nvPr>
            <p:ph type="title"/>
          </p:nvPr>
        </p:nvSpPr>
        <p:spPr>
          <a:xfrm>
            <a:off x="135700" y="2777988"/>
            <a:ext cx="44595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Estrella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84" name="Google Shape;684;g146896240ee_0_41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g146896240ee_0_41"/>
          <p:cNvPicPr preferRelativeResize="0"/>
          <p:nvPr/>
        </p:nvPicPr>
        <p:blipFill rotWithShape="1">
          <a:blip r:embed="rId4">
            <a:alphaModFix/>
          </a:blip>
          <a:srcRect b="0" l="11791" r="11791" t="0"/>
          <a:stretch/>
        </p:blipFill>
        <p:spPr>
          <a:xfrm>
            <a:off x="4684651" y="766775"/>
            <a:ext cx="4459351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146896240ee_0_48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g146896240ee_0_48"/>
          <p:cNvSpPr txBox="1"/>
          <p:nvPr>
            <p:ph type="title"/>
          </p:nvPr>
        </p:nvSpPr>
        <p:spPr>
          <a:xfrm>
            <a:off x="296350" y="2765025"/>
            <a:ext cx="30480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Hope Street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b="1" sz="14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92" name="Google Shape;692;g146896240ee_0_48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g146896240ee_0_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25388" y="1359200"/>
            <a:ext cx="5618611" cy="3165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1703d6e84f_0_2286"/>
          <p:cNvSpPr txBox="1"/>
          <p:nvPr>
            <p:ph type="title"/>
          </p:nvPr>
        </p:nvSpPr>
        <p:spPr>
          <a:xfrm>
            <a:off x="4784200" y="227930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Zoom Tips</a:t>
            </a:r>
            <a:endParaRPr i="1" sz="2600"/>
          </a:p>
        </p:txBody>
      </p:sp>
      <p:sp>
        <p:nvSpPr>
          <p:cNvPr id="374" name="Google Shape;374;g11703d6e84f_0_2286"/>
          <p:cNvSpPr txBox="1"/>
          <p:nvPr>
            <p:ph type="title"/>
          </p:nvPr>
        </p:nvSpPr>
        <p:spPr>
          <a:xfrm>
            <a:off x="714425" y="227930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Consejos </a:t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para Zoom</a:t>
            </a:r>
            <a:endParaRPr sz="26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146896240ee_0_55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9" name="Google Shape;699;g146896240ee_0_55"/>
          <p:cNvPicPr preferRelativeResize="0"/>
          <p:nvPr/>
        </p:nvPicPr>
        <p:blipFill rotWithShape="1">
          <a:blip r:embed="rId3">
            <a:alphaModFix/>
          </a:blip>
          <a:srcRect b="0" l="0" r="9090" t="0"/>
          <a:stretch/>
        </p:blipFill>
        <p:spPr>
          <a:xfrm>
            <a:off x="3174247" y="766775"/>
            <a:ext cx="5969751" cy="4376726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g146896240ee_0_55"/>
          <p:cNvSpPr txBox="1"/>
          <p:nvPr>
            <p:ph type="title"/>
          </p:nvPr>
        </p:nvSpPr>
        <p:spPr>
          <a:xfrm>
            <a:off x="237325" y="2777988"/>
            <a:ext cx="25878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Richardson Park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01" name="Google Shape;701;g146896240ee_0_55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146896240ee_0_62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g146896240ee_0_62"/>
          <p:cNvSpPr txBox="1"/>
          <p:nvPr>
            <p:ph type="title"/>
          </p:nvPr>
        </p:nvSpPr>
        <p:spPr>
          <a:xfrm>
            <a:off x="237325" y="2784288"/>
            <a:ext cx="36786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San Pedro / All Peoples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sz="1000">
              <a:solidFill>
                <a:srgbClr val="EE2A7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08" name="Google Shape;708;g146896240ee_0_62"/>
          <p:cNvPicPr preferRelativeResize="0"/>
          <p:nvPr/>
        </p:nvPicPr>
        <p:blipFill rotWithShape="1">
          <a:blip r:embed="rId3">
            <a:alphaModFix/>
          </a:blip>
          <a:srcRect b="0" l="3577" r="11028" t="0"/>
          <a:stretch/>
        </p:blipFill>
        <p:spPr>
          <a:xfrm>
            <a:off x="4146728" y="766775"/>
            <a:ext cx="4997274" cy="438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g146896240ee_0_62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146896240ee_0_69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g146896240ee_0_69"/>
          <p:cNvSpPr txBox="1"/>
          <p:nvPr>
            <p:ph type="title"/>
          </p:nvPr>
        </p:nvSpPr>
        <p:spPr>
          <a:xfrm>
            <a:off x="306900" y="2777975"/>
            <a:ext cx="32598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Universal Dream Team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16" name="Google Shape;716;g146896240ee_0_69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g146896240ee_0_69"/>
          <p:cNvPicPr preferRelativeResize="0"/>
          <p:nvPr/>
        </p:nvPicPr>
        <p:blipFill rotWithShape="1">
          <a:blip r:embed="rId4">
            <a:alphaModFix/>
          </a:blip>
          <a:srcRect b="0" l="11673" r="4878" t="7621"/>
          <a:stretch/>
        </p:blipFill>
        <p:spPr>
          <a:xfrm>
            <a:off x="3872805" y="766775"/>
            <a:ext cx="5271194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146896240ee_0_6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3" name="Google Shape;723;g146896240ee_0_6"/>
          <p:cNvGrpSpPr/>
          <p:nvPr/>
        </p:nvGrpSpPr>
        <p:grpSpPr>
          <a:xfrm>
            <a:off x="685284" y="1859353"/>
            <a:ext cx="3216017" cy="1029915"/>
            <a:chOff x="2086751" y="109575"/>
            <a:chExt cx="1612200" cy="516300"/>
          </a:xfrm>
        </p:grpSpPr>
        <p:sp>
          <p:nvSpPr>
            <p:cNvPr id="724" name="Google Shape;724;g146896240ee_0_6"/>
            <p:cNvSpPr/>
            <p:nvPr/>
          </p:nvSpPr>
          <p:spPr>
            <a:xfrm>
              <a:off x="2086751" y="109575"/>
              <a:ext cx="1612200" cy="51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25" name="Google Shape;725;g146896240ee_0_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217475" y="152425"/>
              <a:ext cx="1350752" cy="4305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26" name="Google Shape;726;g146896240ee_0_6"/>
          <p:cNvPicPr preferRelativeResize="0"/>
          <p:nvPr/>
        </p:nvPicPr>
        <p:blipFill rotWithShape="1">
          <a:blip r:embed="rId4">
            <a:alphaModFix/>
          </a:blip>
          <a:srcRect b="14907" l="10933" r="42833" t="3672"/>
          <a:stretch/>
        </p:blipFill>
        <p:spPr>
          <a:xfrm>
            <a:off x="4590565" y="0"/>
            <a:ext cx="455343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Google Shape;731;g146896240ee_0_82"/>
          <p:cNvPicPr preferRelativeResize="0"/>
          <p:nvPr/>
        </p:nvPicPr>
        <p:blipFill rotWithShape="1">
          <a:blip r:embed="rId3">
            <a:alphaModFix/>
          </a:blip>
          <a:srcRect b="11202" l="0" r="0" t="11204"/>
          <a:stretch/>
        </p:blipFill>
        <p:spPr>
          <a:xfrm>
            <a:off x="356025" y="1949700"/>
            <a:ext cx="3600523" cy="1147825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g146896240ee_0_82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3" name="Google Shape;733;g146896240ee_0_82"/>
          <p:cNvPicPr preferRelativeResize="0"/>
          <p:nvPr/>
        </p:nvPicPr>
        <p:blipFill rotWithShape="1">
          <a:blip r:embed="rId4">
            <a:alphaModFix/>
          </a:blip>
          <a:srcRect b="0" l="0" r="27985" t="0"/>
          <a:stretch/>
        </p:blipFill>
        <p:spPr>
          <a:xfrm>
            <a:off x="4466675" y="0"/>
            <a:ext cx="49386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8702"/>
        </a:solidFill>
      </p:bgPr>
    </p:bg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13deda408f5_0_178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Questions and Answers</a:t>
            </a:r>
            <a:endParaRPr i="1" sz="2200"/>
          </a:p>
        </p:txBody>
      </p:sp>
      <p:sp>
        <p:nvSpPr>
          <p:cNvPr id="739" name="Google Shape;739;g13deda408f5_0_178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Preguntas y Respuestas</a:t>
            </a:r>
            <a:endParaRPr sz="22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008C"/>
        </a:solidFill>
      </p:bgPr>
    </p:bg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1703d6e84f_0_329"/>
          <p:cNvSpPr txBox="1"/>
          <p:nvPr>
            <p:ph type="title"/>
          </p:nvPr>
        </p:nvSpPr>
        <p:spPr>
          <a:xfrm>
            <a:off x="826125" y="21373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700"/>
              <a:t>Próximos Pasos</a:t>
            </a:r>
            <a:endParaRPr sz="2700"/>
          </a:p>
        </p:txBody>
      </p:sp>
      <p:sp>
        <p:nvSpPr>
          <p:cNvPr id="745" name="Google Shape;745;g11703d6e84f_0_329"/>
          <p:cNvSpPr txBox="1"/>
          <p:nvPr>
            <p:ph type="title"/>
          </p:nvPr>
        </p:nvSpPr>
        <p:spPr>
          <a:xfrm>
            <a:off x="4989600" y="21373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700"/>
              <a:t>Next Steps </a:t>
            </a:r>
            <a:endParaRPr sz="27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13dd8609de3_2_1"/>
          <p:cNvSpPr txBox="1"/>
          <p:nvPr>
            <p:ph type="title"/>
          </p:nvPr>
        </p:nvSpPr>
        <p:spPr>
          <a:xfrm>
            <a:off x="4784200" y="231885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Collective Advocacy Updates</a:t>
            </a:r>
            <a:endParaRPr i="1" sz="2600"/>
          </a:p>
        </p:txBody>
      </p:sp>
      <p:sp>
        <p:nvSpPr>
          <p:cNvPr id="751" name="Google Shape;751;g13dd8609de3_2_1"/>
          <p:cNvSpPr txBox="1"/>
          <p:nvPr>
            <p:ph type="title"/>
          </p:nvPr>
        </p:nvSpPr>
        <p:spPr>
          <a:xfrm>
            <a:off x="714425" y="231885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Actualizaciones de Abogacía Colectiva</a:t>
            </a:r>
            <a:endParaRPr sz="26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223728d9caa_0_0"/>
          <p:cNvSpPr/>
          <p:nvPr/>
        </p:nvSpPr>
        <p:spPr>
          <a:xfrm>
            <a:off x="7478765" y="8572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g223728d9caa_0_0"/>
          <p:cNvSpPr/>
          <p:nvPr/>
        </p:nvSpPr>
        <p:spPr>
          <a:xfrm>
            <a:off x="1672562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g223728d9caa_0_0"/>
          <p:cNvSpPr txBox="1"/>
          <p:nvPr/>
        </p:nvSpPr>
        <p:spPr>
          <a:xfrm>
            <a:off x="1672562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Campañas de vivienda en el condado de Los Ángeles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</a:t>
            </a: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59" name="Google Shape;759;g223728d9caa_0_0"/>
          <p:cNvSpPr txBox="1"/>
          <p:nvPr/>
        </p:nvSpPr>
        <p:spPr>
          <a:xfrm>
            <a:off x="1738412" y="2320187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GB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Marzo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0" name="Google Shape;760;g223728d9caa_0_0"/>
          <p:cNvSpPr/>
          <p:nvPr/>
        </p:nvSpPr>
        <p:spPr>
          <a:xfrm>
            <a:off x="1672562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g223728d9caa_0_0"/>
          <p:cNvSpPr txBox="1"/>
          <p:nvPr/>
        </p:nvSpPr>
        <p:spPr>
          <a:xfrm>
            <a:off x="1672562" y="3104175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Housing campaigns in Los Angeles County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</a:t>
            </a: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62" name="Google Shape;762;g223728d9caa_0_0"/>
          <p:cNvSpPr txBox="1"/>
          <p:nvPr/>
        </p:nvSpPr>
        <p:spPr>
          <a:xfrm>
            <a:off x="1672562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March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3" name="Google Shape;763;g223728d9caa_0_0"/>
          <p:cNvSpPr/>
          <p:nvPr/>
        </p:nvSpPr>
        <p:spPr>
          <a:xfrm>
            <a:off x="247690" y="14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g223728d9caa_0_0"/>
          <p:cNvSpPr/>
          <p:nvPr/>
        </p:nvSpPr>
        <p:spPr>
          <a:xfrm>
            <a:off x="3124114" y="2243445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g223728d9caa_0_0"/>
          <p:cNvSpPr txBox="1"/>
          <p:nvPr/>
        </p:nvSpPr>
        <p:spPr>
          <a:xfrm>
            <a:off x="3189964" y="2320399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GB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Abril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6" name="Google Shape;766;g223728d9caa_0_0"/>
          <p:cNvSpPr/>
          <p:nvPr/>
        </p:nvSpPr>
        <p:spPr>
          <a:xfrm>
            <a:off x="3124114" y="2723051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g223728d9caa_0_0"/>
          <p:cNvSpPr txBox="1"/>
          <p:nvPr/>
        </p:nvSpPr>
        <p:spPr>
          <a:xfrm>
            <a:off x="3124114" y="2800003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April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8" name="Google Shape;768;g223728d9caa_0_0"/>
          <p:cNvSpPr/>
          <p:nvPr/>
        </p:nvSpPr>
        <p:spPr>
          <a:xfrm>
            <a:off x="4575666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g223728d9caa_0_0"/>
          <p:cNvSpPr txBox="1"/>
          <p:nvPr/>
        </p:nvSpPr>
        <p:spPr>
          <a:xfrm>
            <a:off x="4575666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GB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0" name="Google Shape;770;g223728d9caa_0_0"/>
          <p:cNvSpPr/>
          <p:nvPr/>
        </p:nvSpPr>
        <p:spPr>
          <a:xfrm>
            <a:off x="4575666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g223728d9caa_0_0"/>
          <p:cNvSpPr txBox="1"/>
          <p:nvPr/>
        </p:nvSpPr>
        <p:spPr>
          <a:xfrm>
            <a:off x="4575666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2" name="Google Shape;772;g223728d9caa_0_0"/>
          <p:cNvSpPr/>
          <p:nvPr/>
        </p:nvSpPr>
        <p:spPr>
          <a:xfrm>
            <a:off x="6027218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g223728d9caa_0_0"/>
          <p:cNvSpPr txBox="1"/>
          <p:nvPr/>
        </p:nvSpPr>
        <p:spPr>
          <a:xfrm>
            <a:off x="6027218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GB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Junio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4" name="Google Shape;774;g223728d9caa_0_0"/>
          <p:cNvSpPr/>
          <p:nvPr/>
        </p:nvSpPr>
        <p:spPr>
          <a:xfrm>
            <a:off x="6027218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g223728d9caa_0_0"/>
          <p:cNvSpPr txBox="1"/>
          <p:nvPr/>
        </p:nvSpPr>
        <p:spPr>
          <a:xfrm>
            <a:off x="6027218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June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6" name="Google Shape;776;g223728d9caa_0_0"/>
          <p:cNvSpPr/>
          <p:nvPr/>
        </p:nvSpPr>
        <p:spPr>
          <a:xfrm>
            <a:off x="7478770" y="63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g223728d9caa_0_0"/>
          <p:cNvSpPr/>
          <p:nvPr/>
        </p:nvSpPr>
        <p:spPr>
          <a:xfrm>
            <a:off x="7478770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g223728d9caa_0_0"/>
          <p:cNvSpPr txBox="1"/>
          <p:nvPr/>
        </p:nvSpPr>
        <p:spPr>
          <a:xfrm>
            <a:off x="7478770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GB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Julio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9" name="Google Shape;779;g223728d9caa_0_0"/>
          <p:cNvSpPr/>
          <p:nvPr/>
        </p:nvSpPr>
        <p:spPr>
          <a:xfrm>
            <a:off x="7478770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g223728d9caa_0_0"/>
          <p:cNvSpPr txBox="1"/>
          <p:nvPr/>
        </p:nvSpPr>
        <p:spPr>
          <a:xfrm>
            <a:off x="7478770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July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1" name="Google Shape;781;g223728d9caa_0_0"/>
          <p:cNvSpPr txBox="1"/>
          <p:nvPr/>
        </p:nvSpPr>
        <p:spPr>
          <a:xfrm>
            <a:off x="3097400" y="712675"/>
            <a:ext cx="14745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Elemento de vivienda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782" name="Google Shape;782;g223728d9caa_0_0"/>
          <p:cNvGrpSpPr/>
          <p:nvPr/>
        </p:nvGrpSpPr>
        <p:grpSpPr>
          <a:xfrm>
            <a:off x="221016" y="2723064"/>
            <a:ext cx="1406380" cy="1666811"/>
            <a:chOff x="368456" y="3015838"/>
            <a:chExt cx="1551611" cy="1666811"/>
          </a:xfrm>
        </p:grpSpPr>
        <p:sp>
          <p:nvSpPr>
            <p:cNvPr id="783" name="Google Shape;783;g223728d9caa_0_0"/>
            <p:cNvSpPr/>
            <p:nvPr/>
          </p:nvSpPr>
          <p:spPr>
            <a:xfrm>
              <a:off x="368467" y="3015838"/>
              <a:ext cx="1551600" cy="3903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g223728d9caa_0_0"/>
            <p:cNvSpPr txBox="1"/>
            <p:nvPr/>
          </p:nvSpPr>
          <p:spPr>
            <a:xfrm>
              <a:off x="368456" y="3406149"/>
              <a:ext cx="1551600" cy="127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Communities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i="1" lang="en-GB" sz="700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Evictions, defensive info for tenants </a:t>
              </a:r>
              <a:endParaRPr i="1" sz="700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i="1" lang="en-GB" sz="700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Emerging opportunities</a:t>
              </a:r>
              <a:endParaRPr i="1" sz="700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i="1" lang="en-GB" sz="700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Community Resource Mobilization</a:t>
              </a:r>
              <a:endParaRPr b="1" i="1" sz="7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Region 1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Same process as local communities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785" name="Google Shape;785;g223728d9caa_0_0"/>
            <p:cNvSpPr txBox="1"/>
            <p:nvPr/>
          </p:nvSpPr>
          <p:spPr>
            <a:xfrm>
              <a:off x="368467" y="3092790"/>
              <a:ext cx="15516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January</a:t>
              </a:r>
              <a:endParaRPr b="1" i="1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86" name="Google Shape;786;g223728d9caa_0_0"/>
          <p:cNvGrpSpPr/>
          <p:nvPr/>
        </p:nvGrpSpPr>
        <p:grpSpPr>
          <a:xfrm>
            <a:off x="221000" y="1159975"/>
            <a:ext cx="1474500" cy="1473392"/>
            <a:chOff x="221003" y="702775"/>
            <a:chExt cx="1474500" cy="1473392"/>
          </a:xfrm>
        </p:grpSpPr>
        <p:sp>
          <p:nvSpPr>
            <p:cNvPr id="787" name="Google Shape;787;g223728d9caa_0_0"/>
            <p:cNvSpPr/>
            <p:nvPr/>
          </p:nvSpPr>
          <p:spPr>
            <a:xfrm>
              <a:off x="221006" y="1786167"/>
              <a:ext cx="1406400" cy="3900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g223728d9caa_0_0"/>
            <p:cNvSpPr txBox="1"/>
            <p:nvPr/>
          </p:nvSpPr>
          <p:spPr>
            <a:xfrm>
              <a:off x="221003" y="702775"/>
              <a:ext cx="1474500" cy="109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Comunidades</a:t>
              </a:r>
              <a:endParaRPr b="1" i="0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lang="en-GB" sz="700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Desalojos, más información defensiva para inquilinos.</a:t>
              </a:r>
              <a:endParaRPr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lang="en-GB" sz="700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Oportunidades emergentes</a:t>
              </a:r>
              <a:endParaRPr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lang="en-GB" sz="700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Movilización de recursos comunitarios</a:t>
              </a:r>
              <a:endParaRPr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Región 1</a:t>
              </a:r>
              <a:endParaRPr b="1" i="0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Mismo proceso que comunidades locales </a:t>
              </a:r>
              <a:endParaRPr b="0" i="0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789" name="Google Shape;789;g223728d9caa_0_0"/>
            <p:cNvSpPr txBox="1"/>
            <p:nvPr/>
          </p:nvSpPr>
          <p:spPr>
            <a:xfrm>
              <a:off x="286811" y="1862971"/>
              <a:ext cx="12747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lang="en-GB"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Enero</a:t>
              </a:r>
              <a:endParaRPr b="1"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790" name="Google Shape;790;g223728d9caa_0_0"/>
          <p:cNvSpPr txBox="1"/>
          <p:nvPr/>
        </p:nvSpPr>
        <p:spPr>
          <a:xfrm>
            <a:off x="4575674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01600" lvl="0" marL="17145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Mapeo de poder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016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016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01600" lvl="0" marL="1714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91" name="Google Shape;791;g223728d9caa_0_0"/>
          <p:cNvSpPr txBox="1"/>
          <p:nvPr/>
        </p:nvSpPr>
        <p:spPr>
          <a:xfrm>
            <a:off x="6027237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Crear una delegación para tu ciudad. 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92" name="Google Shape;792;g223728d9caa_0_0"/>
          <p:cNvSpPr txBox="1"/>
          <p:nvPr/>
        </p:nvSpPr>
        <p:spPr>
          <a:xfrm>
            <a:off x="7433637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 igual a igual: cómo hablar con sus vecinos sobre la vivienda y los derechos de los inquilinos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Cómo asegurar la financiación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93" name="Google Shape;793;g223728d9caa_0_0"/>
          <p:cNvSpPr txBox="1"/>
          <p:nvPr/>
        </p:nvSpPr>
        <p:spPr>
          <a:xfrm>
            <a:off x="31241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Housing Element 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94" name="Google Shape;794;g223728d9caa_0_0"/>
          <p:cNvSpPr txBox="1"/>
          <p:nvPr/>
        </p:nvSpPr>
        <p:spPr>
          <a:xfrm>
            <a:off x="45756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Power Mapping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95" name="Google Shape;795;g223728d9caa_0_0"/>
          <p:cNvSpPr txBox="1"/>
          <p:nvPr/>
        </p:nvSpPr>
        <p:spPr>
          <a:xfrm>
            <a:off x="60272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Creating a delegation for your city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Power Mapping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96" name="Google Shape;796;g223728d9caa_0_0"/>
          <p:cNvSpPr txBox="1"/>
          <p:nvPr/>
        </p:nvSpPr>
        <p:spPr>
          <a:xfrm>
            <a:off x="74787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Peer to peer: how to talk to your neighbors about housing and tenant rights . 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97" name="Google Shape;797;g223728d9caa_0_0"/>
          <p:cNvSpPr txBox="1"/>
          <p:nvPr>
            <p:ph type="title"/>
          </p:nvPr>
        </p:nvSpPr>
        <p:spPr>
          <a:xfrm>
            <a:off x="252300" y="102375"/>
            <a:ext cx="2871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079BD7"/>
                </a:solidFill>
              </a:rPr>
              <a:t>Línea de Tiempo de Acción Colectiva</a:t>
            </a:r>
            <a:endParaRPr sz="1100"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079BD7"/>
                </a:solidFill>
              </a:rPr>
              <a:t>Best Start Regi</a:t>
            </a:r>
            <a:r>
              <a:rPr lang="en-GB" sz="1100">
                <a:solidFill>
                  <a:schemeClr val="dk1"/>
                </a:solidFill>
              </a:rPr>
              <a:t>ó</a:t>
            </a:r>
            <a:r>
              <a:rPr lang="en-GB" sz="1100">
                <a:solidFill>
                  <a:srgbClr val="079BD7"/>
                </a:solidFill>
              </a:rPr>
              <a:t>n 1 - </a:t>
            </a:r>
            <a:r>
              <a:rPr lang="en-GB" sz="1100">
                <a:solidFill>
                  <a:srgbClr val="EC008C"/>
                </a:solidFill>
              </a:rPr>
              <a:t>2023</a:t>
            </a:r>
            <a:endParaRPr sz="1100">
              <a:solidFill>
                <a:srgbClr val="EC008C"/>
              </a:solidFill>
            </a:endParaRPr>
          </a:p>
        </p:txBody>
      </p:sp>
      <p:sp>
        <p:nvSpPr>
          <p:cNvPr id="798" name="Google Shape;798;g223728d9caa_0_0"/>
          <p:cNvSpPr txBox="1"/>
          <p:nvPr>
            <p:ph type="title"/>
          </p:nvPr>
        </p:nvSpPr>
        <p:spPr>
          <a:xfrm>
            <a:off x="278275" y="4511050"/>
            <a:ext cx="29118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079BD7"/>
                </a:solidFill>
              </a:rPr>
              <a:t>Best Start Region 1</a:t>
            </a:r>
            <a:endParaRPr i="1" sz="1100"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079BD7"/>
                </a:solidFill>
              </a:rPr>
              <a:t>Collective Advocacy Timeline</a:t>
            </a:r>
            <a:r>
              <a:rPr lang="en-GB" sz="1100">
                <a:solidFill>
                  <a:srgbClr val="079BD7"/>
                </a:solidFill>
              </a:rPr>
              <a:t> - </a:t>
            </a:r>
            <a:r>
              <a:rPr lang="en-GB" sz="1100">
                <a:solidFill>
                  <a:srgbClr val="EC008C"/>
                </a:solidFill>
              </a:rPr>
              <a:t>2023</a:t>
            </a:r>
            <a:r>
              <a:rPr lang="en-GB" sz="1100">
                <a:solidFill>
                  <a:srgbClr val="079BD7"/>
                </a:solidFill>
              </a:rPr>
              <a:t>        </a:t>
            </a:r>
            <a:endParaRPr sz="1100">
              <a:solidFill>
                <a:srgbClr val="079BD7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966"/>
        </a:solidFill>
      </p:bgPr>
    </p:bg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20eb72f8a9b_4_94"/>
          <p:cNvSpPr/>
          <p:nvPr/>
        </p:nvSpPr>
        <p:spPr>
          <a:xfrm>
            <a:off x="3218025" y="1765013"/>
            <a:ext cx="5926200" cy="195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g20eb72f8a9b_4_94"/>
          <p:cNvSpPr txBox="1"/>
          <p:nvPr>
            <p:ph type="title"/>
          </p:nvPr>
        </p:nvSpPr>
        <p:spPr>
          <a:xfrm>
            <a:off x="4014675" y="2392781"/>
            <a:ext cx="4986600" cy="705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latin typeface="Anton"/>
                <a:ea typeface="Anton"/>
                <a:cs typeface="Anton"/>
                <a:sym typeface="Anton"/>
                <a:hlinkClick r:id="rId3"/>
              </a:rPr>
              <a:t>linktr.ee/abogaciacollectiva</a:t>
            </a:r>
            <a:endParaRPr>
              <a:solidFill>
                <a:srgbClr val="134F5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805" name="Google Shape;805;g20eb72f8a9b_4_94"/>
          <p:cNvPicPr preferRelativeResize="0"/>
          <p:nvPr/>
        </p:nvPicPr>
        <p:blipFill rotWithShape="1">
          <a:blip r:embed="rId4">
            <a:alphaModFix/>
          </a:blip>
          <a:srcRect b="0" l="25077" r="21452" t="0"/>
          <a:stretch/>
        </p:blipFill>
        <p:spPr>
          <a:xfrm>
            <a:off x="-28" y="480468"/>
            <a:ext cx="3820051" cy="4018651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g20eb72f8a9b_4_94"/>
          <p:cNvSpPr txBox="1"/>
          <p:nvPr/>
        </p:nvSpPr>
        <p:spPr>
          <a:xfrm>
            <a:off x="3121650" y="899091"/>
            <a:ext cx="49182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3C78D8"/>
                </a:solidFill>
              </a:rPr>
              <a:t>Enlaces a los recursos mencionados </a:t>
            </a:r>
            <a:endParaRPr sz="2200">
              <a:solidFill>
                <a:srgbClr val="3C78D8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3C78D8"/>
                </a:solidFill>
              </a:rPr>
              <a:t>y a nuestras redes sociales.</a:t>
            </a:r>
            <a:endParaRPr sz="2200">
              <a:solidFill>
                <a:srgbClr val="3C78D8"/>
              </a:solidFill>
            </a:endParaRPr>
          </a:p>
        </p:txBody>
      </p:sp>
      <p:sp>
        <p:nvSpPr>
          <p:cNvPr id="807" name="Google Shape;807;g20eb72f8a9b_4_94"/>
          <p:cNvSpPr txBox="1"/>
          <p:nvPr/>
        </p:nvSpPr>
        <p:spPr>
          <a:xfrm>
            <a:off x="3049513" y="3660178"/>
            <a:ext cx="51927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3429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674EA7"/>
                </a:solidFill>
              </a:rPr>
              <a:t> Links for the mentioned resources  </a:t>
            </a:r>
            <a:endParaRPr sz="2200">
              <a:solidFill>
                <a:srgbClr val="674EA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674EA7"/>
                </a:solidFill>
              </a:rPr>
              <a:t>and our social media. </a:t>
            </a:r>
            <a:endParaRPr sz="2200">
              <a:solidFill>
                <a:srgbClr val="674EA7"/>
              </a:solidFill>
            </a:endParaRPr>
          </a:p>
        </p:txBody>
      </p:sp>
      <p:grpSp>
        <p:nvGrpSpPr>
          <p:cNvPr id="808" name="Google Shape;808;g20eb72f8a9b_4_94"/>
          <p:cNvGrpSpPr/>
          <p:nvPr/>
        </p:nvGrpSpPr>
        <p:grpSpPr>
          <a:xfrm>
            <a:off x="3773634" y="1842646"/>
            <a:ext cx="5300552" cy="627770"/>
            <a:chOff x="5033338" y="3089911"/>
            <a:chExt cx="7067402" cy="837026"/>
          </a:xfrm>
        </p:grpSpPr>
        <p:pic>
          <p:nvPicPr>
            <p:cNvPr id="809" name="Google Shape;809;g20eb72f8a9b_4_9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033338" y="3089913"/>
              <a:ext cx="2602125" cy="837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0" name="Google Shape;810;g20eb72f8a9b_4_9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498613" y="3089911"/>
              <a:ext cx="2602127" cy="837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1" name="Google Shape;811;g20eb72f8a9b_4_9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635466" y="3089912"/>
              <a:ext cx="1938695" cy="8370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12" name="Google Shape;812;g20eb72f8a9b_4_94"/>
          <p:cNvPicPr preferRelativeResize="0"/>
          <p:nvPr/>
        </p:nvPicPr>
        <p:blipFill rotWithShape="1">
          <a:blip r:embed="rId8">
            <a:alphaModFix/>
          </a:blip>
          <a:srcRect b="42739" l="6781" r="13250" t="39537"/>
          <a:stretch/>
        </p:blipFill>
        <p:spPr>
          <a:xfrm>
            <a:off x="2348625" y="4408688"/>
            <a:ext cx="4446752" cy="55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g20eb72f8a9b_4_94"/>
          <p:cNvPicPr preferRelativeResize="0"/>
          <p:nvPr/>
        </p:nvPicPr>
        <p:blipFill rotWithShape="1">
          <a:blip r:embed="rId9">
            <a:alphaModFix/>
          </a:blip>
          <a:srcRect b="40828" l="11671" r="12143" t="38695"/>
          <a:stretch/>
        </p:blipFill>
        <p:spPr>
          <a:xfrm>
            <a:off x="2533331" y="135788"/>
            <a:ext cx="4152253" cy="62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g20eb72f8a9b_4_94"/>
          <p:cNvPicPr preferRelativeResize="0"/>
          <p:nvPr/>
        </p:nvPicPr>
        <p:blipFill rotWithShape="1">
          <a:blip r:embed="rId10">
            <a:alphaModFix/>
          </a:blip>
          <a:srcRect b="44012" l="33532" r="30203" t="39621"/>
          <a:stretch/>
        </p:blipFill>
        <p:spPr>
          <a:xfrm>
            <a:off x="5187431" y="3032437"/>
            <a:ext cx="2472979" cy="62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1703d6e84f_0_2292"/>
          <p:cNvSpPr txBox="1"/>
          <p:nvPr>
            <p:ph type="title"/>
          </p:nvPr>
        </p:nvSpPr>
        <p:spPr>
          <a:xfrm>
            <a:off x="6338775" y="915450"/>
            <a:ext cx="2594700" cy="24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i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Meeting Recording</a:t>
            </a:r>
            <a:endParaRPr b="1" i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aware that today’s session will be recorded (large room), with the intention of posting it to our website and social media pages for future reference. 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You have the option of acknowledging agreement to the recording by selecting “got it” (blue button) or “leave meeting” (white button) to decline which will remove you from the meeting.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aware that anything you share will be viewable/audible through recording.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mindful of this as it may influence what you decide and not share today.</a:t>
            </a:r>
            <a:endParaRPr i="1" sz="1000">
              <a:solidFill>
                <a:srgbClr val="313087"/>
              </a:solidFill>
            </a:endParaRPr>
          </a:p>
        </p:txBody>
      </p:sp>
      <p:sp>
        <p:nvSpPr>
          <p:cNvPr id="380" name="Google Shape;380;g11703d6e84f_0_2292"/>
          <p:cNvSpPr txBox="1"/>
          <p:nvPr>
            <p:ph type="title"/>
          </p:nvPr>
        </p:nvSpPr>
        <p:spPr>
          <a:xfrm>
            <a:off x="299750" y="904600"/>
            <a:ext cx="25947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Grabación de la Reunión</a:t>
            </a:r>
            <a:endParaRPr sz="2800">
              <a:solidFill>
                <a:srgbClr val="4EB648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Tenga en cuenta que la sesión de hoy se grabará (espacio grande), con la intención de publicarla en nuestro sitio web y en las páginas de las redes sociales para futuras referencias. 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Tiene la opción de aceptar la grabación seleccionando "</a:t>
            </a:r>
            <a:r>
              <a:rPr i="1" lang="en-GB" sz="1000">
                <a:solidFill>
                  <a:srgbClr val="313087"/>
                </a:solidFill>
              </a:rPr>
              <a:t>got it</a:t>
            </a:r>
            <a:r>
              <a:rPr lang="en-GB" sz="1000">
                <a:solidFill>
                  <a:srgbClr val="313087"/>
                </a:solidFill>
              </a:rPr>
              <a:t>" (botón azul) o "</a:t>
            </a:r>
            <a:r>
              <a:rPr i="1" lang="en-GB" sz="1000">
                <a:solidFill>
                  <a:srgbClr val="313087"/>
                </a:solidFill>
              </a:rPr>
              <a:t>leave meeting</a:t>
            </a:r>
            <a:r>
              <a:rPr lang="en-GB" sz="1000">
                <a:solidFill>
                  <a:srgbClr val="313087"/>
                </a:solidFill>
              </a:rPr>
              <a:t>" (botón blanco) para rechazar la, lo que le retirara de la reunión.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Tenga en cuenta que cualquier cosa que comparta será visible/audible a través de la grabación.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Por favor, sea consciente de esto ya que puede influir en lo que decida y no comparta hoy.</a:t>
            </a:r>
            <a:endParaRPr sz="1000"/>
          </a:p>
        </p:txBody>
      </p:sp>
      <p:pic>
        <p:nvPicPr>
          <p:cNvPr id="381" name="Google Shape;381;g11703d6e84f_0_2292"/>
          <p:cNvPicPr preferRelativeResize="0"/>
          <p:nvPr/>
        </p:nvPicPr>
        <p:blipFill rotWithShape="1">
          <a:blip r:embed="rId3">
            <a:alphaModFix/>
          </a:blip>
          <a:srcRect b="0" l="1417" r="1485" t="0"/>
          <a:stretch/>
        </p:blipFill>
        <p:spPr>
          <a:xfrm>
            <a:off x="2981976" y="1438300"/>
            <a:ext cx="3309175" cy="1760325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g11703d6e84f_0_2292"/>
          <p:cNvSpPr/>
          <p:nvPr/>
        </p:nvSpPr>
        <p:spPr>
          <a:xfrm>
            <a:off x="4891525" y="2674925"/>
            <a:ext cx="1447200" cy="572700"/>
          </a:xfrm>
          <a:prstGeom prst="ellipse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13deda408f5_0_356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Questions and Answers</a:t>
            </a:r>
            <a:endParaRPr i="1" sz="2200"/>
          </a:p>
        </p:txBody>
      </p:sp>
      <p:sp>
        <p:nvSpPr>
          <p:cNvPr id="820" name="Google Shape;820;g13deda408f5_0_356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Preguntas y Respuestas</a:t>
            </a:r>
            <a:endParaRPr sz="22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008C"/>
        </a:solidFill>
      </p:bgPr>
    </p:bg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1b3fd2847b1_0_0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Community Resource Mobilization</a:t>
            </a:r>
            <a:endParaRPr i="1" sz="2200"/>
          </a:p>
        </p:txBody>
      </p:sp>
      <p:sp>
        <p:nvSpPr>
          <p:cNvPr id="826" name="Google Shape;826;g1b3fd2847b1_0_0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Movilización de recursos comunitarios</a:t>
            </a:r>
            <a:endParaRPr sz="22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1cf0c18d11d_1_6"/>
          <p:cNvSpPr txBox="1"/>
          <p:nvPr/>
        </p:nvSpPr>
        <p:spPr>
          <a:xfrm>
            <a:off x="3316200" y="1252575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3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BestStartRegion1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32" name="Google Shape;832;g1cf0c18d11d_1_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0200" y="2047175"/>
            <a:ext cx="1552010" cy="10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g1cf0c18d11d_1_6"/>
          <p:cNvSpPr txBox="1"/>
          <p:nvPr/>
        </p:nvSpPr>
        <p:spPr>
          <a:xfrm>
            <a:off x="3316200" y="1821431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6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BestStartEastLA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34" name="Google Shape;834;g1cf0c18d11d_1_6"/>
          <p:cNvSpPr txBox="1"/>
          <p:nvPr/>
        </p:nvSpPr>
        <p:spPr>
          <a:xfrm>
            <a:off x="3316200" y="2390275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8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BestStartMetroLA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35" name="Google Shape;835;g1cf0c18d11d_1_6"/>
          <p:cNvSpPr txBox="1"/>
          <p:nvPr/>
        </p:nvSpPr>
        <p:spPr>
          <a:xfrm>
            <a:off x="3316200" y="2959150"/>
            <a:ext cx="474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0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BestStartSouthElMonteElMonte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36" name="Google Shape;836;g1cf0c18d11d_1_6"/>
          <p:cNvSpPr txBox="1"/>
          <p:nvPr/>
        </p:nvSpPr>
        <p:spPr>
          <a:xfrm>
            <a:off x="3316200" y="3528000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2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BestStartSoutheastLA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21299b039ac_14_2"/>
          <p:cNvSpPr txBox="1"/>
          <p:nvPr>
            <p:ph type="title"/>
          </p:nvPr>
        </p:nvSpPr>
        <p:spPr>
          <a:xfrm>
            <a:off x="5122725" y="853925"/>
            <a:ext cx="3450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Next Best Start Region 1 </a:t>
            </a:r>
            <a:endParaRPr i="1"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Monthly Meeting</a:t>
            </a:r>
            <a:endParaRPr i="1" sz="1800">
              <a:solidFill>
                <a:srgbClr val="2797C9"/>
              </a:solidFill>
            </a:endParaRPr>
          </a:p>
        </p:txBody>
      </p:sp>
      <p:sp>
        <p:nvSpPr>
          <p:cNvPr id="842" name="Google Shape;842;g21299b039ac_14_2"/>
          <p:cNvSpPr txBox="1"/>
          <p:nvPr>
            <p:ph idx="1" type="body"/>
          </p:nvPr>
        </p:nvSpPr>
        <p:spPr>
          <a:xfrm>
            <a:off x="4974525" y="1899875"/>
            <a:ext cx="3747300" cy="15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C008C"/>
              </a:buClr>
              <a:buSzPts val="1500"/>
              <a:buChar char="●"/>
            </a:pPr>
            <a:r>
              <a:rPr b="1" i="1" lang="en-GB" sz="1500">
                <a:solidFill>
                  <a:srgbClr val="EC008C"/>
                </a:solidFill>
              </a:rPr>
              <a:t>Thursday, March 30, 2023</a:t>
            </a:r>
            <a:br>
              <a:rPr b="1" i="1" lang="en-GB" sz="1500">
                <a:solidFill>
                  <a:srgbClr val="EC008C"/>
                </a:solidFill>
              </a:rPr>
            </a:br>
            <a:r>
              <a:rPr i="1" lang="en-GB" sz="1500">
                <a:solidFill>
                  <a:srgbClr val="EC008C"/>
                </a:solidFill>
              </a:rPr>
              <a:t>9:00 am - 12:00 pm</a:t>
            </a:r>
            <a:endParaRPr i="1" sz="1500">
              <a:solidFill>
                <a:srgbClr val="EC008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b="1" i="1" sz="1500">
              <a:solidFill>
                <a:srgbClr val="313087"/>
              </a:solidFill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i="1" lang="en-GB" sz="1500">
                <a:solidFill>
                  <a:srgbClr val="313087"/>
                </a:solidFill>
              </a:rPr>
              <a:t>Monday, April 24, 2023</a:t>
            </a:r>
            <a:endParaRPr b="1" i="1" sz="1500">
              <a:solidFill>
                <a:srgbClr val="313087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i="1" lang="en-GB" sz="1500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i="1" sz="15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Thursday, April 27, 2023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i="1" sz="15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43" name="Google Shape;843;g21299b039ac_14_2"/>
          <p:cNvSpPr txBox="1"/>
          <p:nvPr>
            <p:ph type="title"/>
          </p:nvPr>
        </p:nvSpPr>
        <p:spPr>
          <a:xfrm>
            <a:off x="495500" y="853925"/>
            <a:ext cx="3921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800">
                <a:solidFill>
                  <a:srgbClr val="2797C9"/>
                </a:solidFill>
              </a:rPr>
              <a:t>Próximas Reuniones Mensuales de Best Start Región 1</a:t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</p:txBody>
      </p:sp>
      <p:sp>
        <p:nvSpPr>
          <p:cNvPr id="844" name="Google Shape;844;g21299b039ac_14_2"/>
          <p:cNvSpPr txBox="1"/>
          <p:nvPr>
            <p:ph idx="1" type="body"/>
          </p:nvPr>
        </p:nvSpPr>
        <p:spPr>
          <a:xfrm>
            <a:off x="534650" y="1953675"/>
            <a:ext cx="3843600" cy="27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C008C"/>
              </a:buClr>
              <a:buSzPts val="1500"/>
              <a:buChar char="●"/>
            </a:pPr>
            <a:r>
              <a:rPr b="1" lang="en-GB" sz="1500">
                <a:solidFill>
                  <a:srgbClr val="EC008C"/>
                </a:solidFill>
              </a:rPr>
              <a:t>Jueves, 30 de marzo, 2023</a:t>
            </a:r>
            <a:br>
              <a:rPr b="1" lang="en-GB" sz="1500">
                <a:solidFill>
                  <a:srgbClr val="EC008C"/>
                </a:solidFill>
              </a:rPr>
            </a:br>
            <a:r>
              <a:rPr lang="en-GB" sz="1500">
                <a:solidFill>
                  <a:srgbClr val="EC008C"/>
                </a:solidFill>
              </a:rPr>
              <a:t>9:00 am - 12:00 pm</a:t>
            </a:r>
            <a:r>
              <a:rPr b="1" lang="en-GB" sz="1500">
                <a:solidFill>
                  <a:srgbClr val="EC008C"/>
                </a:solidFill>
              </a:rPr>
              <a:t> </a:t>
            </a:r>
            <a:endParaRPr b="1" sz="1500">
              <a:solidFill>
                <a:srgbClr val="EC008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b="1" sz="1500">
              <a:solidFill>
                <a:srgbClr val="313087"/>
              </a:solidFill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lang="en-GB" sz="1500">
                <a:solidFill>
                  <a:srgbClr val="313087"/>
                </a:solidFill>
              </a:rPr>
              <a:t>Lunes,  24 de abril, 2023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sz="15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Jueves, 27 de abril, 2023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sz="15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217fb8175df_0_6"/>
          <p:cNvSpPr txBox="1"/>
          <p:nvPr>
            <p:ph type="title"/>
          </p:nvPr>
        </p:nvSpPr>
        <p:spPr>
          <a:xfrm>
            <a:off x="5122725" y="853925"/>
            <a:ext cx="3450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Next Best Start Region 1 </a:t>
            </a:r>
            <a:endParaRPr i="1"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Monthly Meeting</a:t>
            </a:r>
            <a:endParaRPr i="1" sz="1800">
              <a:solidFill>
                <a:srgbClr val="2797C9"/>
              </a:solidFill>
            </a:endParaRPr>
          </a:p>
        </p:txBody>
      </p:sp>
      <p:sp>
        <p:nvSpPr>
          <p:cNvPr id="850" name="Google Shape;850;g217fb8175df_0_6"/>
          <p:cNvSpPr txBox="1"/>
          <p:nvPr>
            <p:ph idx="1" type="body"/>
          </p:nvPr>
        </p:nvSpPr>
        <p:spPr>
          <a:xfrm>
            <a:off x="4974525" y="1899875"/>
            <a:ext cx="3747300" cy="15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b="1" i="1" sz="1500">
              <a:solidFill>
                <a:srgbClr val="313087"/>
              </a:solidFill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i="1" lang="en-GB" sz="1500">
                <a:solidFill>
                  <a:srgbClr val="313087"/>
                </a:solidFill>
              </a:rPr>
              <a:t>Monday, April 24, 2023</a:t>
            </a:r>
            <a:endParaRPr b="1" i="1" sz="1500">
              <a:solidFill>
                <a:srgbClr val="313087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i="1" lang="en-GB" sz="1500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i="1" sz="15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Thursday, April 27, 2023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i="1" sz="15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51" name="Google Shape;851;g217fb8175df_0_6"/>
          <p:cNvSpPr txBox="1"/>
          <p:nvPr>
            <p:ph type="title"/>
          </p:nvPr>
        </p:nvSpPr>
        <p:spPr>
          <a:xfrm>
            <a:off x="495500" y="853925"/>
            <a:ext cx="3921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800">
                <a:solidFill>
                  <a:srgbClr val="2797C9"/>
                </a:solidFill>
              </a:rPr>
              <a:t>Próximas Reuniones Mensuales de Best Start Región 1</a:t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</p:txBody>
      </p:sp>
      <p:sp>
        <p:nvSpPr>
          <p:cNvPr id="852" name="Google Shape;852;g217fb8175df_0_6"/>
          <p:cNvSpPr txBox="1"/>
          <p:nvPr>
            <p:ph idx="1" type="body"/>
          </p:nvPr>
        </p:nvSpPr>
        <p:spPr>
          <a:xfrm>
            <a:off x="534650" y="1953675"/>
            <a:ext cx="3843600" cy="27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b="1" sz="1500">
              <a:solidFill>
                <a:srgbClr val="313087"/>
              </a:solidFill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lang="en-GB" sz="1500">
                <a:solidFill>
                  <a:srgbClr val="313087"/>
                </a:solidFill>
              </a:rPr>
              <a:t>Lunes, 24 de abril, 2023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sz="15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Jueves, 27 de abril, 2023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sz="15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11703d6e84f_0_132"/>
          <p:cNvSpPr txBox="1"/>
          <p:nvPr>
            <p:ph type="title"/>
          </p:nvPr>
        </p:nvSpPr>
        <p:spPr>
          <a:xfrm>
            <a:off x="826125" y="19849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3400"/>
              <a:t>Evaluación</a:t>
            </a:r>
            <a:endParaRPr sz="3400"/>
          </a:p>
        </p:txBody>
      </p:sp>
      <p:sp>
        <p:nvSpPr>
          <p:cNvPr id="858" name="Google Shape;858;g11703d6e84f_0_132"/>
          <p:cNvSpPr txBox="1"/>
          <p:nvPr>
            <p:ph type="title"/>
          </p:nvPr>
        </p:nvSpPr>
        <p:spPr>
          <a:xfrm>
            <a:off x="4989600" y="19849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3400"/>
              <a:t>Evaluation</a:t>
            </a:r>
            <a:endParaRPr sz="34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11703d6e84f_0_137"/>
          <p:cNvSpPr txBox="1"/>
          <p:nvPr>
            <p:ph type="title"/>
          </p:nvPr>
        </p:nvSpPr>
        <p:spPr>
          <a:xfrm>
            <a:off x="617475" y="1041625"/>
            <a:ext cx="38553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000">
                <a:solidFill>
                  <a:srgbClr val="EC008C"/>
                </a:solidFill>
              </a:rPr>
              <a:t>Evaluación</a:t>
            </a:r>
            <a:endParaRPr i="1" sz="2200">
              <a:solidFill>
                <a:srgbClr val="EC008C"/>
              </a:solidFill>
            </a:endParaRPr>
          </a:p>
        </p:txBody>
      </p:sp>
      <p:sp>
        <p:nvSpPr>
          <p:cNvPr id="864" name="Google Shape;864;g11703d6e84f_0_137"/>
          <p:cNvSpPr txBox="1"/>
          <p:nvPr>
            <p:ph type="title"/>
          </p:nvPr>
        </p:nvSpPr>
        <p:spPr>
          <a:xfrm>
            <a:off x="4880075" y="1041625"/>
            <a:ext cx="38553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000">
                <a:solidFill>
                  <a:srgbClr val="EC008C"/>
                </a:solidFill>
              </a:rPr>
              <a:t>Evaluation</a:t>
            </a:r>
            <a:endParaRPr i="1" sz="2200">
              <a:solidFill>
                <a:srgbClr val="EC008C"/>
              </a:solidFill>
            </a:endParaRPr>
          </a:p>
        </p:txBody>
      </p:sp>
      <p:sp>
        <p:nvSpPr>
          <p:cNvPr id="865" name="Google Shape;865;g11703d6e84f_0_137"/>
          <p:cNvSpPr txBox="1"/>
          <p:nvPr/>
        </p:nvSpPr>
        <p:spPr>
          <a:xfrm>
            <a:off x="4942050" y="1576825"/>
            <a:ext cx="3962400" cy="27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3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Please complete the Evaluation Form to help us understand how we are doing our work:</a:t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Monday, </a:t>
            </a: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March 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27, 2023</a:t>
            </a:r>
            <a:endParaRPr b="1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3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3"/>
              </a:rPr>
              <a:t>https://docs.google.com/forms/d/e/1FAIpQLSewklofcA__iBZhFJfW8mPRLaHymFVNTpnCGGl4uLckvKgqMg/viewform</a:t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Thursday, March </a:t>
            </a: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30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, 2023</a:t>
            </a:r>
            <a:endParaRPr b="1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3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/>
              </a:rPr>
              <a:t>https://docs.google.com/forms/d/e/1FAIpQLSf_b6YjfwA4Y5TuK_B-1_HFZfFNwdb0mV3Ab4W3vsyePZSZnw/viewform</a:t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66" name="Google Shape;866;g11703d6e84f_0_137"/>
          <p:cNvSpPr txBox="1"/>
          <p:nvPr/>
        </p:nvSpPr>
        <p:spPr>
          <a:xfrm>
            <a:off x="617475" y="1576825"/>
            <a:ext cx="4004100" cy="9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3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Por favor complete el Formulario de Evaluación para ayudarnos a entender cómo estamos elaborando nuestro trabajo:</a:t>
            </a:r>
            <a:endParaRPr b="0" i="0" sz="1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Lunes, 27 de </a:t>
            </a:r>
            <a:r>
              <a:rPr b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marzo</a:t>
            </a:r>
            <a:r>
              <a:rPr b="1" i="0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, 2023</a:t>
            </a:r>
            <a:endParaRPr b="1" i="0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3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5"/>
              </a:rPr>
              <a:t>https://docs.google.com/forms/d/e/1FAIpQLSewklofcA__iBZhFJfW8mPRLaHymFVNTpnCGGl4uLckvKgqMg/viewform</a:t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300" u="none" cap="none" strike="noStrike">
                <a:solidFill>
                  <a:schemeClr val="accent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Jueves</a:t>
            </a:r>
            <a:r>
              <a:rPr b="1" i="0" lang="en-GB" sz="13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-GB" sz="13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30 </a:t>
            </a:r>
            <a:r>
              <a:rPr b="1" i="0" lang="en-GB" sz="13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de marzo, 2023</a:t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3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6"/>
              </a:rPr>
              <a:t>https://docs.google.com/forms/d/e/1FAIpQLSf_b6YjfwA4Y5TuK_B-1_HFZfFNwdb0mV3Ab4W3vsyePZSZnw/viewform</a:t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FA5"/>
        </a:solidFill>
      </p:bgPr>
    </p:bg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1164b98259f_0_69"/>
          <p:cNvSpPr txBox="1"/>
          <p:nvPr>
            <p:ph type="title"/>
          </p:nvPr>
        </p:nvSpPr>
        <p:spPr>
          <a:xfrm>
            <a:off x="826125" y="19849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3400"/>
              <a:t>Cierre</a:t>
            </a:r>
            <a:r>
              <a:rPr i="1" lang="en-GB" sz="3400"/>
              <a:t> </a:t>
            </a:r>
            <a:endParaRPr i="1" sz="3400"/>
          </a:p>
        </p:txBody>
      </p:sp>
      <p:sp>
        <p:nvSpPr>
          <p:cNvPr id="872" name="Google Shape;872;g1164b98259f_0_69"/>
          <p:cNvSpPr txBox="1"/>
          <p:nvPr>
            <p:ph type="title"/>
          </p:nvPr>
        </p:nvSpPr>
        <p:spPr>
          <a:xfrm>
            <a:off x="4989600" y="19849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3400"/>
              <a:t>Closing </a:t>
            </a:r>
            <a:endParaRPr sz="34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11703d6e84f_0_149"/>
          <p:cNvSpPr txBox="1"/>
          <p:nvPr>
            <p:ph type="ctrTitle"/>
          </p:nvPr>
        </p:nvSpPr>
        <p:spPr>
          <a:xfrm>
            <a:off x="4414150" y="2362975"/>
            <a:ext cx="37899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i="1" lang="en-GB" sz="3400">
                <a:solidFill>
                  <a:schemeClr val="accent5"/>
                </a:solidFill>
              </a:rPr>
              <a:t>Thank you!</a:t>
            </a:r>
            <a:endParaRPr i="1" sz="3400">
              <a:solidFill>
                <a:schemeClr val="accent5"/>
              </a:solidFill>
            </a:endParaRPr>
          </a:p>
        </p:txBody>
      </p:sp>
      <p:sp>
        <p:nvSpPr>
          <p:cNvPr id="878" name="Google Shape;878;g11703d6e84f_0_149"/>
          <p:cNvSpPr txBox="1"/>
          <p:nvPr>
            <p:ph type="ctrTitle"/>
          </p:nvPr>
        </p:nvSpPr>
        <p:spPr>
          <a:xfrm>
            <a:off x="428900" y="2362975"/>
            <a:ext cx="37899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3400">
                <a:solidFill>
                  <a:srgbClr val="EC008C"/>
                </a:solidFill>
              </a:rPr>
              <a:t>¡Gracias!</a:t>
            </a:r>
            <a:endParaRPr sz="3400">
              <a:solidFill>
                <a:srgbClr val="EC008C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3" name="Google Shape;883;g211015a5a28_1_3"/>
          <p:cNvGraphicFramePr/>
          <p:nvPr/>
        </p:nvGraphicFramePr>
        <p:xfrm>
          <a:off x="192450" y="62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{FB870B7C-B741-4635-AE54-B6F5477906FD}</a:tableStyleId>
              </a:tblPr>
              <a:tblGrid>
                <a:gridCol w="2056525"/>
                <a:gridCol w="5517150"/>
                <a:gridCol w="1281300"/>
              </a:tblGrid>
              <a:tr h="32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Dirigir la reunion: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Run of show: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está en el fondo observando, asegurándose de que todo funciona bien, e iniciando los ajustes que sean necesarios.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is in the background observing, making sure that everything is running smoothly, and initiating adjustments as deemed necessary.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Cessy</a:t>
                      </a:r>
                      <a:br>
                        <a:rPr b="1" lang="en-GB" sz="1200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b="1" sz="1100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100">
                          <a:solidFill>
                            <a:srgbClr val="EE2A7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Persona Asignada a </a:t>
                      </a:r>
                      <a:r>
                        <a:rPr b="1" lang="en-GB" sz="1100">
                          <a:solidFill>
                            <a:srgbClr val="EE2A7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Coordinar</a:t>
                      </a:r>
                      <a:r>
                        <a:rPr b="1" lang="en-GB" sz="1100">
                          <a:solidFill>
                            <a:srgbClr val="EE2A7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la </a:t>
                      </a:r>
                      <a:r>
                        <a:rPr b="1" lang="en-GB" sz="1100">
                          <a:solidFill>
                            <a:srgbClr val="EE2A7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Reunión</a:t>
                      </a:r>
                      <a:r>
                        <a:rPr b="1" lang="en-GB" sz="1100">
                          <a:solidFill>
                            <a:srgbClr val="EE2A7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(ahorita son las gerentes)</a:t>
                      </a:r>
                      <a:endParaRPr b="1" sz="1100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666666"/>
                          </a:solidFill>
                        </a:rPr>
                        <a:t>(Rol Permanente)</a:t>
                      </a:r>
                      <a:endParaRPr sz="1000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666666"/>
                          </a:solidFill>
                        </a:rPr>
                        <a:t> </a:t>
                      </a:r>
                      <a:endParaRPr b="1" sz="1000">
                        <a:solidFill>
                          <a:srgbClr val="EE2A7B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000">
                          <a:solidFill>
                            <a:srgbClr val="EE2A7B"/>
                          </a:solidFill>
                        </a:rPr>
                        <a:t>Person Assigned to Coordinate Meeting (Currently, Managers)</a:t>
                      </a:r>
                      <a:endParaRPr sz="1000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666666"/>
                          </a:solidFill>
                        </a:rPr>
                        <a:t>(Permanent Role)</a:t>
                      </a:r>
                      <a:endParaRPr sz="1000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1" sz="1200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2304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Toma de tiempo: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Timekeeper: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hace todos los esfuerzos para mantener el tiempo, y se ajusta según sea necesario, comunicando a las personas apropiadas en todos los asuntos relacionados con el tiempo.</a:t>
                      </a:r>
                      <a:endParaRPr sz="1100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makes all efforts to keep time, and adjust as necessary, communicating to the appropriate individuals in all time-related matters.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endParaRPr b="1" sz="1200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Lili</a:t>
                      </a:r>
                      <a:br>
                        <a:rPr b="1" lang="en-GB" sz="1200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b="1" sz="1200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1703d6e84f_0_2300"/>
          <p:cNvSpPr txBox="1"/>
          <p:nvPr>
            <p:ph type="title"/>
          </p:nvPr>
        </p:nvSpPr>
        <p:spPr>
          <a:xfrm>
            <a:off x="5899050" y="915450"/>
            <a:ext cx="3034500" cy="24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i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If you prefer to listen to the entire presentation in </a:t>
            </a:r>
            <a:r>
              <a:rPr i="1" lang="en-GB" sz="1350">
                <a:solidFill>
                  <a:srgbClr val="EE2A7B"/>
                </a:solidFill>
              </a:rPr>
              <a:t>English</a:t>
            </a:r>
            <a:r>
              <a:rPr i="1" lang="en-GB" sz="1350">
                <a:solidFill>
                  <a:srgbClr val="313087"/>
                </a:solidFill>
              </a:rPr>
              <a:t>, click on the </a:t>
            </a:r>
            <a:r>
              <a:rPr i="1" lang="en-GB" sz="1350">
                <a:solidFill>
                  <a:srgbClr val="EE2A7B"/>
                </a:solidFill>
              </a:rPr>
              <a:t>Interpretation</a:t>
            </a:r>
            <a:r>
              <a:rPr i="1" lang="en-GB" sz="1350">
                <a:solidFill>
                  <a:srgbClr val="313087"/>
                </a:solidFill>
              </a:rPr>
              <a:t> symbol at the bottom of the Zoom platform and then select </a:t>
            </a:r>
            <a:r>
              <a:rPr i="1" lang="en-GB" sz="1350">
                <a:solidFill>
                  <a:srgbClr val="EE2A7B"/>
                </a:solidFill>
              </a:rPr>
              <a:t>English</a:t>
            </a:r>
            <a:endParaRPr i="1"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If you experience </a:t>
            </a:r>
            <a:r>
              <a:rPr i="1" lang="en-GB" sz="1350">
                <a:solidFill>
                  <a:srgbClr val="EE2A7B"/>
                </a:solidFill>
              </a:rPr>
              <a:t>technical issues</a:t>
            </a:r>
            <a:r>
              <a:rPr i="1" lang="en-GB" sz="1350">
                <a:solidFill>
                  <a:srgbClr val="313087"/>
                </a:solidFill>
              </a:rPr>
              <a:t> during the meeting, please type in </a:t>
            </a:r>
            <a:r>
              <a:rPr i="1" lang="en-GB" sz="1350">
                <a:solidFill>
                  <a:srgbClr val="EE2A7B"/>
                </a:solidFill>
              </a:rPr>
              <a:t>chat box</a:t>
            </a:r>
            <a:endParaRPr i="1"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Take </a:t>
            </a:r>
            <a:r>
              <a:rPr i="1" lang="en-GB" sz="1350">
                <a:solidFill>
                  <a:srgbClr val="EE2A7B"/>
                </a:solidFill>
              </a:rPr>
              <a:t>breaks </a:t>
            </a:r>
            <a:r>
              <a:rPr i="1" lang="en-GB" sz="1350">
                <a:solidFill>
                  <a:srgbClr val="313087"/>
                </a:solidFill>
              </a:rPr>
              <a:t>when you need to take care of yourself or family.</a:t>
            </a:r>
            <a:endParaRPr i="1" sz="1350">
              <a:solidFill>
                <a:srgbClr val="313087"/>
              </a:solidFill>
            </a:endParaRPr>
          </a:p>
        </p:txBody>
      </p:sp>
      <p:sp>
        <p:nvSpPr>
          <p:cNvPr id="388" name="Google Shape;388;g11703d6e84f_0_2300"/>
          <p:cNvSpPr txBox="1"/>
          <p:nvPr>
            <p:ph type="title"/>
          </p:nvPr>
        </p:nvSpPr>
        <p:spPr>
          <a:xfrm>
            <a:off x="299750" y="904600"/>
            <a:ext cx="3034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Si prefiere escuchar toda la presentación en </a:t>
            </a:r>
            <a:r>
              <a:rPr lang="en-GB" sz="1350">
                <a:solidFill>
                  <a:srgbClr val="EE2A7B"/>
                </a:solidFill>
              </a:rPr>
              <a:t>español</a:t>
            </a:r>
            <a:r>
              <a:rPr lang="en-GB" sz="1350">
                <a:solidFill>
                  <a:srgbClr val="313087"/>
                </a:solidFill>
              </a:rPr>
              <a:t>, por favor, presione el símbolo de </a:t>
            </a:r>
            <a:r>
              <a:rPr lang="en-GB" sz="1350">
                <a:solidFill>
                  <a:srgbClr val="EE2A7B"/>
                </a:solidFill>
              </a:rPr>
              <a:t>“Interpretation”</a:t>
            </a:r>
            <a:r>
              <a:rPr lang="en-GB" sz="1350">
                <a:solidFill>
                  <a:srgbClr val="313087"/>
                </a:solidFill>
              </a:rPr>
              <a:t> abajo de la pantalla de Zoom y luego elija </a:t>
            </a:r>
            <a:r>
              <a:rPr lang="en-GB" sz="1350">
                <a:solidFill>
                  <a:srgbClr val="EE2A7B"/>
                </a:solidFill>
              </a:rPr>
              <a:t>“Spanish”</a:t>
            </a:r>
            <a:endParaRPr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Si tiene </a:t>
            </a:r>
            <a:r>
              <a:rPr lang="en-GB" sz="1350">
                <a:solidFill>
                  <a:srgbClr val="EE2A7B"/>
                </a:solidFill>
              </a:rPr>
              <a:t>problemas técnicos</a:t>
            </a:r>
            <a:r>
              <a:rPr lang="en-GB" sz="1350">
                <a:solidFill>
                  <a:srgbClr val="313087"/>
                </a:solidFill>
              </a:rPr>
              <a:t> durante la reunión, por favor escriba en el </a:t>
            </a:r>
            <a:r>
              <a:rPr lang="en-GB" sz="1350">
                <a:solidFill>
                  <a:srgbClr val="EC008C"/>
                </a:solidFill>
              </a:rPr>
              <a:t>chat </a:t>
            </a:r>
            <a:endParaRPr sz="1350">
              <a:solidFill>
                <a:srgbClr val="EC008C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Tome </a:t>
            </a:r>
            <a:r>
              <a:rPr lang="en-GB" sz="1350">
                <a:solidFill>
                  <a:srgbClr val="EE2A7B"/>
                </a:solidFill>
              </a:rPr>
              <a:t>descansos</a:t>
            </a:r>
            <a:r>
              <a:rPr lang="en-GB" sz="1350">
                <a:solidFill>
                  <a:srgbClr val="313087"/>
                </a:solidFill>
              </a:rPr>
              <a:t> cuando necesite cuidarse a sí mismo o a su familia.</a:t>
            </a:r>
            <a:endParaRPr sz="1350">
              <a:solidFill>
                <a:srgbClr val="313087"/>
              </a:solidFill>
            </a:endParaRPr>
          </a:p>
        </p:txBody>
      </p:sp>
      <p:pic>
        <p:nvPicPr>
          <p:cNvPr id="389" name="Google Shape;389;g11703d6e84f_0_23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8086" y="1369625"/>
            <a:ext cx="2077139" cy="2004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0" name="Google Shape;390;g11703d6e84f_0_2300"/>
          <p:cNvCxnSpPr/>
          <p:nvPr/>
        </p:nvCxnSpPr>
        <p:spPr>
          <a:xfrm flipH="1" rot="10800000">
            <a:off x="3179125" y="2210875"/>
            <a:ext cx="569400" cy="66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91" name="Google Shape;391;g11703d6e84f_0_2300"/>
          <p:cNvCxnSpPr/>
          <p:nvPr/>
        </p:nvCxnSpPr>
        <p:spPr>
          <a:xfrm flipH="1">
            <a:off x="4468350" y="1888700"/>
            <a:ext cx="1586400" cy="6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92" name="Google Shape;392;g11703d6e84f_0_2300"/>
          <p:cNvSpPr/>
          <p:nvPr/>
        </p:nvSpPr>
        <p:spPr>
          <a:xfrm>
            <a:off x="3411775" y="2794925"/>
            <a:ext cx="1381800" cy="691500"/>
          </a:xfrm>
          <a:prstGeom prst="ellipse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8" name="Google Shape;888;g211015a5a28_1_10"/>
          <p:cNvGraphicFramePr/>
          <p:nvPr/>
        </p:nvGraphicFramePr>
        <p:xfrm>
          <a:off x="192450" y="62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{FB870B7C-B741-4635-AE54-B6F5477906FD}</a:tableStyleId>
              </a:tblPr>
              <a:tblGrid>
                <a:gridCol w="2056525"/>
                <a:gridCol w="5517150"/>
                <a:gridCol w="1281300"/>
              </a:tblGrid>
              <a:tr h="32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Muting: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rol, ayudará a silenciar a los participantes que tienen sus micrófonos abiertos e interrumpir la reunión con ruido de fondo.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rol, ayudará a silenciar a los participantes que tienen sus micrófonos abiertos e interrumpir la reunión con ruido de fondo.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 or 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Interpretación: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​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Interpretation: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Aunque todos somos responsables de supervisar la interpretación durante la reunión, esta persona se asegura de que la interpretación esté preparada y funcione antes de la reunión.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While all of us are responsible for monitoring interpretation during the meeting, this person ensures interpretation is set up and working prior to the meeting.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Grabación de la reunión: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Meeting recording: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graba la reunión y prepara el archivo de vídeo para subirlo a nuestra página web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records the meeting and prepares the video file to upload to our website 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Admisión de participantes: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Admitting Participants: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admitirá a los participantes en la reunión. Solo los participantes con nombre podrán unirse a la reunión.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this person will admit participants into the meeting. Only participants with name will be allowed to join the meeting.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 or Liliana</a:t>
                      </a:r>
                      <a:br>
                        <a:rPr lang="en-GB" sz="1100" u="none" cap="none" strike="noStrike">
                          <a:solidFill>
                            <a:srgbClr val="EE2A7B"/>
                          </a:solidFill>
                        </a:rPr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b="1" sz="900" u="none" cap="none" strike="noStrike">
                        <a:solidFill>
                          <a:srgbClr val="666666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3" name="Google Shape;893;g211015a5a28_1_17"/>
          <p:cNvGraphicFramePr/>
          <p:nvPr/>
        </p:nvGraphicFramePr>
        <p:xfrm>
          <a:off x="192450" y="198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{FB870B7C-B741-4635-AE54-B6F5477906FD}</a:tableStyleId>
              </a:tblPr>
              <a:tblGrid>
                <a:gridCol w="2056525"/>
                <a:gridCol w="5517150"/>
                <a:gridCol w="1281300"/>
              </a:tblGrid>
              <a:tr h="422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Monitoreo del chat: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Monitoring chat: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 se comunican con los participantes de la sala de espera para asegurarse de que se han identificado con sus nombres antes del comienzo de la reunión, y monitorean los comentarios/preguntas/etc. para responder y/o asegurarse de que la facilitador/ra este al tanto de que se han hecho esos comentarios/preguntas. (2)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 this role you will communicate with waiting room participants to ensure they have identified themselves with their names prior to the start of the meeting, and monitor comments/questions/etc. to respond and/or ensure that facilitator is aware that those comments/questions have been made.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Edith &amp; Denise</a:t>
                      </a:r>
                      <a:endParaRPr b="1" sz="1200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Compartir la presentación: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Share Presentation: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Una persona se encarga de compartir la presentación y otra persona sirve de apoyo, en caso de que la primera persona tenga problemas para compartir la presentación (2)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One person is lead for sharing screen and another person serves as back-up, in case the first person was to face challenges sharing the screen -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br>
                        <a:rPr b="1" lang="en-GB" sz="12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r>
                        <a:rPr b="1" lang="en-GB" sz="1200">
                          <a:solidFill>
                            <a:schemeClr val="accent6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Amelia &amp; Luz </a:t>
                      </a:r>
                      <a:endParaRPr b="1" sz="1200" u="none" cap="none" strike="noStrike">
                        <a:solidFill>
                          <a:schemeClr val="accent6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0883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Chat de grupo de texto:</a:t>
                      </a: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Group Chat: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crea un chat de grupo en su celular con todo el personal para facilitar la comunicación durante la reunión.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r>
                        <a:rPr lang="en-GB" sz="1100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creates a group chat on their cell phone with all the staff to facilitate communication during the meeting.</a:t>
                      </a: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r>
                        <a:rPr lang="en-GB" sz="1100" u="none" cap="none" strike="noStrike">
                          <a:highlight>
                            <a:srgbClr val="FFFF00"/>
                          </a:highlight>
                          <a:latin typeface="Cabin"/>
                          <a:ea typeface="Cabin"/>
                          <a:cs typeface="Cabin"/>
                          <a:sym typeface="Cabin"/>
                        </a:rPr>
                        <a:t>Link de / Link for:</a:t>
                      </a: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-GB" sz="1100" u="sng" cap="none" strike="noStrike">
                          <a:solidFill>
                            <a:schemeClr val="accent4"/>
                          </a:solidFill>
                          <a:latin typeface="Cabin"/>
                          <a:ea typeface="Cabin"/>
                          <a:cs typeface="Cabin"/>
                          <a:sym typeface="Cabin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TEAM CONTACT INFO | contacto del equipo</a:t>
                      </a: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>
                          <a:solidFill>
                            <a:srgbClr val="EE2A7B"/>
                          </a:solidFill>
                        </a:rPr>
                        <a:t>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g11703d6e84f_0_2310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6325" y="3751550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398" name="Google Shape;398;g11703d6e84f_0_2310" title="Arrow"/>
          <p:cNvCxnSpPr/>
          <p:nvPr/>
        </p:nvCxnSpPr>
        <p:spPr>
          <a:xfrm>
            <a:off x="3307025" y="3158350"/>
            <a:ext cx="24300" cy="6873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99" name="Google Shape;399;g11703d6e84f_0_2310"/>
          <p:cNvSpPr txBox="1"/>
          <p:nvPr/>
        </p:nvSpPr>
        <p:spPr>
          <a:xfrm>
            <a:off x="259325" y="1378625"/>
            <a:ext cx="2595300" cy="18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Visualice Su Nombre</a:t>
            </a:r>
            <a:endParaRPr b="1" i="0" sz="10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Cambie su nombre:</a:t>
            </a:r>
            <a:endParaRPr b="1" i="0" sz="11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Pasando la flecha sobre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Participants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/Participantes” 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Busca su cuenta y hace clic en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More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/Más”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Haga clic en "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Rename/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Renombrar". 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Añade su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Nombre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Apellido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Comunidad de Best Start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(Este LA, Metro LA, Sur El Monte/El Monte 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Sureste LA)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Haga clic en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Rename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/Renombrar”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00" name="Google Shape;400;g11703d6e84f_0_23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39313" y="1672224"/>
            <a:ext cx="2883208" cy="1499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Participants button on Zoom toolbar image." id="401" name="Google Shape;401;g11703d6e84f_0_2310" title="Arrow"/>
          <p:cNvCxnSpPr/>
          <p:nvPr/>
        </p:nvCxnSpPr>
        <p:spPr>
          <a:xfrm flipH="1">
            <a:off x="5420513" y="1643250"/>
            <a:ext cx="145500" cy="3114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Participants button on Zoom toolbar image." id="402" name="Google Shape;402;g11703d6e84f_0_2310" title="Arrow"/>
          <p:cNvCxnSpPr/>
          <p:nvPr/>
        </p:nvCxnSpPr>
        <p:spPr>
          <a:xfrm flipH="1">
            <a:off x="5725013" y="1831975"/>
            <a:ext cx="160500" cy="249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403" name="Google Shape;403;g11703d6e84f_0_23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63438" y="2625298"/>
            <a:ext cx="2096851" cy="764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Participants button on Zoom toolbar image." id="404" name="Google Shape;404;g11703d6e84f_0_2310" title="Arrow"/>
          <p:cNvCxnSpPr/>
          <p:nvPr/>
        </p:nvCxnSpPr>
        <p:spPr>
          <a:xfrm flipH="1">
            <a:off x="5333338" y="2768975"/>
            <a:ext cx="181500" cy="3012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Participants button on Zoom toolbar image." id="405" name="Google Shape;405;g11703d6e84f_0_2310" title="Arrow"/>
          <p:cNvCxnSpPr/>
          <p:nvPr/>
        </p:nvCxnSpPr>
        <p:spPr>
          <a:xfrm flipH="1">
            <a:off x="5566013" y="2921725"/>
            <a:ext cx="160500" cy="249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406" name="Google Shape;406;g11703d6e84f_0_2310"/>
          <p:cNvGrpSpPr/>
          <p:nvPr/>
        </p:nvGrpSpPr>
        <p:grpSpPr>
          <a:xfrm>
            <a:off x="5415888" y="1337850"/>
            <a:ext cx="344400" cy="305400"/>
            <a:chOff x="4803700" y="618450"/>
            <a:chExt cx="344400" cy="305400"/>
          </a:xfrm>
        </p:grpSpPr>
        <p:sp>
          <p:nvSpPr>
            <p:cNvPr id="407" name="Google Shape;407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9" name="Google Shape;409;g11703d6e84f_0_2310"/>
          <p:cNvGrpSpPr/>
          <p:nvPr/>
        </p:nvGrpSpPr>
        <p:grpSpPr>
          <a:xfrm>
            <a:off x="5760288" y="1497950"/>
            <a:ext cx="344400" cy="305400"/>
            <a:chOff x="4803700" y="618450"/>
            <a:chExt cx="344400" cy="305400"/>
          </a:xfrm>
        </p:grpSpPr>
        <p:sp>
          <p:nvSpPr>
            <p:cNvPr id="410" name="Google Shape;410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2" name="Google Shape;412;g11703d6e84f_0_2310"/>
          <p:cNvGrpSpPr/>
          <p:nvPr/>
        </p:nvGrpSpPr>
        <p:grpSpPr>
          <a:xfrm>
            <a:off x="5405513" y="2513413"/>
            <a:ext cx="344400" cy="305400"/>
            <a:chOff x="4803700" y="618450"/>
            <a:chExt cx="344400" cy="305400"/>
          </a:xfrm>
        </p:grpSpPr>
        <p:sp>
          <p:nvSpPr>
            <p:cNvPr id="413" name="Google Shape;413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5" name="Google Shape;415;g11703d6e84f_0_2310"/>
          <p:cNvGrpSpPr/>
          <p:nvPr/>
        </p:nvGrpSpPr>
        <p:grpSpPr>
          <a:xfrm>
            <a:off x="5644201" y="2708363"/>
            <a:ext cx="344400" cy="305400"/>
            <a:chOff x="4803700" y="618450"/>
            <a:chExt cx="344400" cy="305400"/>
          </a:xfrm>
        </p:grpSpPr>
        <p:sp>
          <p:nvSpPr>
            <p:cNvPr id="416" name="Google Shape;416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8" name="Google Shape;418;g11703d6e84f_0_2310"/>
          <p:cNvSpPr txBox="1"/>
          <p:nvPr/>
        </p:nvSpPr>
        <p:spPr>
          <a:xfrm>
            <a:off x="6335725" y="1501025"/>
            <a:ext cx="2595300" cy="15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Display Name 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Rename yourself:</a:t>
            </a:r>
            <a:endParaRPr b="1" i="1" sz="11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Hovering cursor over “Participants”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Identify your account and click on “More”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Click on “Rename”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Add you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First Name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Last Name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and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Best Start Community 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(East LA, Metro LA, South El Monte/El Monte or Southeast LA)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Click on “Rename”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419" name="Google Shape;419;g11703d6e84f_0_2310"/>
          <p:cNvGrpSpPr/>
          <p:nvPr/>
        </p:nvGrpSpPr>
        <p:grpSpPr>
          <a:xfrm>
            <a:off x="3132563" y="3018863"/>
            <a:ext cx="344400" cy="305400"/>
            <a:chOff x="4803700" y="618450"/>
            <a:chExt cx="344400" cy="305400"/>
          </a:xfrm>
        </p:grpSpPr>
        <p:sp>
          <p:nvSpPr>
            <p:cNvPr id="420" name="Google Shape;420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1703d6e84f_0_2340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g11703d6e84f_0_2340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g11703d6e84f_0_2340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g11703d6e84f_0_2340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11703d6e84f_0_2340"/>
          <p:cNvPicPr preferRelativeResize="0"/>
          <p:nvPr/>
        </p:nvPicPr>
        <p:blipFill rotWithShape="1">
          <a:blip r:embed="rId4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1" name="Google Shape;431;g11703d6e84f_0_2340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432" name="Google Shape;432;g11703d6e84f_0_2340" title="Arrow"/>
          <p:cNvCxnSpPr>
            <a:stCxn id="430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33" name="Google Shape;433;g11703d6e84f_0_234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434" name="Google Shape;434;g11703d6e84f_0_2340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35" name="Google Shape;435;g11703d6e84f_0_234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g11703d6e84f_0_2340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1703d6e84f_0_2716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g11703d6e84f_0_2716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g11703d6e84f_0_2716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4" name="Google Shape;444;g11703d6e84f_0_2716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445" name="Google Shape;445;g11703d6e84f_0_2716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46" name="Google Shape;446;g11703d6e84f_0_2716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47" name="Google Shape;447;g11703d6e84f_0_27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448" name="Google Shape;448;g11703d6e84f_0_2716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9" name="Google Shape;449;g11703d6e84f_0_2716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450" name="Google Shape;450;g11703d6e84f_0_2716" title="Arrow"/>
          <p:cNvCxnSpPr>
            <a:stCxn id="448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51" name="Google Shape;451;g11703d6e84f_0_2716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452" name="Google Shape;452;g11703d6e84f_0_2716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53" name="Google Shape;453;g11703d6e84f_0_2716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g11703d6e84f_0_2716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1703d6e84f_0_2741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g11703d6e84f_0_2741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g11703d6e84f_0_2741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2" name="Google Shape;462;g11703d6e84f_0_2741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463" name="Google Shape;463;g11703d6e84f_0_2741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64" name="Google Shape;464;g11703d6e84f_0_2741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65" name="Google Shape;465;g11703d6e84f_0_27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466" name="Google Shape;466;g11703d6e84f_0_2741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7" name="Google Shape;467;g11703d6e84f_0_2741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468" name="Google Shape;468;g11703d6e84f_0_2741" title="Arrow"/>
          <p:cNvCxnSpPr>
            <a:stCxn id="466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69" name="Google Shape;469;g11703d6e84f_0_2741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470" name="Google Shape;470;g11703d6e84f_0_2741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71" name="Google Shape;471;g11703d6e84f_0_2741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g11703d6e84f_0_2741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473" name="Google Shape;473;g11703d6e84f_0_2741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74" name="Google Shape;474;g11703d6e84f_0_2741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Anne Guzman</dc:creator>
</cp:coreProperties>
</file>