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</p:sldIdLst>
  <p:sldSz cy="5143500" cx="9144000"/>
  <p:notesSz cx="7010400" cy="9296400"/>
  <p:embeddedFontLst>
    <p:embeddedFont>
      <p:font typeface="Montserrat SemiBold"/>
      <p:regular r:id="rId62"/>
      <p:bold r:id="rId63"/>
      <p:italic r:id="rId64"/>
      <p:boldItalic r:id="rId65"/>
    </p:embeddedFont>
    <p:embeddedFont>
      <p:font typeface="Raleway"/>
      <p:regular r:id="rId66"/>
      <p:bold r:id="rId67"/>
      <p:italic r:id="rId68"/>
      <p:boldItalic r:id="rId69"/>
    </p:embeddedFont>
    <p:embeddedFont>
      <p:font typeface="Anton"/>
      <p:regular r:id="rId70"/>
    </p:embeddedFont>
    <p:embeddedFont>
      <p:font typeface="Montserrat"/>
      <p:regular r:id="rId71"/>
      <p:bold r:id="rId72"/>
      <p:italic r:id="rId73"/>
      <p:boldItalic r:id="rId74"/>
    </p:embeddedFont>
    <p:embeddedFont>
      <p:font typeface="Lato"/>
      <p:regular r:id="rId75"/>
      <p:bold r:id="rId76"/>
      <p:italic r:id="rId77"/>
      <p:boldItalic r:id="rId78"/>
    </p:embeddedFont>
    <p:embeddedFont>
      <p:font typeface="Cabin"/>
      <p:regular r:id="rId79"/>
      <p:bold r:id="rId80"/>
      <p:italic r:id="rId81"/>
      <p:boldItalic r:id="rId82"/>
    </p:embeddedFont>
    <p:embeddedFont>
      <p:font typeface="Montserrat Medium"/>
      <p:regular r:id="rId83"/>
      <p:bold r:id="rId84"/>
      <p:italic r:id="rId85"/>
      <p:boldItalic r:id="rId86"/>
    </p:embeddedFont>
    <p:embeddedFont>
      <p:font typeface="Tahoma"/>
      <p:regular r:id="rId87"/>
      <p:bold r:id="rId8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89" roundtripDataSignature="AMtx7mjYXR6zQIeLHICGoFyeYzL/QCXU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90DF190-3B48-4C82-9DC0-31030BD1EA8B}">
  <a:tblStyle styleId="{090DF190-3B48-4C82-9DC0-31030BD1EA8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84" Type="http://schemas.openxmlformats.org/officeDocument/2006/relationships/font" Target="fonts/MontserratMedium-bold.fntdata"/><Relationship Id="rId83" Type="http://schemas.openxmlformats.org/officeDocument/2006/relationships/font" Target="fonts/MontserratMedium-regular.fntdata"/><Relationship Id="rId42" Type="http://schemas.openxmlformats.org/officeDocument/2006/relationships/slide" Target="slides/slide35.xml"/><Relationship Id="rId86" Type="http://schemas.openxmlformats.org/officeDocument/2006/relationships/font" Target="fonts/MontserratMedium-boldItalic.fntdata"/><Relationship Id="rId41" Type="http://schemas.openxmlformats.org/officeDocument/2006/relationships/slide" Target="slides/slide34.xml"/><Relationship Id="rId85" Type="http://schemas.openxmlformats.org/officeDocument/2006/relationships/font" Target="fonts/MontserratMedium-italic.fntdata"/><Relationship Id="rId44" Type="http://schemas.openxmlformats.org/officeDocument/2006/relationships/slide" Target="slides/slide37.xml"/><Relationship Id="rId88" Type="http://schemas.openxmlformats.org/officeDocument/2006/relationships/font" Target="fonts/Tahoma-bold.fntdata"/><Relationship Id="rId43" Type="http://schemas.openxmlformats.org/officeDocument/2006/relationships/slide" Target="slides/slide36.xml"/><Relationship Id="rId87" Type="http://schemas.openxmlformats.org/officeDocument/2006/relationships/font" Target="fonts/Tahoma-regular.fntdata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89" Type="http://customschemas.google.com/relationships/presentationmetadata" Target="metadata"/><Relationship Id="rId80" Type="http://schemas.openxmlformats.org/officeDocument/2006/relationships/font" Target="fonts/Cabin-bold.fntdata"/><Relationship Id="rId82" Type="http://schemas.openxmlformats.org/officeDocument/2006/relationships/font" Target="fonts/Cabin-boldItalic.fntdata"/><Relationship Id="rId81" Type="http://schemas.openxmlformats.org/officeDocument/2006/relationships/font" Target="fonts/Cabin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Montserrat-italic.fntdata"/><Relationship Id="rId72" Type="http://schemas.openxmlformats.org/officeDocument/2006/relationships/font" Target="fonts/Montserrat-bold.fntdata"/><Relationship Id="rId31" Type="http://schemas.openxmlformats.org/officeDocument/2006/relationships/slide" Target="slides/slide24.xml"/><Relationship Id="rId75" Type="http://schemas.openxmlformats.org/officeDocument/2006/relationships/font" Target="fonts/Lato-regular.fntdata"/><Relationship Id="rId30" Type="http://schemas.openxmlformats.org/officeDocument/2006/relationships/slide" Target="slides/slide23.xml"/><Relationship Id="rId74" Type="http://schemas.openxmlformats.org/officeDocument/2006/relationships/font" Target="fonts/Montserrat-boldItalic.fntdata"/><Relationship Id="rId33" Type="http://schemas.openxmlformats.org/officeDocument/2006/relationships/slide" Target="slides/slide26.xml"/><Relationship Id="rId77" Type="http://schemas.openxmlformats.org/officeDocument/2006/relationships/font" Target="fonts/Lato-italic.fntdata"/><Relationship Id="rId32" Type="http://schemas.openxmlformats.org/officeDocument/2006/relationships/slide" Target="slides/slide25.xml"/><Relationship Id="rId76" Type="http://schemas.openxmlformats.org/officeDocument/2006/relationships/font" Target="fonts/Lato-bold.fntdata"/><Relationship Id="rId35" Type="http://schemas.openxmlformats.org/officeDocument/2006/relationships/slide" Target="slides/slide28.xml"/><Relationship Id="rId79" Type="http://schemas.openxmlformats.org/officeDocument/2006/relationships/font" Target="fonts/Cabin-regular.fntdata"/><Relationship Id="rId34" Type="http://schemas.openxmlformats.org/officeDocument/2006/relationships/slide" Target="slides/slide27.xml"/><Relationship Id="rId78" Type="http://schemas.openxmlformats.org/officeDocument/2006/relationships/font" Target="fonts/Lato-boldItalic.fntdata"/><Relationship Id="rId71" Type="http://schemas.openxmlformats.org/officeDocument/2006/relationships/font" Target="fonts/Montserrat-regular.fntdata"/><Relationship Id="rId70" Type="http://schemas.openxmlformats.org/officeDocument/2006/relationships/font" Target="fonts/Anton-regular.fntdata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font" Target="fonts/MontserratSemiBold-regular.fntdata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MontserratSemiBold-italic.fntdata"/><Relationship Id="rId63" Type="http://schemas.openxmlformats.org/officeDocument/2006/relationships/font" Target="fonts/MontserratSemiBold-bold.fntdata"/><Relationship Id="rId22" Type="http://schemas.openxmlformats.org/officeDocument/2006/relationships/slide" Target="slides/slide15.xml"/><Relationship Id="rId66" Type="http://schemas.openxmlformats.org/officeDocument/2006/relationships/font" Target="fonts/Raleway-regular.fntdata"/><Relationship Id="rId21" Type="http://schemas.openxmlformats.org/officeDocument/2006/relationships/slide" Target="slides/slide14.xml"/><Relationship Id="rId65" Type="http://schemas.openxmlformats.org/officeDocument/2006/relationships/font" Target="fonts/MontserratSemiBold-boldItalic.fntdata"/><Relationship Id="rId24" Type="http://schemas.openxmlformats.org/officeDocument/2006/relationships/slide" Target="slides/slide17.xml"/><Relationship Id="rId68" Type="http://schemas.openxmlformats.org/officeDocument/2006/relationships/font" Target="fonts/Raleway-italic.fntdata"/><Relationship Id="rId23" Type="http://schemas.openxmlformats.org/officeDocument/2006/relationships/slide" Target="slides/slide16.xml"/><Relationship Id="rId67" Type="http://schemas.openxmlformats.org/officeDocument/2006/relationships/font" Target="fonts/Raleway-bold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69" Type="http://schemas.openxmlformats.org/officeDocument/2006/relationships/font" Target="fonts/Raleway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linktr.ee/abogaciacollectiva" TargetMode="Externa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9" name="Google Shape;359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7" name="Google Shape;477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5" name="Google Shape;525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3" name="Google Shape;573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043b289756_0_1426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0" name="Google Shape;590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(lunes) / Edith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lang="en-GB" sz="1600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The agenda is calculated for 2 hours and  28 minutes.  32 minutes extra/La agenda está calculada para 2 horas y 28 minutos. 32 minutos extra.</a:t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8" name="Google Shape;598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 Edith (jueves)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6" name="Google Shape;606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(lunes) / Edith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(lunes) / Edith (jueves)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2" name="Google Shape;622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17fb8175df_0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8" name="Google Shape;628;g217fb8175df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9" name="Google Shape;639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6" name="Google Shape;646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1" name="Google Shape;661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9" name="Google Shape;669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7" name="Google Shape;677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1" name="Google Shape;371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3" name="Google Shape;693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9" name="Google Shape;709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7" name="Google Shape;717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6" name="Google Shape;726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251470a29a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3" name="Google Shape;733;g2251470a29a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9" name="Google Shape;739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5" name="Google Shape;745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(introducion a </a:t>
            </a:r>
            <a:r>
              <a:rPr lang="en-GB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/Intro to slide 38)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1" name="Google Shape;751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1d65d0f999_1_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Google Shape;757;g21d65d0f999_1_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7" name="Google Shape;377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223728d9caa_0_0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223728d9caa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079BD7"/>
                </a:solidFill>
              </a:rPr>
              <a:t>El equipo de SAJE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July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Local Partnership Meetings / Phone Calls / Etc. (East LA, Metro LA, South El Monte/El Monte and Southeast LA and Region)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Contracts begin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Grounding on Bylaws - Vision, Guiding Principles and Values, Roles and Responsibilities, Decision Making Process, Conflict Resolution Process, Etc.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August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 (Communications, Evaluation and Resource Mobilization)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September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Local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October 2022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GB">
                <a:solidFill>
                  <a:schemeClr val="dk1"/>
                </a:solidFill>
              </a:rPr>
              <a:t>Best Start Region 1 Partnership Meetings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Contract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Task Force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Regional updates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- Quarterly Progress Report (July - September)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Emerging opportunities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COVID-19 and Recovery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lang="en-GB">
                <a:solidFill>
                  <a:schemeClr val="dk1"/>
                </a:solidFill>
              </a:rPr>
              <a:t>· Resource Mobilization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0eb72f8a9b_4_94:notes"/>
          <p:cNvSpPr/>
          <p:nvPr>
            <p:ph idx="2" type="sldImg"/>
          </p:nvPr>
        </p:nvSpPr>
        <p:spPr>
          <a:xfrm>
            <a:off x="1168630" y="697230"/>
            <a:ext cx="46740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4" name="Google Shape;814;g20eb72f8a9b_4_9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El Equipo de SAJE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u="sng">
                <a:solidFill>
                  <a:schemeClr val="hlink"/>
                </a:solidFill>
                <a:hlinkClick r:id="rId2"/>
              </a:rPr>
              <a:t>http://linktr.ee/abogaciacollectiva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3deda408f5_0_35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g13deda408f5_0_35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SAJE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0" name="Google Shape;840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Facilitator: Denise ( Open to members, Dina, Denise )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2" name="Google Shape;852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Denise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 (lunes)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17fb8175df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217fb8175df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 (jueves)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4" name="Google Shape;884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5" name="Google Shape;385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2" name="Google Shape;892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8" name="Google Shape;898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4" name="Google Shape;904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9" name="Google Shape;909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4" name="Google Shape;914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4" name="Google Shape;424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9" name="Google Shape;439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7" name="Google Shape;457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8.jpg"/><Relationship Id="rId3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Relationship Id="rId3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26.png"/><Relationship Id="rId5" Type="http://schemas.openxmlformats.org/officeDocument/2006/relationships/image" Target="../media/image6.png"/><Relationship Id="rId6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Relationship Id="rId4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2.jpg"/><Relationship Id="rId4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Relationship Id="rId4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Relationship Id="rId4" Type="http://schemas.openxmlformats.org/officeDocument/2006/relationships/image" Target="../media/image4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3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Relationship Id="rId4" Type="http://schemas.openxmlformats.org/officeDocument/2006/relationships/image" Target="../media/image39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Relationship Id="rId4" Type="http://schemas.openxmlformats.org/officeDocument/2006/relationships/image" Target="../media/image37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linktr.ee/abogaciacollectiva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46.png"/><Relationship Id="rId5" Type="http://schemas.openxmlformats.org/officeDocument/2006/relationships/image" Target="../media/image35.png"/><Relationship Id="rId6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image" Target="../media/image4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png"/><Relationship Id="rId4" Type="http://schemas.openxmlformats.org/officeDocument/2006/relationships/image" Target="../media/image49.png"/><Relationship Id="rId5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45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9.xml"/><Relationship Id="rId3" Type="http://schemas.openxmlformats.org/officeDocument/2006/relationships/hyperlink" Target="https://docs.google.com/forms/d/e/1FAIpQLSfCx3ytOA2wChs2zjxywdGN9qJNJ9ALBiNhL7pe5oBRLcXxoA/viewform?usp=share_link" TargetMode="External"/><Relationship Id="rId4" Type="http://schemas.openxmlformats.org/officeDocument/2006/relationships/hyperlink" Target="https://docs.google.com/forms/d/e/1FAIpQLSdnu7-ivxmUB9PQ8ZAzpWL6jks-3_YZ87EZCfDWrjT6F6oUmA/viewform?usp=share_link" TargetMode="External"/><Relationship Id="rId5" Type="http://schemas.openxmlformats.org/officeDocument/2006/relationships/hyperlink" Target="https://docs.google.com/forms/d/e/1FAIpQLSfCx3ytOA2wChs2zjxywdGN9qJNJ9ALBiNhL7pe5oBRLcXxoA/viewform?usp=share_link" TargetMode="External"/><Relationship Id="rId6" Type="http://schemas.openxmlformats.org/officeDocument/2006/relationships/hyperlink" Target="https://docs.google.com/forms/d/e/1FAIpQLSdnu7-ivxmUB9PQ8ZAzpWL6jks-3_YZ87EZCfDWrjT6F6oUmA/viewform?usp=share_link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22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mayo 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</a:t>
            </a:r>
            <a:r>
              <a:rPr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25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mayo </a:t>
            </a: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2023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May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</a:t>
            </a:r>
            <a:r>
              <a:rPr i="1" lang="en-GB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2" name="Google Shape;362;gea0bf73253_0_1"/>
          <p:cNvPicPr preferRelativeResize="0"/>
          <p:nvPr/>
        </p:nvPicPr>
        <p:blipFill rotWithShape="1">
          <a:blip r:embed="rId3">
            <a:alphaModFix/>
          </a:blip>
          <a:srcRect b="0" l="1237" r="12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2" name="Google Shape;482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83" name="Google Shape;483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4" name="Google Shape;484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85" name="Google Shape;485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86" name="Google Shape;486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88" name="Google Shape;488;g11703d6e84f_0_2766" title="Arrow"/>
          <p:cNvCxnSpPr>
            <a:stCxn id="48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89" name="Google Shape;489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90" name="Google Shape;490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1" name="Google Shape;491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93" name="Google Shape;493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4" name="Google Shape;494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5" name="Google Shape;495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96" name="Google Shape;496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4" name="Google Shape;504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506" name="Google Shape;506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07" name="Google Shape;507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08" name="Google Shape;508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09" name="Google Shape;509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10" name="Google Shape;510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511" name="Google Shape;511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" name="Google Shape;512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513" name="Google Shape;513;g11703d6e84f_0_2791" title="Arrow"/>
          <p:cNvCxnSpPr>
            <a:stCxn id="511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4" name="Google Shape;514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15" name="Google Shape;515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16" name="Google Shape;516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17" name="Google Shape;517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519" name="Google Shape;519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0" name="Google Shape;520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21" name="Google Shape;521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22" name="Google Shape;522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28" name="Google Shape;528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30" name="Google Shape;530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1" name="Google Shape;531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2" name="Google Shape;532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3" name="Google Shape;533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4" name="Google Shape;534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35" name="Google Shape;535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6" name="Google Shape;536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7" name="Google Shape;537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43" name="Google Shape;543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44" name="Google Shape;544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5" name="Google Shape;545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6" name="Google Shape;546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7" name="Google Shape;547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8" name="Google Shape;548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1" name="Google Shape;551;g155db40f0fb_1_14"/>
          <p:cNvCxnSpPr>
            <a:stCxn id="552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53" name="Google Shape;553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558" name="Google Shape;558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9" name="Google Shape;559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60" name="Google Shape;560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1" name="Google Shape;561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2" name="Google Shape;562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3" name="Google Shape;563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4" name="Google Shape;564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65" name="Google Shape;565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7" name="Google Shape;567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8" name="Google Shape;568;g155db40f0fb_1_30"/>
          <p:cNvCxnSpPr>
            <a:stCxn id="563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9" name="Google Shape;569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0" name="Google Shape;570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576" name="Google Shape;576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7" name="Google Shape;577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578" name="Google Shape;578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9" name="Google Shape;579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0" name="Google Shape;580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81" name="Google Shape;581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82" name="Google Shape;582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4" name="Google Shape;584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85" name="Google Shape;585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86" name="Google Shape;586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7" name="Google Shape;587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1043b289756_0_1426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93" name="Google Shape;593;g1043b289756_0_1426"/>
          <p:cNvSpPr txBox="1"/>
          <p:nvPr>
            <p:ph idx="1" type="body"/>
          </p:nvPr>
        </p:nvSpPr>
        <p:spPr>
          <a:xfrm>
            <a:off x="4874400" y="1013625"/>
            <a:ext cx="42696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i="1" lang="en-GB" sz="1100">
                <a:solidFill>
                  <a:srgbClr val="312E87"/>
                </a:solidFill>
              </a:rPr>
              <a:t>Welcome 					2 min</a:t>
            </a:r>
            <a:endParaRPr b="1" i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i="1" lang="en-GB" sz="1000">
                <a:solidFill>
                  <a:srgbClr val="EE2A7B"/>
                </a:solidFill>
              </a:rPr>
              <a:t>Zoom Tips					4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i="1" lang="en-GB" sz="1000">
                <a:solidFill>
                  <a:srgbClr val="312E87"/>
                </a:solidFill>
              </a:rPr>
              <a:t>Agenda &amp; Objectives				3 min</a:t>
            </a:r>
            <a:endParaRPr b="1" i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i="1" lang="en-GB" sz="1000">
                <a:solidFill>
                  <a:srgbClr val="EE2A7B"/>
                </a:solidFill>
              </a:rPr>
              <a:t>Group Agreements				3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i="1" lang="en-GB" sz="1000">
                <a:solidFill>
                  <a:srgbClr val="312E87"/>
                </a:solidFill>
              </a:rPr>
              <a:t>Icebreaker                                                        15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i="1" lang="en-GB" sz="1000">
                <a:solidFill>
                  <a:srgbClr val="EE2A7B"/>
                </a:solidFill>
              </a:rPr>
              <a:t>Community Partnership Updates		60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i="1" lang="en-GB" sz="1000">
                <a:solidFill>
                  <a:srgbClr val="EE2A7B"/>
                </a:solidFill>
              </a:rPr>
              <a:t>Update from The Children’s Partnership           30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i="1" lang="en-GB" sz="1000">
                <a:solidFill>
                  <a:schemeClr val="accent2"/>
                </a:solidFill>
              </a:rPr>
              <a:t>Questions &amp; Answers	                                   10 min</a:t>
            </a:r>
            <a:endParaRPr b="1" i="1" sz="1000">
              <a:solidFill>
                <a:schemeClr val="accent2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i="1" lang="en-GB" sz="1000">
                <a:solidFill>
                  <a:srgbClr val="EE2A7B"/>
                </a:solidFill>
              </a:rPr>
              <a:t>Next Steps                                                       15 min</a:t>
            </a:r>
            <a:endParaRPr b="1" i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i="1" lang="en-GB" sz="1000">
                <a:solidFill>
                  <a:srgbClr val="EE2A7B"/>
                </a:solidFill>
              </a:rPr>
              <a:t>Collective Advocacy &amp; Updates</a:t>
            </a:r>
            <a:endParaRPr b="1" i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i="1" lang="en-GB" sz="1000">
                <a:solidFill>
                  <a:srgbClr val="EE2A7B"/>
                </a:solidFill>
              </a:rPr>
              <a:t>Next Best Start Region 1 </a:t>
            </a:r>
            <a:endParaRPr b="1" i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i="1" lang="en-GB" sz="1000">
                <a:solidFill>
                  <a:srgbClr val="EE2A7B"/>
                </a:solidFill>
              </a:rPr>
              <a:t>Monthly Meeting</a:t>
            </a:r>
            <a:endParaRPr b="1" i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i="1" lang="en-GB" sz="1000">
                <a:solidFill>
                  <a:srgbClr val="EE2A7B"/>
                </a:solidFill>
              </a:rPr>
              <a:t>Questions &amp; Answers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i="1" lang="en-GB" sz="1000">
                <a:solidFill>
                  <a:schemeClr val="accent2"/>
                </a:solidFill>
              </a:rPr>
              <a:t>Community</a:t>
            </a:r>
            <a:r>
              <a:rPr b="1" i="1" lang="en-GB" sz="1000">
                <a:solidFill>
                  <a:srgbClr val="312E87"/>
                </a:solidFill>
              </a:rPr>
              <a:t> Resource Mobilization            30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</a:t>
            </a:r>
            <a:r>
              <a:rPr b="1" i="1" lang="en-GB" sz="1000">
                <a:solidFill>
                  <a:srgbClr val="EE2A7B"/>
                </a:solidFill>
              </a:rPr>
              <a:t>					    5 min</a:t>
            </a:r>
            <a:endParaRPr b="1" i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</a:t>
            </a:r>
            <a:r>
              <a:rPr b="1" i="1" lang="en-GB" sz="1000">
                <a:solidFill>
                  <a:srgbClr val="312E87"/>
                </a:solidFill>
              </a:rPr>
              <a:t>					                1 min</a:t>
            </a:r>
            <a:endParaRPr b="1" i="1" sz="1000">
              <a:solidFill>
                <a:srgbClr val="312E87"/>
              </a:solidFill>
            </a:endParaRPr>
          </a:p>
        </p:txBody>
      </p:sp>
      <p:sp>
        <p:nvSpPr>
          <p:cNvPr id="594" name="Google Shape;594;g1043b289756_0_1426"/>
          <p:cNvSpPr txBox="1"/>
          <p:nvPr>
            <p:ph idx="1" type="body"/>
          </p:nvPr>
        </p:nvSpPr>
        <p:spPr>
          <a:xfrm>
            <a:off x="29825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						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			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				3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				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                                                       15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		60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Colaborativas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Actualización de The Children’s Partnership          </a:t>
            </a:r>
            <a:r>
              <a:rPr b="1" lang="en-GB" sz="1000">
                <a:solidFill>
                  <a:srgbClr val="EE2A7B"/>
                </a:solidFill>
              </a:rPr>
              <a:t>30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2"/>
                </a:solidFill>
              </a:rPr>
              <a:t>VIII.       </a:t>
            </a:r>
            <a:r>
              <a:rPr b="1" lang="en-GB" sz="1000">
                <a:solidFill>
                  <a:schemeClr val="accent2"/>
                </a:solidFill>
              </a:rPr>
              <a:t>Preguntas y Respuestas				10 min</a:t>
            </a:r>
            <a:endParaRPr b="1" sz="10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IX.         </a:t>
            </a:r>
            <a:r>
              <a:rPr b="1" lang="en-GB" sz="1000">
                <a:solidFill>
                  <a:srgbClr val="EE2A7B"/>
                </a:solidFill>
              </a:rPr>
              <a:t>Próximos Pasos                                                   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accent5"/>
                </a:solidFill>
              </a:rPr>
              <a:t>X.          </a:t>
            </a:r>
            <a:r>
              <a:rPr b="1" lang="en-GB" sz="1000">
                <a:solidFill>
                  <a:schemeClr val="accent5"/>
                </a:solidFill>
              </a:rPr>
              <a:t>Movilización de recursos comunitarios</a:t>
            </a:r>
            <a:r>
              <a:rPr b="1" lang="en-GB" sz="1000">
                <a:solidFill>
                  <a:srgbClr val="EE2A7B"/>
                </a:solidFill>
              </a:rPr>
              <a:t>         </a:t>
            </a:r>
            <a:r>
              <a:rPr b="1" lang="en-GB" sz="1000">
                <a:solidFill>
                  <a:srgbClr val="312E87"/>
                </a:solidFill>
              </a:rPr>
              <a:t> 30 mi</a:t>
            </a:r>
            <a:r>
              <a:rPr b="1" lang="en-GB" sz="1000">
                <a:solidFill>
                  <a:srgbClr val="EE2A7B"/>
                </a:solidFill>
              </a:rPr>
              <a:t>	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EE2A7B"/>
                </a:solidFill>
              </a:rPr>
              <a:t>XI.         Evaluación						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rgbClr val="312E87"/>
                </a:solidFill>
              </a:rPr>
              <a:t>I.            </a:t>
            </a:r>
            <a:r>
              <a:rPr b="1" lang="en-GB" sz="1000">
                <a:solidFill>
                  <a:srgbClr val="312E87"/>
                </a:solidFill>
              </a:rPr>
              <a:t>Cierre							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595" name="Google Shape;595;g1043b289756_0_1426"/>
          <p:cNvSpPr txBox="1"/>
          <p:nvPr>
            <p:ph type="title"/>
          </p:nvPr>
        </p:nvSpPr>
        <p:spPr>
          <a:xfrm>
            <a:off x="4714550" y="546650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601" name="Google Shape;601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602" name="Google Shape;602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03" name="Google Shape;603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09" name="Google Shape;609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0" name="Google Shape;610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1" name="Google Shape;611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617" name="Google Shape;617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8" name="Google Shape;618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19" name="Google Shape;619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368" name="Google Shape;368;ga3b2f2cad5_0_13"/>
          <p:cNvPicPr preferRelativeResize="0"/>
          <p:nvPr/>
        </p:nvPicPr>
        <p:blipFill rotWithShape="1">
          <a:blip r:embed="rId3">
            <a:alphaModFix/>
          </a:blip>
          <a:srcRect b="0" l="31257" r="0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625" name="Google Shape;625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17fb8175df_0_1"/>
          <p:cNvSpPr txBox="1"/>
          <p:nvPr/>
        </p:nvSpPr>
        <p:spPr>
          <a:xfrm>
            <a:off x="0" y="967075"/>
            <a:ext cx="9075600" cy="33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438D"/>
                </a:solidFill>
              </a:rPr>
              <a:t>MEMORIAL DAY   </a:t>
            </a:r>
            <a:endParaRPr b="1">
              <a:solidFill>
                <a:srgbClr val="07438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438D"/>
                </a:solidFill>
              </a:rPr>
              <a:t>MAY 29, 2023 </a:t>
            </a:r>
            <a:endParaRPr b="1">
              <a:solidFill>
                <a:srgbClr val="07438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438D"/>
                </a:solidFill>
              </a:rPr>
              <a:t> </a:t>
            </a:r>
            <a:endParaRPr b="1">
              <a:solidFill>
                <a:srgbClr val="07438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438D"/>
                </a:solidFill>
              </a:rPr>
              <a:t>DÍA CONMEMORATIVO </a:t>
            </a:r>
            <a:endParaRPr b="1">
              <a:solidFill>
                <a:srgbClr val="07438D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07438D"/>
                </a:solidFill>
              </a:rPr>
              <a:t>29 DE MAYO DE 2023 </a:t>
            </a:r>
            <a:endParaRPr b="1">
              <a:solidFill>
                <a:srgbClr val="07438D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3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Who are some of your heroes in life that you want to honor or commemorate? </a:t>
            </a:r>
            <a:endParaRPr sz="230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-GB" sz="23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¿Quiénes son algunos de sus héroes en la vida que desea honrar o conmemorar? </a:t>
            </a:r>
            <a:endParaRPr sz="230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636" name="Google Shape;636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3" name="Google Shape;643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6" name="Google Shape;656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58" name="Google Shape;658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5" name="Google Shape;665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3" name="Google Shape;673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1" name="Google Shape;681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9" name="Google Shape;689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374" name="Google Shape;374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6" name="Google Shape;696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8" name="Google Shape;698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05" name="Google Shape;705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3" name="Google Shape;713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0" name="Google Shape;720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721" name="Google Shape;721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22" name="Google Shape;722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3" name="Google Shape;723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" name="Google Shape;728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729" name="Google Shape;729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0" name="Google Shape;730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251470a29a_0_6"/>
          <p:cNvSpPr txBox="1"/>
          <p:nvPr>
            <p:ph type="title"/>
          </p:nvPr>
        </p:nvSpPr>
        <p:spPr>
          <a:xfrm>
            <a:off x="4784200" y="1710950"/>
            <a:ext cx="3771300" cy="15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Update from The Children’s Partnership</a:t>
            </a:r>
            <a:endParaRPr i="1" sz="2600"/>
          </a:p>
        </p:txBody>
      </p:sp>
      <p:sp>
        <p:nvSpPr>
          <p:cNvPr id="736" name="Google Shape;736;g2251470a29a_0_6"/>
          <p:cNvSpPr txBox="1"/>
          <p:nvPr>
            <p:ph type="title"/>
          </p:nvPr>
        </p:nvSpPr>
        <p:spPr>
          <a:xfrm>
            <a:off x="714425" y="1806600"/>
            <a:ext cx="3031800" cy="146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Actualización de 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The Children’s Partnership</a:t>
            </a:r>
            <a:endParaRPr sz="26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742" name="Google Shape;742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748" name="Google Shape;748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754" name="Google Shape;754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1d65d0f999_1_5"/>
          <p:cNvSpPr txBox="1"/>
          <p:nvPr>
            <p:ph type="title"/>
          </p:nvPr>
        </p:nvSpPr>
        <p:spPr>
          <a:xfrm>
            <a:off x="4843075" y="195673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>
                <a:solidFill>
                  <a:schemeClr val="dk1"/>
                </a:solidFill>
              </a:rPr>
              <a:t>Brief Update</a:t>
            </a:r>
            <a:endParaRPr i="1" sz="2200">
              <a:solidFill>
                <a:schemeClr val="dk1"/>
              </a:solidFill>
            </a:endParaRPr>
          </a:p>
        </p:txBody>
      </p:sp>
      <p:sp>
        <p:nvSpPr>
          <p:cNvPr id="760" name="Google Shape;760;g21d65d0f999_1_5"/>
          <p:cNvSpPr txBox="1"/>
          <p:nvPr>
            <p:ph type="title"/>
          </p:nvPr>
        </p:nvSpPr>
        <p:spPr>
          <a:xfrm>
            <a:off x="419675" y="188083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>
                <a:solidFill>
                  <a:schemeClr val="dk1"/>
                </a:solidFill>
              </a:rPr>
              <a:t>Breve Actualización</a:t>
            </a:r>
            <a:endParaRPr sz="2200">
              <a:solidFill>
                <a:schemeClr val="dk1"/>
              </a:solidFill>
            </a:endParaRPr>
          </a:p>
        </p:txBody>
      </p:sp>
      <p:grpSp>
        <p:nvGrpSpPr>
          <p:cNvPr id="761" name="Google Shape;761;g21d65d0f999_1_5"/>
          <p:cNvGrpSpPr/>
          <p:nvPr/>
        </p:nvGrpSpPr>
        <p:grpSpPr>
          <a:xfrm>
            <a:off x="3619509" y="269869"/>
            <a:ext cx="5300552" cy="627770"/>
            <a:chOff x="5033338" y="3089911"/>
            <a:chExt cx="7067402" cy="837026"/>
          </a:xfrm>
        </p:grpSpPr>
        <p:pic>
          <p:nvPicPr>
            <p:cNvPr id="762" name="Google Shape;762;g21d65d0f999_1_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g21d65d0f999_1_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4" name="Google Shape;764;g21d65d0f999_1_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380" name="Google Shape;380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381" name="Google Shape;381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223728d9caa_0_0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g223728d9caa_0_0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g223728d9caa_0_0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2" name="Google Shape;772;g223728d9caa_0_0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3" name="Google Shape;773;g223728d9caa_0_0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g223728d9caa_0_0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75" name="Google Shape;775;g223728d9caa_0_0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6" name="Google Shape;776;g223728d9caa_0_0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g223728d9caa_0_0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g223728d9caa_0_0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9" name="Google Shape;779;g223728d9caa_0_0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0" name="Google Shape;780;g223728d9caa_0_0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1" name="Google Shape;781;g223728d9caa_0_0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g223728d9caa_0_0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3" name="Google Shape;783;g223728d9caa_0_0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g223728d9caa_0_0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5" name="Google Shape;785;g223728d9caa_0_0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g223728d9caa_0_0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7" name="Google Shape;787;g223728d9caa_0_0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g223728d9caa_0_0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9" name="Google Shape;789;g223728d9caa_0_0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Google Shape;790;g223728d9caa_0_0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g223728d9caa_0_0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2" name="Google Shape;792;g223728d9caa_0_0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g223728d9caa_0_0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July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4" name="Google Shape;794;g223728d9caa_0_0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Elemento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795" name="Google Shape;795;g223728d9caa_0_0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796" name="Google Shape;796;g223728d9caa_0_0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g223728d9caa_0_0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Evictions, defensive info for tenants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798" name="Google Shape;798;g223728d9caa_0_0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9" name="Google Shape;799;g223728d9caa_0_0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800" name="Google Shape;800;g223728d9caa_0_0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g223728d9caa_0_0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Desalojos, más información defensiva para inquilinos.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02" name="Google Shape;802;g223728d9caa_0_0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803" name="Google Shape;803;g223728d9caa_0_0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7145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4" name="Google Shape;804;g223728d9caa_0_0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Crear una delegación para tu ciudad.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5" name="Google Shape;805;g223728d9caa_0_0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 igual a igual: cómo hablar con sus vecinos sobre la vivienda y los derechos de los inquilinos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6" name="Google Shape;806;g223728d9caa_0_0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7" name="Google Shape;807;g223728d9caa_0_0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8" name="Google Shape;808;g223728d9caa_0_0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Creating a delegation for your city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09" name="Google Shape;809;g223728d9caa_0_0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Peer to peer: how to talk to your neighbors about housing and tenant rights .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10" name="Google Shape;810;g223728d9caa_0_0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811" name="Google Shape;811;g223728d9caa_0_0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FD966"/>
        </a:solidFill>
      </p:bgPr>
    </p:bg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g20eb72f8a9b_4_94"/>
          <p:cNvSpPr/>
          <p:nvPr/>
        </p:nvSpPr>
        <p:spPr>
          <a:xfrm>
            <a:off x="3218025" y="1765013"/>
            <a:ext cx="5926200" cy="195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g20eb72f8a9b_4_94"/>
          <p:cNvSpPr txBox="1"/>
          <p:nvPr>
            <p:ph type="title"/>
          </p:nvPr>
        </p:nvSpPr>
        <p:spPr>
          <a:xfrm>
            <a:off x="4014675" y="2392781"/>
            <a:ext cx="4986600" cy="7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u="sng">
                <a:solidFill>
                  <a:schemeClr val="hlink"/>
                </a:solidFill>
                <a:latin typeface="Anton"/>
                <a:ea typeface="Anton"/>
                <a:cs typeface="Anton"/>
                <a:sym typeface="Anton"/>
                <a:hlinkClick r:id="rId3"/>
              </a:rPr>
              <a:t>linktr.ee/abogaciacollectiva</a:t>
            </a:r>
            <a:endParaRPr>
              <a:solidFill>
                <a:srgbClr val="134F5C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818" name="Google Shape;818;g20eb72f8a9b_4_94"/>
          <p:cNvPicPr preferRelativeResize="0"/>
          <p:nvPr/>
        </p:nvPicPr>
        <p:blipFill rotWithShape="1">
          <a:blip r:embed="rId4">
            <a:alphaModFix/>
          </a:blip>
          <a:srcRect b="0" l="25077" r="21451" t="0"/>
          <a:stretch/>
        </p:blipFill>
        <p:spPr>
          <a:xfrm>
            <a:off x="-28" y="480468"/>
            <a:ext cx="3820051" cy="4018651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g20eb72f8a9b_4_94"/>
          <p:cNvSpPr txBox="1"/>
          <p:nvPr/>
        </p:nvSpPr>
        <p:spPr>
          <a:xfrm>
            <a:off x="3121650" y="899091"/>
            <a:ext cx="49182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Enlaces a los recursos mencionados </a:t>
            </a:r>
            <a:endParaRPr b="0" i="0" sz="2200" u="none" cap="none" strike="noStrik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3C78D8"/>
                </a:solidFill>
                <a:latin typeface="Arial"/>
                <a:ea typeface="Arial"/>
                <a:cs typeface="Arial"/>
                <a:sym typeface="Arial"/>
              </a:rPr>
              <a:t>y a nuestras redes sociales.</a:t>
            </a:r>
            <a:endParaRPr b="0" i="0" sz="2200" u="none" cap="none" strike="noStrike">
              <a:solidFill>
                <a:srgbClr val="3C78D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g20eb72f8a9b_4_94"/>
          <p:cNvSpPr txBox="1"/>
          <p:nvPr/>
        </p:nvSpPr>
        <p:spPr>
          <a:xfrm>
            <a:off x="3049513" y="3660178"/>
            <a:ext cx="51927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3429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Links for the mentioned resources  </a:t>
            </a:r>
            <a:endParaRPr b="0" i="0" sz="22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GB" sz="22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and our social media. </a:t>
            </a:r>
            <a:endParaRPr b="0" i="0" sz="22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1" name="Google Shape;821;g20eb72f8a9b_4_94"/>
          <p:cNvGrpSpPr/>
          <p:nvPr/>
        </p:nvGrpSpPr>
        <p:grpSpPr>
          <a:xfrm>
            <a:off x="3773634" y="1842646"/>
            <a:ext cx="5300552" cy="627770"/>
            <a:chOff x="5033338" y="3089911"/>
            <a:chExt cx="7067402" cy="837026"/>
          </a:xfrm>
        </p:grpSpPr>
        <p:pic>
          <p:nvPicPr>
            <p:cNvPr id="822" name="Google Shape;822;g20eb72f8a9b_4_9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g20eb72f8a9b_4_9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4" name="Google Shape;824;g20eb72f8a9b_4_9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5" name="Google Shape;825;g20eb72f8a9b_4_94"/>
          <p:cNvPicPr preferRelativeResize="0"/>
          <p:nvPr/>
        </p:nvPicPr>
        <p:blipFill rotWithShape="1">
          <a:blip r:embed="rId8">
            <a:alphaModFix/>
          </a:blip>
          <a:srcRect b="42739" l="6781" r="13250" t="39536"/>
          <a:stretch/>
        </p:blipFill>
        <p:spPr>
          <a:xfrm>
            <a:off x="2348625" y="4408688"/>
            <a:ext cx="4446752" cy="55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Google Shape;826;g20eb72f8a9b_4_94"/>
          <p:cNvPicPr preferRelativeResize="0"/>
          <p:nvPr/>
        </p:nvPicPr>
        <p:blipFill rotWithShape="1">
          <a:blip r:embed="rId9">
            <a:alphaModFix/>
          </a:blip>
          <a:srcRect b="40828" l="11671" r="12143" t="38695"/>
          <a:stretch/>
        </p:blipFill>
        <p:spPr>
          <a:xfrm>
            <a:off x="2533331" y="135788"/>
            <a:ext cx="4152253" cy="6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g20eb72f8a9b_4_94"/>
          <p:cNvPicPr preferRelativeResize="0"/>
          <p:nvPr/>
        </p:nvPicPr>
        <p:blipFill rotWithShape="1">
          <a:blip r:embed="rId10">
            <a:alphaModFix/>
          </a:blip>
          <a:srcRect b="44011" l="33532" r="30201" t="39621"/>
          <a:stretch/>
        </p:blipFill>
        <p:spPr>
          <a:xfrm>
            <a:off x="5187431" y="3032437"/>
            <a:ext cx="2472979" cy="62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lt1"/>
        </a:solidFill>
      </p:bgPr>
    </p:bg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13deda408f5_0_356"/>
          <p:cNvSpPr txBox="1"/>
          <p:nvPr>
            <p:ph type="title"/>
          </p:nvPr>
        </p:nvSpPr>
        <p:spPr>
          <a:xfrm>
            <a:off x="457200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>
                <a:solidFill>
                  <a:schemeClr val="dk1"/>
                </a:solidFill>
              </a:rPr>
              <a:t>Opportunities for Participation at County &amp; City Levels</a:t>
            </a:r>
            <a:endParaRPr i="1" sz="2200">
              <a:solidFill>
                <a:schemeClr val="dk1"/>
              </a:solidFill>
            </a:endParaRPr>
          </a:p>
        </p:txBody>
      </p:sp>
      <p:sp>
        <p:nvSpPr>
          <p:cNvPr id="833" name="Google Shape;833;g13deda408f5_0_356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>
                <a:solidFill>
                  <a:schemeClr val="dk1"/>
                </a:solidFill>
              </a:rPr>
              <a:t>Oportunidades de participación a nivel de condado y ciudad</a:t>
            </a:r>
            <a:endParaRPr sz="2200">
              <a:solidFill>
                <a:schemeClr val="dk1"/>
              </a:solidFill>
            </a:endParaRPr>
          </a:p>
        </p:txBody>
      </p:sp>
      <p:grpSp>
        <p:nvGrpSpPr>
          <p:cNvPr id="834" name="Google Shape;834;g13deda408f5_0_356"/>
          <p:cNvGrpSpPr/>
          <p:nvPr/>
        </p:nvGrpSpPr>
        <p:grpSpPr>
          <a:xfrm>
            <a:off x="3472659" y="269869"/>
            <a:ext cx="5300552" cy="627770"/>
            <a:chOff x="5033338" y="3089911"/>
            <a:chExt cx="7067402" cy="837026"/>
          </a:xfrm>
        </p:grpSpPr>
        <p:pic>
          <p:nvPicPr>
            <p:cNvPr id="835" name="Google Shape;835;g13deda408f5_0_35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6" name="Google Shape;836;g13deda408f5_0_35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7" name="Google Shape;837;g13deda408f5_0_35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843" name="Google Shape;843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849" name="Google Shape;849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55" name="Google Shape;855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7" name="Google Shape;857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8" name="Google Shape;858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59" name="Google Shape;859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65" name="Google Shape;865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May 25,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 - 12:00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i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rgbClr val="313087"/>
                </a:solidFill>
              </a:rPr>
              <a:t>Monday, June 26, 2023</a:t>
            </a:r>
            <a:endParaRPr b="1" i="1" sz="1500">
              <a:solidFill>
                <a:srgbClr val="313087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June 29,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66" name="Google Shape;866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67" name="Google Shape;867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25 de mayo, 2023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 - 12:00 pm</a:t>
            </a:r>
            <a:r>
              <a:rPr b="1" lang="en-GB" sz="1500">
                <a:solidFill>
                  <a:srgbClr val="EC008C"/>
                </a:solidFill>
              </a:rPr>
              <a:t> 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rgbClr val="313087"/>
                </a:solidFill>
              </a:rPr>
              <a:t>Lunes,  26 de junio,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29 de junio,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17fb8175df_0_6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873" name="Google Shape;873;g217fb8175df_0_6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i="1" sz="1500">
              <a:solidFill>
                <a:srgbClr val="313087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June 26,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June 29,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1" i="1" sz="1500">
              <a:solidFill>
                <a:srgbClr val="313087"/>
              </a:solidFill>
            </a:endParaRPr>
          </a:p>
        </p:txBody>
      </p:sp>
      <p:sp>
        <p:nvSpPr>
          <p:cNvPr id="874" name="Google Shape;874;g217fb8175df_0_6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875" name="Google Shape;875;g217fb8175df_0_6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b="1" sz="1500">
              <a:solidFill>
                <a:srgbClr val="EC008C"/>
              </a:solidFill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rgbClr val="313087"/>
                </a:solidFill>
              </a:rPr>
              <a:t>Lunes,  26 de junio,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sz="1500"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29 de junio,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881" name="Google Shape;881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87" name="Google Shape;887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888" name="Google Shape;888;g11703d6e84f_0_137"/>
          <p:cNvSpPr txBox="1"/>
          <p:nvPr/>
        </p:nvSpPr>
        <p:spPr>
          <a:xfrm>
            <a:off x="4942050" y="1576825"/>
            <a:ext cx="3962400" cy="27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May 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https://docs.google.com/forms/d/e/1FAIpQLSee2fOvh3-U0UBavIWjn6eb9kFX5w5wGCK7TdTYCHa5hTOY2A/viewform?usp=sf_link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2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https://docs.google.com/forms/d/e/1FAIpQLSfM_g11OlCyR9Z8tNDaVYrdyHlxaNqamGLRUrQwjldqUUf7JQ/viewform?usp=sf_link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89" name="Google Shape;889;g11703d6e84f_0_137"/>
          <p:cNvSpPr txBox="1"/>
          <p:nvPr/>
        </p:nvSpPr>
        <p:spPr>
          <a:xfrm>
            <a:off x="617475" y="1576825"/>
            <a:ext cx="4004100" cy="9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https://docs.google.com/forms/d/e/1FAIpQLSee2fOvh3-U0UBavIWjn6eb9kFX5w5wGCK7TdTYCHa5hTOY2A/viewform?usp=sf_link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Jueves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https://docs.google.com/forms/d/e/1FAIpQLSfM_g11OlCyR9Z8tNDaVYrdyHlxaNqamGLRUrQwjldqUUf7JQ/viewform?usp=sf_link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388" name="Google Shape;388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389" name="Google Shape;389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0" name="Google Shape;390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391" name="Google Shape;391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2" name="Google Shape;392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895" name="Google Shape;895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901" name="Google Shape;901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6" name="Google Shape;906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{090DF190-3B48-4C82-9DC0-31030BD1EA8B}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Erin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1" name="Google Shape;911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{090DF190-3B48-4C82-9DC0-31030BD1EA8B}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6" name="Google Shape;916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{090DF190-3B48-4C82-9DC0-31030BD1EA8B}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&amp; Edith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Ale D.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398" name="Google Shape;398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99" name="Google Shape;399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00" name="Google Shape;400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1" name="Google Shape;401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2" name="Google Shape;402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403" name="Google Shape;403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404" name="Google Shape;404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405" name="Google Shape;405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406" name="Google Shape;406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407" name="Google Shape;407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9" name="Google Shape;409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410" name="Google Shape;41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413" name="Google Shape;41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416" name="Google Shape;41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419" name="Google Shape;419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420" name="Google Shape;420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1" name="Google Shape;431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32" name="Google Shape;432;g11703d6e84f_0_2340" title="Arrow"/>
          <p:cNvCxnSpPr>
            <a:stCxn id="430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3" name="Google Shape;433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34" name="Google Shape;434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35" name="Google Shape;435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4" name="Google Shape;444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45" name="Google Shape;445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46" name="Google Shape;446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47" name="Google Shape;447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48" name="Google Shape;448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9" name="Google Shape;449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50" name="Google Shape;450;g11703d6e84f_0_2716" title="Arrow"/>
          <p:cNvCxnSpPr>
            <a:stCxn id="448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1" name="Google Shape;451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52" name="Google Shape;452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53" name="Google Shape;453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463" name="Google Shape;463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4" name="Google Shape;464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65" name="Google Shape;465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466" name="Google Shape;466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468" name="Google Shape;468;g11703d6e84f_0_2741" title="Arrow"/>
          <p:cNvCxnSpPr>
            <a:stCxn id="46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69" name="Google Shape;469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470" name="Google Shape;470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1" name="Google Shape;471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473" name="Google Shape;473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474" name="Google Shape;474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