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y="5143500" cx="9144000"/>
  <p:notesSz cx="7010400" cy="9296400"/>
  <p:embeddedFontLst>
    <p:embeddedFont>
      <p:font typeface="Montserrat SemiBold"/>
      <p:regular r:id="rId58"/>
      <p:bold r:id="rId59"/>
      <p:italic r:id="rId60"/>
      <p:boldItalic r:id="rId61"/>
    </p:embeddedFont>
    <p:embeddedFont>
      <p:font typeface="Raleway"/>
      <p:regular r:id="rId62"/>
      <p:bold r:id="rId63"/>
      <p:italic r:id="rId64"/>
      <p:boldItalic r:id="rId65"/>
    </p:embeddedFont>
    <p:embeddedFont>
      <p:font typeface="Montserrat"/>
      <p:regular r:id="rId66"/>
      <p:bold r:id="rId67"/>
      <p:italic r:id="rId68"/>
      <p:boldItalic r:id="rId69"/>
    </p:embeddedFont>
    <p:embeddedFont>
      <p:font typeface="Lato"/>
      <p:regular r:id="rId70"/>
      <p:bold r:id="rId71"/>
      <p:italic r:id="rId72"/>
      <p:boldItalic r:id="rId73"/>
    </p:embeddedFont>
    <p:embeddedFont>
      <p:font typeface="Cabin"/>
      <p:regular r:id="rId74"/>
      <p:bold r:id="rId75"/>
      <p:italic r:id="rId76"/>
      <p:boldItalic r:id="rId77"/>
    </p:embeddedFont>
    <p:embeddedFont>
      <p:font typeface="Montserrat Medium"/>
      <p:regular r:id="rId78"/>
      <p:bold r:id="rId79"/>
      <p:italic r:id="rId80"/>
      <p:boldItalic r:id="rId81"/>
    </p:embeddedFont>
    <p:embeddedFont>
      <p:font typeface="Tahoma"/>
      <p:regular r:id="rId82"/>
      <p:bold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GoogleSlidesCustomDataVersion2">
      <go:slidesCustomData xmlns:go="http://customooxmlschemas.google.com/" r:id="rId84" roundtripDataSignature="AMtx7mjTlCIYEIRbyuztaAbdipuJWvus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B9CCBD2-437C-4F43-826B-9F6F979B3975}">
  <a:tblStyle styleId="{7B9CCBD2-437C-4F43-826B-9F6F979B397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customschemas.google.com/relationships/presentationmetadata" Target="metadata"/><Relationship Id="rId83" Type="http://schemas.openxmlformats.org/officeDocument/2006/relationships/font" Target="fonts/Tahoma-bold.fntdata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MontserratMedium-italic.fntdata"/><Relationship Id="rId82" Type="http://schemas.openxmlformats.org/officeDocument/2006/relationships/font" Target="fonts/Tahoma-regular.fntdata"/><Relationship Id="rId81" Type="http://schemas.openxmlformats.org/officeDocument/2006/relationships/font" Target="fonts/MontserratMedium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Lato-boldItalic.fntdata"/><Relationship Id="rId72" Type="http://schemas.openxmlformats.org/officeDocument/2006/relationships/font" Target="fonts/Lato-italic.fntdata"/><Relationship Id="rId31" Type="http://schemas.openxmlformats.org/officeDocument/2006/relationships/slide" Target="slides/slide24.xml"/><Relationship Id="rId75" Type="http://schemas.openxmlformats.org/officeDocument/2006/relationships/font" Target="fonts/Cabin-bold.fntdata"/><Relationship Id="rId30" Type="http://schemas.openxmlformats.org/officeDocument/2006/relationships/slide" Target="slides/slide23.xml"/><Relationship Id="rId74" Type="http://schemas.openxmlformats.org/officeDocument/2006/relationships/font" Target="fonts/Cabin-regular.fntdata"/><Relationship Id="rId33" Type="http://schemas.openxmlformats.org/officeDocument/2006/relationships/slide" Target="slides/slide26.xml"/><Relationship Id="rId77" Type="http://schemas.openxmlformats.org/officeDocument/2006/relationships/font" Target="fonts/Cabin-boldItalic.fntdata"/><Relationship Id="rId32" Type="http://schemas.openxmlformats.org/officeDocument/2006/relationships/slide" Target="slides/slide25.xml"/><Relationship Id="rId76" Type="http://schemas.openxmlformats.org/officeDocument/2006/relationships/font" Target="fonts/Cabin-italic.fntdata"/><Relationship Id="rId35" Type="http://schemas.openxmlformats.org/officeDocument/2006/relationships/slide" Target="slides/slide28.xml"/><Relationship Id="rId79" Type="http://schemas.openxmlformats.org/officeDocument/2006/relationships/font" Target="fonts/MontserratMedium-bold.fntdata"/><Relationship Id="rId34" Type="http://schemas.openxmlformats.org/officeDocument/2006/relationships/slide" Target="slides/slide27.xml"/><Relationship Id="rId78" Type="http://schemas.openxmlformats.org/officeDocument/2006/relationships/font" Target="fonts/MontserratMedium-regular.fntdata"/><Relationship Id="rId71" Type="http://schemas.openxmlformats.org/officeDocument/2006/relationships/font" Target="fonts/Lato-bold.fntdata"/><Relationship Id="rId70" Type="http://schemas.openxmlformats.org/officeDocument/2006/relationships/font" Target="fonts/Lato-regular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Raleway-regular.fntdata"/><Relationship Id="rId61" Type="http://schemas.openxmlformats.org/officeDocument/2006/relationships/font" Target="fonts/MontserratSemiBold-boldItalic.fntdata"/><Relationship Id="rId20" Type="http://schemas.openxmlformats.org/officeDocument/2006/relationships/slide" Target="slides/slide13.xml"/><Relationship Id="rId64" Type="http://schemas.openxmlformats.org/officeDocument/2006/relationships/font" Target="fonts/Raleway-italic.fntdata"/><Relationship Id="rId63" Type="http://schemas.openxmlformats.org/officeDocument/2006/relationships/font" Target="fonts/Raleway-bold.fntdata"/><Relationship Id="rId22" Type="http://schemas.openxmlformats.org/officeDocument/2006/relationships/slide" Target="slides/slide15.xml"/><Relationship Id="rId66" Type="http://schemas.openxmlformats.org/officeDocument/2006/relationships/font" Target="fonts/Montserrat-regular.fntdata"/><Relationship Id="rId21" Type="http://schemas.openxmlformats.org/officeDocument/2006/relationships/slide" Target="slides/slide14.xml"/><Relationship Id="rId65" Type="http://schemas.openxmlformats.org/officeDocument/2006/relationships/font" Target="fonts/Raleway-boldItalic.fntdata"/><Relationship Id="rId24" Type="http://schemas.openxmlformats.org/officeDocument/2006/relationships/slide" Target="slides/slide17.xml"/><Relationship Id="rId68" Type="http://schemas.openxmlformats.org/officeDocument/2006/relationships/font" Target="fonts/Montserrat-italic.fntdata"/><Relationship Id="rId23" Type="http://schemas.openxmlformats.org/officeDocument/2006/relationships/slide" Target="slides/slide16.xml"/><Relationship Id="rId67" Type="http://schemas.openxmlformats.org/officeDocument/2006/relationships/font" Target="fonts/Montserrat-bold.fntdata"/><Relationship Id="rId60" Type="http://schemas.openxmlformats.org/officeDocument/2006/relationships/font" Target="fonts/MontserratSemiBold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Montserrat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font" Target="fonts/MontserratSemiBold-bold.fntdata"/><Relationship Id="rId14" Type="http://schemas.openxmlformats.org/officeDocument/2006/relationships/slide" Target="slides/slide7.xml"/><Relationship Id="rId58" Type="http://schemas.openxmlformats.org/officeDocument/2006/relationships/font" Target="fonts/MontserratSemiBold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043b289756_0_142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1043b289756_0_14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(lunes) / Ale D.  (Jueves)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(lunes)/ Ale D. (jueves)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(lunes)/ Ale D. (jueves)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(lunes)/ Ale D. (jueves)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4d83ef1914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g24d83ef1914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 - June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3" name="Google Shape;643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7" name="Google Shape;657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" name="Google Shape;681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  - June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5" name="Google Shape;705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3" name="Google Shape;713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1" name="Google Shape;721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0" name="Google Shape;730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7" name="Google Shape;737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3" name="Google Shape;743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(Lunes | Luz (Jueves)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- june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(introducion a </a:t>
            </a:r>
            <a:r>
              <a:rPr lang="en-GB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/Intro to slide 38)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9" name="Google Shape;749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(Lunes | Luz (Jueves) - june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23728d9caa_0_0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9" name="Google Shape;759;g223728d9caa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79BD7"/>
                </a:solidFill>
              </a:rPr>
              <a:t>El equipo de SAJE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July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Local Partnership Meetings / Phone Calls / Etc. (East LA, Metro LA, South El Monte/El Monte and Southeast LA and Region)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Contracts begin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Grounding on Bylaws - Vision, Guiding Principles and Values, Roles and Responsibilities, Decision Making Process, Conflict Resolution Process, Etc.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August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 (Communications, Evaluation and Resource Mobilization)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Local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September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Local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October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Quarterly Progress Report (July - September)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21d65d0f999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6" name="Google Shape;806;g21d65d0f999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(Lunes | Luz (Jueves) - june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2" name="Google Shape;812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Facilitator: Denise ( Open to members, Dina, Denise 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8" name="Google Shape;818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Denise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8" name="Google Shape;828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 (Lunes) / Al e D. (Jueves) - June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4a70758e5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6" name="Google Shape;836;g24a70758e5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 (Lunes) / Al e D. (Jueves) - June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4" name="Google Shape;844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0" name="Google Shape;850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8" name="Google Shape;858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4" name="Google Shape;864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Google Shape;870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5" name="Google Shape;875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0" name="Google Shape;880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2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2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2" name="Google Shape;162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90" name="Google Shape;190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4" name="Google Shape;224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" name="Google Shape;225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7" name="Google Shape;237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8" name="Google Shape;238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9" name="Google Shape;239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3" name="Google Shape;243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6" name="Google Shape;246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7" name="Google Shape;247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8" name="Google Shape;248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" name="Google Shape;264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7" name="Google Shape;267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Google Shape;268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5" name="Google Shape;275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6" name="Google Shape;276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7" name="Google Shape;287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" name="Google Shape;288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9" name="Google Shape;299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" name="Google Shape;300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7" name="Google Shape;307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8" name="Google Shape;308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3" name="Google Shape;313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Google Shape;326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8" name="Google Shape;328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2" name="Google Shape;332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Google Shape;336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7" name="Google Shape;337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8" name="Google Shape;338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9" name="Google Shape;339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5" name="Google Shape;355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4" name="Google Shape;184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5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Relationship Id="rId4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Relationship Id="rId4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Relationship Id="rId4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Relationship Id="rId4" Type="http://schemas.openxmlformats.org/officeDocument/2006/relationships/image" Target="../media/image4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Relationship Id="rId4" Type="http://schemas.openxmlformats.org/officeDocument/2006/relationships/image" Target="../media/image3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g"/><Relationship Id="rId4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Relationship Id="rId4" Type="http://schemas.openxmlformats.org/officeDocument/2006/relationships/image" Target="../media/image4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g"/><Relationship Id="rId4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Relationship Id="rId4" Type="http://schemas.openxmlformats.org/officeDocument/2006/relationships/image" Target="../media/image4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Relationship Id="rId4" Type="http://schemas.openxmlformats.org/officeDocument/2006/relationships/image" Target="../media/image3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g"/><Relationship Id="rId4" Type="http://schemas.openxmlformats.org/officeDocument/2006/relationships/image" Target="../media/image4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33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docs.google.com/forms/d/e/1FAIpQLSfbEEbx_3x9yoCGbxXS6KrwVpI0qdtcz-d2L_yvuhV_FK4ijA/viewform" TargetMode="External"/><Relationship Id="rId4" Type="http://schemas.openxmlformats.org/officeDocument/2006/relationships/hyperlink" Target="https://docs.google.com/forms/d/e/1FAIpQLSdZRXDx32CfmysPfQQyd-sDmmO4tbJsTvelSz3jaTNHegrN5w/viewform" TargetMode="External"/><Relationship Id="rId5" Type="http://schemas.openxmlformats.org/officeDocument/2006/relationships/hyperlink" Target="https://docs.google.com/forms/d/e/1FAIpQLSfbEEbx_3x9yoCGbxXS6KrwVpI0qdtcz-d2L_yvuhV_FK4ijA/viewform" TargetMode="External"/><Relationship Id="rId6" Type="http://schemas.openxmlformats.org/officeDocument/2006/relationships/hyperlink" Target="https://docs.google.com/forms/d/e/1FAIpQLSdZRXDx32CfmysPfQQyd-sDmmO4tbJsTvelSz3jaTNHegrN5w/viewform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a0bf73253_0_1"/>
          <p:cNvSpPr txBox="1"/>
          <p:nvPr/>
        </p:nvSpPr>
        <p:spPr>
          <a:xfrm>
            <a:off x="267250" y="1245150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Reunión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Lunes, </a:t>
            </a: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26 de junio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2023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Jueves, 2</a:t>
            </a: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 de junio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2023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Monday, </a:t>
            </a:r>
            <a:r>
              <a:rPr i="1"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June 26</a:t>
            </a: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2023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Thursday, </a:t>
            </a:r>
            <a:r>
              <a:rPr i="1"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June 29</a:t>
            </a: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2023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2" name="Google Shape;362;gea0bf73253_0_1"/>
          <p:cNvPicPr preferRelativeResize="0"/>
          <p:nvPr/>
        </p:nvPicPr>
        <p:blipFill rotWithShape="1">
          <a:blip r:embed="rId3">
            <a:alphaModFix/>
          </a:blip>
          <a:srcRect b="0" l="1133" r="1133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83" name="Google Shape;483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4" name="Google Shape;484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85" name="Google Shape;485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86" name="Google Shape;486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7" name="Google Shape;487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88" name="Google Shape;488;g11703d6e84f_0_2766" title="Arrow"/>
          <p:cNvCxnSpPr>
            <a:stCxn id="48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9" name="Google Shape;489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90" name="Google Shape;490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1" name="Google Shape;491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493" name="Google Shape;493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4" name="Google Shape;494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5" name="Google Shape;495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6" name="Google Shape;496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506" name="Google Shape;506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07" name="Google Shape;507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8" name="Google Shape;508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09" name="Google Shape;509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510" name="Google Shape;510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511" name="Google Shape;511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2" name="Google Shape;512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513" name="Google Shape;513;g11703d6e84f_0_2791" title="Arrow"/>
          <p:cNvCxnSpPr>
            <a:stCxn id="511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14" name="Google Shape;514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15" name="Google Shape;515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16" name="Google Shape;516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17" name="Google Shape;517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519" name="Google Shape;519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0" name="Google Shape;520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21" name="Google Shape;521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2" name="Google Shape;522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8" name="Google Shape;528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0" name="Google Shape;530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1" name="Google Shape;531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2" name="Google Shape;532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3" name="Google Shape;533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4" name="Google Shape;534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5" name="Google Shape;535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6" name="Google Shape;536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7" name="Google Shape;537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543" name="Google Shape;543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44" name="Google Shape;544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5" name="Google Shape;545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6" name="Google Shape;546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7" name="Google Shape;547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8" name="Google Shape;548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0" name="Google Shape;550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1" name="Google Shape;551;g155db40f0fb_1_14"/>
          <p:cNvCxnSpPr>
            <a:stCxn id="552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3" name="Google Shape;553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558" name="Google Shape;558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59" name="Google Shape;559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60" name="Google Shape;560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1" name="Google Shape;561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3" name="Google Shape;563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4" name="Google Shape;564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5" name="Google Shape;565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7" name="Google Shape;567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8" name="Google Shape;568;g155db40f0fb_1_30"/>
          <p:cNvCxnSpPr>
            <a:stCxn id="563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9" name="Google Shape;569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0" name="Google Shape;570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576" name="Google Shape;576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7" name="Google Shape;577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78" name="Google Shape;578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9" name="Google Shape;579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Google Shape;580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81" name="Google Shape;581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2" name="Google Shape;582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4" name="Google Shape;584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85" name="Google Shape;585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6" name="Google Shape;586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043b289756_0_1426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3" name="Google Shape;593;g1043b289756_0_1426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</a:t>
            </a:r>
            <a:r>
              <a:rPr b="1" lang="en-GB" sz="1100">
                <a:solidFill>
                  <a:srgbClr val="312E87"/>
                </a:solidFill>
              </a:rPr>
              <a:t>.. </a:t>
            </a:r>
            <a:r>
              <a:rPr b="1" lang="en-GB" sz="1100">
                <a:solidFill>
                  <a:srgbClr val="312E87"/>
                </a:solidFill>
              </a:rPr>
              <a:t>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Community Partnership Updates ……………………….. 60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chemeClr val="accent2"/>
                </a:solidFill>
              </a:rPr>
              <a:t>Questions &amp; Answers ……………………………………………</a:t>
            </a:r>
            <a:r>
              <a:rPr b="1" lang="en-GB" sz="1000">
                <a:solidFill>
                  <a:schemeClr val="accent2"/>
                </a:solidFill>
              </a:rPr>
              <a:t>..</a:t>
            </a:r>
            <a:r>
              <a:rPr b="1" lang="en-GB" sz="1000">
                <a:solidFill>
                  <a:schemeClr val="accent2"/>
                </a:solidFill>
              </a:rPr>
              <a:t> 10 min</a:t>
            </a:r>
            <a:endParaRPr b="1" sz="1000">
              <a:solidFill>
                <a:schemeClr val="accent2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Collective Advocacy &amp; Updates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Next Best Start Region 1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Monthly Meeting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Questions &amp; Answers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chemeClr val="accent2"/>
                </a:solidFill>
              </a:rPr>
              <a:t>Community</a:t>
            </a:r>
            <a:r>
              <a:rPr b="1" lang="en-GB" sz="1000">
                <a:solidFill>
                  <a:srgbClr val="312E87"/>
                </a:solidFill>
              </a:rPr>
              <a:t> Resource Mobilization ……………………... 30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Evaluation ……………………………………………………………….… 5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Closing ……………………………………………………………………..… 1 min</a:t>
            </a:r>
            <a:endParaRPr b="1" sz="1000">
              <a:solidFill>
                <a:srgbClr val="312E87"/>
              </a:solidFill>
            </a:endParaRPr>
          </a:p>
        </p:txBody>
      </p:sp>
      <p:sp>
        <p:nvSpPr>
          <p:cNvPr id="594" name="Google Shape;594;g1043b289756_0_1426"/>
          <p:cNvSpPr txBox="1"/>
          <p:nvPr>
            <p:ph idx="1" type="body"/>
          </p:nvPr>
        </p:nvSpPr>
        <p:spPr>
          <a:xfrm>
            <a:off x="29825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</a:t>
            </a:r>
            <a:r>
              <a:rPr b="1" lang="en-GB" sz="1000">
                <a:solidFill>
                  <a:srgbClr val="312E87"/>
                </a:solidFill>
              </a:rPr>
              <a:t>..</a:t>
            </a:r>
            <a:r>
              <a:rPr b="1" lang="en-GB" sz="1000">
                <a:solidFill>
                  <a:srgbClr val="312E87"/>
                </a:solidFill>
              </a:rPr>
              <a:t>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</a:t>
            </a:r>
            <a:r>
              <a:rPr b="1" lang="en-GB" sz="1000">
                <a:solidFill>
                  <a:srgbClr val="312E87"/>
                </a:solidFill>
              </a:rPr>
              <a:t>jetivos ……………………………………………………. </a:t>
            </a:r>
            <a:r>
              <a:rPr b="1" lang="en-GB" sz="1000">
                <a:solidFill>
                  <a:srgbClr val="312E87"/>
                </a:solidFill>
              </a:rPr>
              <a:t>3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</a:t>
            </a:r>
            <a:r>
              <a:rPr b="1" lang="en-GB" sz="1000">
                <a:solidFill>
                  <a:srgbClr val="312E87"/>
                </a:solidFill>
              </a:rPr>
              <a:t>.</a:t>
            </a:r>
            <a:r>
              <a:rPr b="1" lang="en-GB" sz="1000">
                <a:solidFill>
                  <a:srgbClr val="312E87"/>
                </a:solidFill>
              </a:rPr>
              <a:t> 15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Actualizaciones de Asociaciones/ …………………………</a:t>
            </a:r>
            <a:r>
              <a:rPr b="1" lang="en-GB" sz="1000">
                <a:solidFill>
                  <a:srgbClr val="EE2A7B"/>
                </a:solidFill>
              </a:rPr>
              <a:t>..</a:t>
            </a:r>
            <a:r>
              <a:rPr b="1" lang="en-GB" sz="1000">
                <a:solidFill>
                  <a:srgbClr val="EE2A7B"/>
                </a:solidFill>
              </a:rPr>
              <a:t> 60 min</a:t>
            </a:r>
            <a:endParaRPr b="1" sz="10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Colaborativas</a:t>
            </a:r>
            <a:endParaRPr b="1" sz="1000">
              <a:solidFill>
                <a:srgbClr val="EE2A7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2"/>
                </a:solidFill>
              </a:rPr>
              <a:t>VIII.       Preguntas y Respuestas …………………………………………. 10 min</a:t>
            </a:r>
            <a:endParaRPr b="1" sz="10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IX.         Próximos Pasos …………………………………………………………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Actualización de Abogacía Colectiva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Próximas Reuniones Mensuales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de Best Start Región 1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Preguntas y Respuestas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5"/>
                </a:solidFill>
              </a:rPr>
              <a:t>X.          Movilización de recursos comunitarios</a:t>
            </a:r>
            <a:r>
              <a:rPr b="1" lang="en-GB" sz="1000">
                <a:solidFill>
                  <a:schemeClr val="accent5"/>
                </a:solidFill>
              </a:rPr>
              <a:t> …………..…… 30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XI.         Evaluación ………………………………………………………………….. 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312E87"/>
                </a:solidFill>
              </a:rPr>
              <a:t>I.            Cierre	 ………………………………………………………………………….. 1 min</a:t>
            </a:r>
            <a:endParaRPr b="1" sz="1000">
              <a:solidFill>
                <a:srgbClr val="312E8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                     </a:t>
            </a:r>
            <a:r>
              <a:rPr b="1" lang="en-GB" sz="1100">
                <a:solidFill>
                  <a:srgbClr val="EE2A7B"/>
                </a:solidFill>
              </a:rPr>
              <a:t>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595" name="Google Shape;595;g1043b289756_0_1426"/>
          <p:cNvSpPr txBox="1"/>
          <p:nvPr>
            <p:ph type="title"/>
          </p:nvPr>
        </p:nvSpPr>
        <p:spPr>
          <a:xfrm>
            <a:off x="4894250" y="4991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601" name="Google Shape;601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602" name="Google Shape;602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3" name="Google Shape;603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609" name="Google Shape;609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patience with 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0" name="Google Shape;610;g1043b289756_0_232"/>
          <p:cNvSpPr txBox="1"/>
          <p:nvPr>
            <p:ph idx="2" type="body"/>
          </p:nvPr>
        </p:nvSpPr>
        <p:spPr>
          <a:xfrm>
            <a:off x="195300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1" name="Google Shape;611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617" name="Google Shape;617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8" name="Google Shape;618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orientado a soluciones basado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9" name="Google Shape;619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68" name="Google Shape;368;ga3b2f2cad5_0_13"/>
          <p:cNvPicPr preferRelativeResize="0"/>
          <p:nvPr/>
        </p:nvPicPr>
        <p:blipFill rotWithShape="1">
          <a:blip r:embed="rId3">
            <a:alphaModFix/>
          </a:blip>
          <a:srcRect b="0" l="15625" r="15632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625" name="Google Shape;625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 </a:t>
            </a:r>
            <a:endParaRPr sz="2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g24d83ef191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6775"/>
            <a:ext cx="9144000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24d83ef1914_0_0"/>
          <p:cNvSpPr txBox="1"/>
          <p:nvPr>
            <p:ph type="title"/>
          </p:nvPr>
        </p:nvSpPr>
        <p:spPr>
          <a:xfrm>
            <a:off x="-12" y="3401550"/>
            <a:ext cx="4113300" cy="948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Did you or someone in your family graduate, complete a course, or obtain a certificate? Please share...</a:t>
            </a:r>
            <a:r>
              <a:rPr i="1" lang="en-GB" sz="2400">
                <a:solidFill>
                  <a:schemeClr val="accent6"/>
                </a:solidFill>
              </a:rPr>
              <a:t> </a:t>
            </a:r>
            <a:endParaRPr i="1" sz="24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i="1" sz="2400"/>
          </a:p>
        </p:txBody>
      </p:sp>
      <p:sp>
        <p:nvSpPr>
          <p:cNvPr id="632" name="Google Shape;632;g24d83ef1914_0_0"/>
          <p:cNvSpPr txBox="1"/>
          <p:nvPr>
            <p:ph type="title"/>
          </p:nvPr>
        </p:nvSpPr>
        <p:spPr>
          <a:xfrm>
            <a:off x="4572000" y="3401550"/>
            <a:ext cx="4457100" cy="948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     ¿Usted o alguien de su familia se graduó, completó un curso o obtuvo un certificado? </a:t>
            </a:r>
            <a:endParaRPr i="1" sz="24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Por favor comparta...</a:t>
            </a:r>
            <a:endParaRPr i="1"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i="1" sz="2400"/>
          </a:p>
        </p:txBody>
      </p:sp>
      <p:pic>
        <p:nvPicPr>
          <p:cNvPr id="633" name="Google Shape;633;g24d83ef191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6700" y="711800"/>
            <a:ext cx="3466102" cy="220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g24d83ef1914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075" y="766775"/>
            <a:ext cx="3160325" cy="209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6896240ee_0_258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Community Partnership Updates</a:t>
            </a:r>
            <a:endParaRPr i="1" sz="2600"/>
          </a:p>
        </p:txBody>
      </p:sp>
      <p:sp>
        <p:nvSpPr>
          <p:cNvPr id="640" name="Google Shape;640;g146896240ee_0_258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" name="Google Shape;660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2" name="Google Shape;662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9" name="Google Shape;669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7" name="Google Shape;677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5" name="Google Shape;685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1" sz="14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3" name="Google Shape;693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374" name="Google Shape;374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0" name="Google Shape;700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g146896240ee_0_55"/>
          <p:cNvSpPr txBox="1"/>
          <p:nvPr>
            <p:ph type="title"/>
          </p:nvPr>
        </p:nvSpPr>
        <p:spPr>
          <a:xfrm>
            <a:off x="237325" y="2777988"/>
            <a:ext cx="2587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2" name="Google Shape;702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09" name="Google Shape;709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7" name="Google Shape;717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4" name="Google Shape;724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725" name="Google Shape;725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6" name="Google Shape;726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7" name="Google Shape;727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4" name="Google Shape;734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740" name="Google Shape;740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746" name="Google Shape;746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752" name="Google Shape;752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  <p:grpSp>
        <p:nvGrpSpPr>
          <p:cNvPr id="753" name="Google Shape;753;g13dd8609de3_2_1"/>
          <p:cNvGrpSpPr/>
          <p:nvPr/>
        </p:nvGrpSpPr>
        <p:grpSpPr>
          <a:xfrm>
            <a:off x="2231459" y="90992"/>
            <a:ext cx="5300552" cy="627770"/>
            <a:chOff x="5033338" y="3089911"/>
            <a:chExt cx="7067402" cy="837026"/>
          </a:xfrm>
        </p:grpSpPr>
        <p:pic>
          <p:nvPicPr>
            <p:cNvPr id="754" name="Google Shape;754;g13dd8609de3_2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g13dd8609de3_2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g13dd8609de3_2_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23728d9caa_0_0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g223728d9caa_0_0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g223728d9caa_0_0"/>
          <p:cNvSpPr txBox="1"/>
          <p:nvPr/>
        </p:nvSpPr>
        <p:spPr>
          <a:xfrm>
            <a:off x="1672562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Campañas de vivienda en el condado de Los Ángeles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4" name="Google Shape;764;g223728d9caa_0_0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5" name="Google Shape;765;g223728d9caa_0_0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g223728d9caa_0_0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campaigns in Los Angeles County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7" name="Google Shape;767;g223728d9caa_0_0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8" name="Google Shape;768;g223728d9caa_0_0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g223728d9caa_0_0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g223728d9caa_0_0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1" name="Google Shape;771;g223728d9caa_0_0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g223728d9caa_0_0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3" name="Google Shape;773;g223728d9caa_0_0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223728d9caa_0_0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5" name="Google Shape;775;g223728d9caa_0_0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g223728d9caa_0_0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7" name="Google Shape;777;g223728d9caa_0_0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g223728d9caa_0_0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9" name="Google Shape;779;g223728d9caa_0_0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223728d9caa_0_0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1" name="Google Shape;781;g223728d9caa_0_0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g223728d9caa_0_0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g223728d9caa_0_0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4" name="Google Shape;784;g223728d9caa_0_0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g223728d9caa_0_0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6" name="Google Shape;786;g223728d9caa_0_0"/>
          <p:cNvSpPr txBox="1"/>
          <p:nvPr/>
        </p:nvSpPr>
        <p:spPr>
          <a:xfrm>
            <a:off x="3097400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Elemento de vivienda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787" name="Google Shape;787;g223728d9caa_0_0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788" name="Google Shape;788;g223728d9caa_0_0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g223728d9caa_0_0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Evictions, defensive info for tenants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790" name="Google Shape;790;g223728d9caa_0_0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91" name="Google Shape;791;g223728d9caa_0_0"/>
          <p:cNvGrpSpPr/>
          <p:nvPr/>
        </p:nvGrpSpPr>
        <p:grpSpPr>
          <a:xfrm>
            <a:off x="221000" y="1159975"/>
            <a:ext cx="1474500" cy="1473392"/>
            <a:chOff x="221003" y="702775"/>
            <a:chExt cx="1474500" cy="1473392"/>
          </a:xfrm>
        </p:grpSpPr>
        <p:sp>
          <p:nvSpPr>
            <p:cNvPr id="792" name="Google Shape;792;g223728d9caa_0_0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g223728d9caa_0_0"/>
            <p:cNvSpPr txBox="1"/>
            <p:nvPr/>
          </p:nvSpPr>
          <p:spPr>
            <a:xfrm>
              <a:off x="221003" y="702775"/>
              <a:ext cx="14745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Desalojos, más información defensiva para inquilinos.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comunitarios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794" name="Google Shape;794;g223728d9caa_0_0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795" name="Google Shape;795;g223728d9caa_0_0"/>
          <p:cNvSpPr txBox="1"/>
          <p:nvPr/>
        </p:nvSpPr>
        <p:spPr>
          <a:xfrm>
            <a:off x="4575674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Mapeo de poder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6" name="Google Shape;796;g223728d9caa_0_0"/>
          <p:cNvSpPr txBox="1"/>
          <p:nvPr/>
        </p:nvSpPr>
        <p:spPr>
          <a:xfrm>
            <a:off x="60272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Crear una delegación para tu ciudad.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7" name="Google Shape;797;g223728d9caa_0_0"/>
          <p:cNvSpPr txBox="1"/>
          <p:nvPr/>
        </p:nvSpPr>
        <p:spPr>
          <a:xfrm>
            <a:off x="74336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igual a igual: cómo hablar con sus vecinos sobre la vivienda y los derechos de los inquilinos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8" name="Google Shape;798;g223728d9caa_0_0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9" name="Google Shape;799;g223728d9caa_0_0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0" name="Google Shape;800;g223728d9caa_0_0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Creating a delegation for your city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1" name="Google Shape;801;g223728d9caa_0_0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Peer to peer: how to talk to your neighbors about housing and tenant rights 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2" name="Google Shape;802;g223728d9caa_0_0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Línea de Tiempo de Acción Colectiva</a:t>
            </a:r>
            <a:endParaRPr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Best Start Regi</a:t>
            </a:r>
            <a:r>
              <a:rPr lang="en-GB" sz="1100">
                <a:solidFill>
                  <a:schemeClr val="dk1"/>
                </a:solidFill>
              </a:rPr>
              <a:t>ó</a:t>
            </a:r>
            <a:r>
              <a:rPr lang="en-GB" sz="1100">
                <a:solidFill>
                  <a:srgbClr val="079BD7"/>
                </a:solidFill>
              </a:rPr>
              <a:t>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803" name="Google Shape;803;g223728d9caa_0_0"/>
          <p:cNvSpPr txBox="1"/>
          <p:nvPr>
            <p:ph type="title"/>
          </p:nvPr>
        </p:nvSpPr>
        <p:spPr>
          <a:xfrm>
            <a:off x="278275" y="4511050"/>
            <a:ext cx="2911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Best Start Region 1</a:t>
            </a:r>
            <a:endParaRPr i="1"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Collective Advocacy Timeline</a:t>
            </a:r>
            <a:r>
              <a:rPr lang="en-GB" sz="1100">
                <a:solidFill>
                  <a:srgbClr val="079BD7"/>
                </a:solidFill>
              </a:rPr>
              <a:t>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1d65d0f999_1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809" name="Google Shape;809;g21d65d0f999_1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380" name="Google Shape;380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381" name="Google Shape;381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815" name="Google Shape;815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21" name="Google Shape;821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23" name="Google Shape;823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24" name="Google Shape;824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25" name="Google Shape;825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831" name="Google Shape;831;g21299b039ac_14_2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Thursday, June 29, 2023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9:00 am - 12:00 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—-------------------------------------------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July 27 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July 31,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2" name="Google Shape;832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833" name="Google Shape;833;g21299b039ac_14_2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Jueves, 29 de junio, 2023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9:00 am - 12:00 pm</a:t>
            </a:r>
            <a:r>
              <a:rPr b="1" lang="en-GB" sz="1500">
                <a:solidFill>
                  <a:srgbClr val="EC008C"/>
                </a:solidFill>
              </a:rPr>
              <a:t> 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27 de julio,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 31 de julio, 2023</a:t>
            </a:r>
            <a:endParaRPr b="1" sz="1500"/>
          </a:p>
          <a:p>
            <a:pPr indent="0" lvl="0" marL="269999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4a70758e51_0_0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839" name="Google Shape;839;g24a70758e51_0_0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i="1" sz="1500">
              <a:solidFill>
                <a:srgbClr val="313087"/>
              </a:solidFill>
            </a:endParaRPr>
          </a:p>
          <a:p>
            <a:pPr indent="-190500" lvl="0" marL="269999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July 27 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July 31,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1" i="1" sz="1500">
              <a:solidFill>
                <a:srgbClr val="313087"/>
              </a:solidFill>
            </a:endParaRPr>
          </a:p>
        </p:txBody>
      </p:sp>
      <p:sp>
        <p:nvSpPr>
          <p:cNvPr id="840" name="Google Shape;840;g24a70758e51_0_0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841" name="Google Shape;841;g24a70758e51_0_0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500">
              <a:solidFill>
                <a:srgbClr val="313087"/>
              </a:solidFill>
            </a:endParaRPr>
          </a:p>
          <a:p>
            <a:pPr indent="-190500" lvl="0" marL="269999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27 de julio, 2023</a:t>
            </a:r>
            <a:endParaRPr b="1" sz="1500"/>
          </a:p>
          <a:p>
            <a:pPr indent="0" lvl="0" marL="269999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 31 de julio, 2023</a:t>
            </a:r>
            <a:endParaRPr b="1" sz="1500"/>
          </a:p>
          <a:p>
            <a:pPr indent="0" lvl="0" marL="269999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1" sz="1500">
              <a:solidFill>
                <a:srgbClr val="313087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847" name="Google Shape;847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1703d6e84f_0_137"/>
          <p:cNvSpPr txBox="1"/>
          <p:nvPr>
            <p:ph type="title"/>
          </p:nvPr>
        </p:nvSpPr>
        <p:spPr>
          <a:xfrm>
            <a:off x="6174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853" name="Google Shape;853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854" name="Google Shape;854;g11703d6e84f_0_137"/>
          <p:cNvSpPr txBox="1"/>
          <p:nvPr/>
        </p:nvSpPr>
        <p:spPr>
          <a:xfrm>
            <a:off x="4942050" y="1576825"/>
            <a:ext cx="3962400" cy="27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Monday,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June 26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1"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 sz="13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https://docs.google.com/forms/d/e/1FAIpQLSfbEEbx_3x9yoCGbxXS6KrwVpI0qdtcz-d2L_yvuhV_FK4ijA/viewform</a:t>
            </a:r>
            <a:r>
              <a:rPr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i="1"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Thursday,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June 29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https://docs.google.com/forms/d/e/1FAIpQLSdZRXDx32CfmysPfQQyd-sDmmO4tbJsTvelSz3jaTNHegrN5w/viewform</a:t>
            </a:r>
            <a:r>
              <a:rPr i="1" lang="en-GB" sz="13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55" name="Google Shape;855;g11703d6e84f_0_137"/>
          <p:cNvSpPr txBox="1"/>
          <p:nvPr/>
        </p:nvSpPr>
        <p:spPr>
          <a:xfrm>
            <a:off x="617475" y="1576825"/>
            <a:ext cx="4004100" cy="19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Lunes, 2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https://docs.google.com/forms/d/e/1FAIpQLSfbEEbx_3x9yoCGbxXS6KrwVpI0qdtcz-d2L_yvuhV_FK4ijA/viewform</a:t>
            </a:r>
            <a:r>
              <a:rPr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Jueves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https://docs.google.com/forms/d/e/1FAIpQLSdZRXDx32CfmysPfQQyd-sDmmO4tbJsTvelSz3jaTNHegrN5w/viewform</a:t>
            </a:r>
            <a:r>
              <a:rPr lang="en-GB" sz="13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861" name="Google Shape;861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11703d6e84f_0_149"/>
          <p:cNvSpPr txBox="1"/>
          <p:nvPr>
            <p:ph type="ctrTitle"/>
          </p:nvPr>
        </p:nvSpPr>
        <p:spPr>
          <a:xfrm>
            <a:off x="441415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867" name="Google Shape;867;g11703d6e84f_0_149"/>
          <p:cNvSpPr txBox="1"/>
          <p:nvPr>
            <p:ph type="ctrTitle"/>
          </p:nvPr>
        </p:nvSpPr>
        <p:spPr>
          <a:xfrm>
            <a:off x="42890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2" name="Google Shape;872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{7B9CCBD2-437C-4F43-826B-9F6F979B3975}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Cessy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Coordinar la Reunión (ahorita son las gerentes)</a:t>
                      </a: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 u="none" cap="none" strike="noStrike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7" name="Google Shape;877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{7B9CCBD2-437C-4F43-826B-9F6F979B3975}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388" name="Google Shape;388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389" name="Google Shape;389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1" name="Google Shape;391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2" name="Google Shape;392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2" name="Google Shape;882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{7B9CCBD2-437C-4F43-826B-9F6F979B3975}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Edith &amp; Cessy 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b="1" lang="en-GB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b="1" lang="en-GB" sz="1200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Luz &amp; Amelia (Lunes) y Ale D. (Jueves)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398" name="Google Shape;398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9" name="Google Shape;399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00" name="Google Shape;400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401" name="Google Shape;401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402" name="Google Shape;402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403" name="Google Shape;403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404" name="Google Shape;404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405" name="Google Shape;405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406" name="Google Shape;406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407" name="Google Shape;407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410" name="Google Shape;41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413" name="Google Shape;41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416" name="Google Shape;41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418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419" name="Google Shape;419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420" name="Google Shape;42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32" name="Google Shape;432;g11703d6e84f_0_2340" title="Arrow"/>
          <p:cNvCxnSpPr>
            <a:stCxn id="430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3" name="Google Shape;433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34" name="Google Shape;434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5" name="Google Shape;435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45" name="Google Shape;445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46" name="Google Shape;446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47" name="Google Shape;447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48" name="Google Shape;448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50" name="Google Shape;450;g11703d6e84f_0_2716" title="Arrow"/>
          <p:cNvCxnSpPr>
            <a:stCxn id="448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1" name="Google Shape;451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52" name="Google Shape;452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3" name="Google Shape;453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63" name="Google Shape;463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4" name="Google Shape;464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65" name="Google Shape;465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66" name="Google Shape;466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68" name="Google Shape;468;g11703d6e84f_0_2741" title="Arrow"/>
          <p:cNvCxnSpPr>
            <a:stCxn id="46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9" name="Google Shape;469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70" name="Google Shape;470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1" name="Google Shape;471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473" name="Google Shape;473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4" name="Google Shape;474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