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y="5143500" cx="9144000"/>
  <p:notesSz cx="7010400" cy="9296400"/>
  <p:embeddedFontLst>
    <p:embeddedFont>
      <p:font typeface="Montserrat SemiBold"/>
      <p:regular r:id="rId61"/>
      <p:bold r:id="rId62"/>
      <p:italic r:id="rId63"/>
      <p:boldItalic r:id="rId64"/>
    </p:embeddedFont>
    <p:embeddedFont>
      <p:font typeface="Raleway"/>
      <p:regular r:id="rId65"/>
      <p:bold r:id="rId66"/>
      <p:italic r:id="rId67"/>
      <p:boldItalic r:id="rId68"/>
    </p:embeddedFont>
    <p:embeddedFont>
      <p:font typeface="Montserrat"/>
      <p:regular r:id="rId69"/>
      <p:bold r:id="rId70"/>
      <p:italic r:id="rId71"/>
      <p:boldItalic r:id="rId72"/>
    </p:embeddedFont>
    <p:embeddedFont>
      <p:font typeface="Lato"/>
      <p:regular r:id="rId73"/>
      <p:bold r:id="rId74"/>
      <p:italic r:id="rId75"/>
      <p:boldItalic r:id="rId76"/>
    </p:embeddedFont>
    <p:embeddedFont>
      <p:font typeface="Cabin"/>
      <p:regular r:id="rId77"/>
      <p:bold r:id="rId78"/>
      <p:italic r:id="rId79"/>
      <p:boldItalic r:id="rId80"/>
    </p:embeddedFont>
    <p:embeddedFont>
      <p:font typeface="Montserrat Medium"/>
      <p:regular r:id="rId81"/>
      <p:bold r:id="rId82"/>
      <p:italic r:id="rId83"/>
      <p:boldItalic r:id="rId84"/>
    </p:embeddedFont>
    <p:embeddedFont>
      <p:font typeface="Tahoma"/>
      <p:regular r:id="rId85"/>
      <p:bold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87" roundtripDataSignature="AMtx7mioI3AqIfdcrbIosHpfZ1f8Yuq2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F20A63D-5504-4F12-81AC-C3DAD8FDC174}">
  <a:tblStyle styleId="{FF20A63D-5504-4F12-81AC-C3DAD8FDC17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MontserratMedium-boldItalic.fntdata"/><Relationship Id="rId83" Type="http://schemas.openxmlformats.org/officeDocument/2006/relationships/font" Target="fonts/MontserratMedium-italic.fntdata"/><Relationship Id="rId42" Type="http://schemas.openxmlformats.org/officeDocument/2006/relationships/slide" Target="slides/slide35.xml"/><Relationship Id="rId86" Type="http://schemas.openxmlformats.org/officeDocument/2006/relationships/font" Target="fonts/Tahoma-bold.fntdata"/><Relationship Id="rId41" Type="http://schemas.openxmlformats.org/officeDocument/2006/relationships/slide" Target="slides/slide34.xml"/><Relationship Id="rId85" Type="http://schemas.openxmlformats.org/officeDocument/2006/relationships/font" Target="fonts/Tahoma-regular.fnt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87" Type="http://customschemas.google.com/relationships/presentationmetadata" Target="metadata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Cabin-boldItalic.fntdata"/><Relationship Id="rId82" Type="http://schemas.openxmlformats.org/officeDocument/2006/relationships/font" Target="fonts/MontserratMedium-bold.fntdata"/><Relationship Id="rId81" Type="http://schemas.openxmlformats.org/officeDocument/2006/relationships/font" Target="fonts/Montserrat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Lato-regular.fntdata"/><Relationship Id="rId72" Type="http://schemas.openxmlformats.org/officeDocument/2006/relationships/font" Target="fonts/Montserrat-boldItalic.fntdata"/><Relationship Id="rId31" Type="http://schemas.openxmlformats.org/officeDocument/2006/relationships/slide" Target="slides/slide24.xml"/><Relationship Id="rId75" Type="http://schemas.openxmlformats.org/officeDocument/2006/relationships/font" Target="fonts/Lato-italic.fntdata"/><Relationship Id="rId30" Type="http://schemas.openxmlformats.org/officeDocument/2006/relationships/slide" Target="slides/slide23.xml"/><Relationship Id="rId74" Type="http://schemas.openxmlformats.org/officeDocument/2006/relationships/font" Target="fonts/Lato-bold.fntdata"/><Relationship Id="rId33" Type="http://schemas.openxmlformats.org/officeDocument/2006/relationships/slide" Target="slides/slide26.xml"/><Relationship Id="rId77" Type="http://schemas.openxmlformats.org/officeDocument/2006/relationships/font" Target="fonts/Cabin-regular.fntdata"/><Relationship Id="rId32" Type="http://schemas.openxmlformats.org/officeDocument/2006/relationships/slide" Target="slides/slide25.xml"/><Relationship Id="rId76" Type="http://schemas.openxmlformats.org/officeDocument/2006/relationships/font" Target="fonts/Lato-boldItalic.fntdata"/><Relationship Id="rId35" Type="http://schemas.openxmlformats.org/officeDocument/2006/relationships/slide" Target="slides/slide28.xml"/><Relationship Id="rId79" Type="http://schemas.openxmlformats.org/officeDocument/2006/relationships/font" Target="fonts/Cabin-italic.fntdata"/><Relationship Id="rId34" Type="http://schemas.openxmlformats.org/officeDocument/2006/relationships/slide" Target="slides/slide27.xml"/><Relationship Id="rId78" Type="http://schemas.openxmlformats.org/officeDocument/2006/relationships/font" Target="fonts/Cabin-bold.fntdata"/><Relationship Id="rId71" Type="http://schemas.openxmlformats.org/officeDocument/2006/relationships/font" Target="fonts/Montserrat-italic.fntdata"/><Relationship Id="rId70" Type="http://schemas.openxmlformats.org/officeDocument/2006/relationships/font" Target="fonts/Montserrat-bold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SemiBold-bold.fntdata"/><Relationship Id="rId61" Type="http://schemas.openxmlformats.org/officeDocument/2006/relationships/font" Target="fonts/MontserratSemiBold-regular.fntdata"/><Relationship Id="rId20" Type="http://schemas.openxmlformats.org/officeDocument/2006/relationships/slide" Target="slides/slide13.xml"/><Relationship Id="rId64" Type="http://schemas.openxmlformats.org/officeDocument/2006/relationships/font" Target="fonts/MontserratSemiBold-boldItalic.fntdata"/><Relationship Id="rId63" Type="http://schemas.openxmlformats.org/officeDocument/2006/relationships/font" Target="fonts/MontserratSemiBold-italic.fntdata"/><Relationship Id="rId22" Type="http://schemas.openxmlformats.org/officeDocument/2006/relationships/slide" Target="slides/slide15.xml"/><Relationship Id="rId66" Type="http://schemas.openxmlformats.org/officeDocument/2006/relationships/font" Target="fonts/Raleway-bold.fntdata"/><Relationship Id="rId21" Type="http://schemas.openxmlformats.org/officeDocument/2006/relationships/slide" Target="slides/slide14.xml"/><Relationship Id="rId65" Type="http://schemas.openxmlformats.org/officeDocument/2006/relationships/font" Target="fonts/Raleway-regular.fntdata"/><Relationship Id="rId24" Type="http://schemas.openxmlformats.org/officeDocument/2006/relationships/slide" Target="slides/slide17.xml"/><Relationship Id="rId68" Type="http://schemas.openxmlformats.org/officeDocument/2006/relationships/font" Target="fonts/Raleway-boldItalic.fntdata"/><Relationship Id="rId23" Type="http://schemas.openxmlformats.org/officeDocument/2006/relationships/slide" Target="slides/slide16.xml"/><Relationship Id="rId67" Type="http://schemas.openxmlformats.org/officeDocument/2006/relationships/font" Target="fonts/Raleway-italic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Montserrat-regular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(7/27) &amp; Amelia (7/31)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(7/27) &amp; Edith (7/31)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43b289756_0_14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(7/27)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591c3b3ac1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2591c3b3ac1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(7/31)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(7/27) &amp; Amelia (7/31)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(7/27) &amp; Amelia (7/31)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(7/27) &amp; Amelia (7/31)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(7/27) &amp; Amelia (7/31)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591c3b3ac1_1_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g2591c3b3ac1_1_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(7/27)</a:t>
            </a: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Francisco Dueñas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4" name="Google Shape;674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(7/27) &amp; Edith (7/31)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" name="Google Shape;714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Google Shape;722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0" name="Google Shape;730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9" name="Google Shape;739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6" name="Google Shape;746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2" name="Google Shape;752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 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8" name="Google Shape;758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223728d9caa_0_0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g223728d9caa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79BD7"/>
                </a:solidFill>
              </a:rPr>
              <a:t>El equipo de SAJE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July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Local Partnership Meetings / Phone Calls / Etc. (East LA, Metro LA, South El Monte/El Monte and Southeast LA and Region)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Contracts begin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Grounding on Bylaws - Vision, Guiding Principles and Values, Roles and Responsibilities, Decision Making Process, Conflict Resolution Process,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August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 (Communications, Evaluation and Resource Mobilization)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September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October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Quarterly Progress Report (July - September)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1" name="Google Shape;821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(7/31) </a:t>
            </a: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Francisco Dueñas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6" name="Google Shape;826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2" name="Google Shape;832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2" name="Google Shape;842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(7/27) &amp; Edith (7/31)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e4a2395e28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g1e4a2395e28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(7/27) &amp; Edith (7/31)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8" name="Google Shape;858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4" name="Google Shape;864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2" name="Google Shape;872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4" name="Google Shape;884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9" name="Google Shape;889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4" name="Google Shape;894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Relationship Id="rId4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Relationship Id="rId4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Relationship Id="rId4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jpg"/><Relationship Id="rId4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Relationship Id="rId4" Type="http://schemas.openxmlformats.org/officeDocument/2006/relationships/image" Target="../media/image4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jpg"/><Relationship Id="rId4" Type="http://schemas.openxmlformats.org/officeDocument/2006/relationships/image" Target="../media/image4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Relationship Id="rId4" Type="http://schemas.openxmlformats.org/officeDocument/2006/relationships/image" Target="../media/image1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Relationship Id="rId4" Type="http://schemas.openxmlformats.org/officeDocument/2006/relationships/image" Target="../media/image1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jpg"/><Relationship Id="rId4" Type="http://schemas.openxmlformats.org/officeDocument/2006/relationships/image" Target="../media/image4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jpg"/><Relationship Id="rId4" Type="http://schemas.openxmlformats.org/officeDocument/2006/relationships/image" Target="../media/image3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36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docs.google.com/forms/d/e/1FAIpQLSdms3D96k_1k5gn09-wDfKmnzfIGJLSt9XN8g7LobI43ULO2w/viewform?usp=sf_link" TargetMode="External"/><Relationship Id="rId4" Type="http://schemas.openxmlformats.org/officeDocument/2006/relationships/hyperlink" Target="https://docs.google.com/forms/d/e/1FAIpQLSe2DDfafSy1fwH84gOrbnWNvFd5DpTvJ_oyB_h8g6i8JU-Maw/viewform?usp=sf_link" TargetMode="External"/><Relationship Id="rId5" Type="http://schemas.openxmlformats.org/officeDocument/2006/relationships/hyperlink" Target="https://docs.google.com/forms/d/e/1FAIpQLSdms3D96k_1k5gn09-wDfKmnzfIGJLSt9XN8g7LobI43ULO2w/viewform?usp=sf_link" TargetMode="External"/><Relationship Id="rId6" Type="http://schemas.openxmlformats.org/officeDocument/2006/relationships/hyperlink" Target="https://docs.google.com/forms/d/e/1FAIpQLSe2DDfafSy1fwH84gOrbnWNvFd5DpTvJ_oyB_h8g6i8JU-Maw/viewform?usp=sf_link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ju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io de 2023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31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ju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io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2023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July 27, 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2023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Ju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ly 31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i="1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gea0bf73253_0_1"/>
          <p:cNvPicPr preferRelativeResize="0"/>
          <p:nvPr/>
        </p:nvPicPr>
        <p:blipFill rotWithShape="1">
          <a:blip r:embed="rId3">
            <a:alphaModFix/>
          </a:blip>
          <a:srcRect b="0" l="1133" r="1132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83" name="Google Shape;483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4" name="Google Shape;484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85" name="Google Shape;485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86" name="Google Shape;486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88" name="Google Shape;488;g11703d6e84f_0_2766" title="Arrow"/>
          <p:cNvCxnSpPr>
            <a:stCxn id="48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9" name="Google Shape;489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90" name="Google Shape;490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1" name="Google Shape;491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93" name="Google Shape;493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4" name="Google Shape;494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5" name="Google Shape;495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6" name="Google Shape;496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506" name="Google Shape;506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7" name="Google Shape;507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8" name="Google Shape;508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09" name="Google Shape;509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10" name="Google Shape;510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511" name="Google Shape;511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" name="Google Shape;512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513" name="Google Shape;513;g11703d6e84f_0_2791" title="Arrow"/>
          <p:cNvCxnSpPr>
            <a:stCxn id="511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4" name="Google Shape;514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15" name="Google Shape;515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6" name="Google Shape;516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7" name="Google Shape;517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519" name="Google Shape;519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0" name="Google Shape;520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1" name="Google Shape;521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2" name="Google Shape;522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8" name="Google Shape;528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0" name="Google Shape;530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1" name="Google Shape;531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2" name="Google Shape;532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3" name="Google Shape;533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Google Shape;534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5" name="Google Shape;535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7" name="Google Shape;537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43" name="Google Shape;543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4" name="Google Shape;544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5" name="Google Shape;545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7" name="Google Shape;547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8" name="Google Shape;548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1" name="Google Shape;551;g155db40f0fb_1_14"/>
          <p:cNvCxnSpPr>
            <a:stCxn id="552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3" name="Google Shape;553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558" name="Google Shape;558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59" name="Google Shape;559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60" name="Google Shape;560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1" name="Google Shape;561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3" name="Google Shape;563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5" name="Google Shape;565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7" name="Google Shape;567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155db40f0fb_1_30"/>
          <p:cNvCxnSpPr>
            <a:stCxn id="563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9" name="Google Shape;569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76" name="Google Shape;576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7" name="Google Shape;577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78" name="Google Shape;578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9" name="Google Shape;579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81" name="Google Shape;581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2" name="Google Shape;582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4" name="Google Shape;584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5" name="Google Shape;585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6" name="Google Shape;586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043b289756_0_1426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g1043b289756_0_1426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Housing Now! Coalition Presentation………………….. 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EC008C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Collective Advocacy &amp; Updates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Next Best Start Region 1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Monthly Meeting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6"/>
                </a:solidFill>
              </a:rPr>
              <a:t>X. </a:t>
            </a:r>
            <a:r>
              <a:rPr b="1" lang="en-GB" sz="1000">
                <a:solidFill>
                  <a:srgbClr val="EE2A7B"/>
                </a:solidFill>
                <a:highlight>
                  <a:schemeClr val="lt1"/>
                </a:highlight>
              </a:rPr>
              <a:t>Community Resource Mobilization ……………………... 5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6"/>
                </a:solidFill>
              </a:rPr>
              <a:t>XI. </a:t>
            </a:r>
            <a:r>
              <a:rPr b="1" lang="en-GB" sz="1000">
                <a:solidFill>
                  <a:schemeClr val="accent6"/>
                </a:solidFill>
              </a:rPr>
              <a:t>Evaluation ……………………………………………………………….… 5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594" name="Google Shape;594;g1043b289756_0_1426"/>
          <p:cNvSpPr txBox="1"/>
          <p:nvPr>
            <p:ph idx="1" type="body"/>
          </p:nvPr>
        </p:nvSpPr>
        <p:spPr>
          <a:xfrm>
            <a:off x="1758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Housing Now! Coalicion Presentacion</a:t>
            </a:r>
            <a:r>
              <a:rPr b="1" lang="en-GB" sz="1000">
                <a:solidFill>
                  <a:srgbClr val="EE2A7B"/>
                </a:solidFill>
              </a:rPr>
              <a:t>……………………………………………………………….60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Actualizaciones de Asociaciones/ …………………………..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VIII.   </a:t>
            </a:r>
            <a:r>
              <a:rPr b="1" lang="en-GB" sz="1000">
                <a:solidFill>
                  <a:schemeClr val="accent2"/>
                </a:solidFill>
              </a:rPr>
              <a:t>    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Preguntas y Respuestas …………………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………………………. 1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IX.    </a:t>
            </a:r>
            <a:r>
              <a:rPr b="1" lang="en-GB" sz="1000">
                <a:solidFill>
                  <a:srgbClr val="EE2A7B"/>
                </a:solidFill>
              </a:rPr>
              <a:t>    </a:t>
            </a:r>
            <a:r>
              <a:rPr b="1" lang="en-GB" sz="1000">
                <a:solidFill>
                  <a:schemeClr val="accent6"/>
                </a:solidFill>
              </a:rPr>
              <a:t> Próximos Pasos …………………………………………………………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Actualización de Abogacía Colectiva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Próximas Reuniones Mensuales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de Best Start Región 1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X.</a:t>
            </a:r>
            <a:r>
              <a:rPr b="1" lang="en-GB" sz="1000">
                <a:solidFill>
                  <a:schemeClr val="accent5"/>
                </a:solidFill>
              </a:rPr>
              <a:t>          </a:t>
            </a:r>
            <a:r>
              <a:rPr b="1" lang="en-GB" sz="1000">
                <a:solidFill>
                  <a:srgbClr val="EE2A7B"/>
                </a:solidFill>
              </a:rPr>
              <a:t>Movilización de recursos comunitarios …………..…… 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        Evaluación …………………………………………………………………..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I.            Cierre	 ………………………………………………………………………….. 1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595" name="Google Shape;595;g1043b289756_0_1426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591c3b3ac1_1_0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1" name="Google Shape;601;g2591c3b3ac1_1_0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EC008C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Collective Advocacy &amp; Updates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Next Best Start Region 1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Monthly Meeting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C008C"/>
                </a:solidFill>
              </a:rPr>
              <a:t>X</a:t>
            </a:r>
            <a:r>
              <a:rPr b="1" lang="en-GB" sz="1000">
                <a:solidFill>
                  <a:schemeClr val="accent6"/>
                </a:solidFill>
              </a:rPr>
              <a:t>. </a:t>
            </a:r>
            <a:r>
              <a:rPr b="1" lang="en-GB" sz="1000">
                <a:solidFill>
                  <a:srgbClr val="EE2A7B"/>
                </a:solidFill>
              </a:rPr>
              <a:t>Housing Now! Coalition Presentation………………….. 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6"/>
                </a:solidFill>
              </a:rPr>
              <a:t>XI. </a:t>
            </a:r>
            <a:r>
              <a:rPr b="1" lang="en-GB" sz="1000">
                <a:solidFill>
                  <a:schemeClr val="accent6"/>
                </a:solidFill>
                <a:highlight>
                  <a:schemeClr val="lt1"/>
                </a:highlight>
              </a:rPr>
              <a:t>Community Resource Mobilization ……………………... 5 min</a:t>
            </a:r>
            <a:endParaRPr b="1" sz="1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XII. Evaluation ……………………………………………………………….…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602" name="Google Shape;602;g2591c3b3ac1_1_0"/>
          <p:cNvSpPr txBox="1"/>
          <p:nvPr>
            <p:ph idx="1" type="body"/>
          </p:nvPr>
        </p:nvSpPr>
        <p:spPr>
          <a:xfrm>
            <a:off x="1758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Actualizaciones de Asociaciones/ …………………………..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VII.   </a:t>
            </a:r>
            <a:r>
              <a:rPr b="1" lang="en-GB" sz="1000">
                <a:solidFill>
                  <a:schemeClr val="accent2"/>
                </a:solidFill>
              </a:rPr>
              <a:t>    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Preguntas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VIII</a:t>
            </a:r>
            <a:r>
              <a:rPr b="1" lang="en-GB" sz="1000">
                <a:solidFill>
                  <a:schemeClr val="accent6"/>
                </a:solidFill>
              </a:rPr>
              <a:t>.    </a:t>
            </a:r>
            <a:r>
              <a:rPr b="1" lang="en-GB" sz="1000">
                <a:solidFill>
                  <a:srgbClr val="EE2A7B"/>
                </a:solidFill>
              </a:rPr>
              <a:t>  </a:t>
            </a:r>
            <a:r>
              <a:rPr b="1" lang="en-GB" sz="1000">
                <a:solidFill>
                  <a:schemeClr val="accent6"/>
                </a:solidFill>
              </a:rPr>
              <a:t> Próximos Pasos …………………………………………………………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Actualización de Abogacía Colectiva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Próximas Reuniones Mensuales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de Best Start Región 1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X.        Housing Now! Coalicion Presentacion ……………………..60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5"/>
                </a:solidFill>
              </a:rPr>
              <a:t>XI.         Movilización de recursos comunitarios …………..…… 5 min</a:t>
            </a:r>
            <a:endParaRPr b="1" sz="1000">
              <a:solidFill>
                <a:schemeClr val="accent5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        Evaluación ………………………………………………………………….5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</a:rPr>
              <a:t>I.            Cierre	 ………………………………………………………………………….. 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603" name="Google Shape;603;g2591c3b3ac1_1_0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609" name="Google Shape;609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610" name="Google Shape;610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1" name="Google Shape;611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17" name="Google Shape;617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8" name="Google Shape;618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9" name="Google Shape;619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8" name="Google Shape;368;ga3b2f2cad5_0_13"/>
          <p:cNvPicPr preferRelativeResize="0"/>
          <p:nvPr/>
        </p:nvPicPr>
        <p:blipFill rotWithShape="1">
          <a:blip r:embed="rId3">
            <a:alphaModFix/>
          </a:blip>
          <a:srcRect b="0" l="15625" r="15631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25" name="Google Shape;625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6" name="Google Shape;626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7" name="Google Shape;627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633" name="Google Shape;633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5ae96baacc_0_0"/>
          <p:cNvSpPr txBox="1"/>
          <p:nvPr>
            <p:ph type="title"/>
          </p:nvPr>
        </p:nvSpPr>
        <p:spPr>
          <a:xfrm>
            <a:off x="334950" y="1566775"/>
            <a:ext cx="8474100" cy="21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¿Tienes un lugar favorito para visitar? ¿O hay algún lugar al que quieras ir? Cuéntanos al respecto.</a:t>
            </a:r>
            <a:endParaRPr i="1"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you have a favorite place to visit? Or is there somewhere you want to go? Tell us about it.</a:t>
            </a:r>
            <a:endParaRPr i="1"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2E87"/>
        </a:soli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591c3b3ac1_1_9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Francisco Dueñas</a:t>
            </a:r>
            <a:endParaRPr b="0" i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Housing Now! Coalition</a:t>
            </a:r>
            <a:endParaRPr i="1"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649" name="Google Shape;649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1" name="Google Shape;671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8" name="Google Shape;678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6" name="Google Shape;686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374" name="Google Shape;374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4" name="Google Shape;694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2" name="Google Shape;702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1" name="Google Shape;711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18" name="Google Shape;718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6" name="Google Shape;726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3" name="Google Shape;733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734" name="Google Shape;734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5" name="Google Shape;735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6" name="Google Shape;736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3" name="Google Shape;743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749" name="Google Shape;749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755" name="Google Shape;755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761" name="Google Shape;761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762" name="Google Shape;762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763" name="Google Shape;763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380" name="Google Shape;380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381" name="Google Shape;381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23728d9caa_0_0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223728d9caa_0_0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g223728d9caa_0_0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Campañas de vivienda en el condado de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3" name="Google Shape;773;g223728d9caa_0_0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4" name="Google Shape;774;g223728d9caa_0_0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223728d9caa_0_0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campaigns in Los Angeles County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6" name="Google Shape;776;g223728d9caa_0_0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7" name="Google Shape;777;g223728d9caa_0_0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223728d9caa_0_0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223728d9caa_0_0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0" name="Google Shape;780;g223728d9caa_0_0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223728d9caa_0_0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2" name="Google Shape;782;g223728d9caa_0_0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g223728d9caa_0_0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4" name="Google Shape;784;g223728d9caa_0_0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g223728d9caa_0_0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6" name="Google Shape;786;g223728d9caa_0_0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g223728d9caa_0_0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8" name="Google Shape;788;g223728d9caa_0_0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g223728d9caa_0_0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0" name="Google Shape;790;g223728d9caa_0_0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223728d9caa_0_0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g223728d9caa_0_0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3" name="Google Shape;793;g223728d9caa_0_0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g223728d9caa_0_0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5" name="Google Shape;795;g223728d9caa_0_0"/>
          <p:cNvSpPr txBox="1"/>
          <p:nvPr/>
        </p:nvSpPr>
        <p:spPr>
          <a:xfrm>
            <a:off x="3097400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Elemento de vivienda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796" name="Google Shape;796;g223728d9caa_0_0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797" name="Google Shape;797;g223728d9caa_0_0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g223728d9caa_0_0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Evictions, defensive info for tenants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99" name="Google Shape;799;g223728d9caa_0_0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00" name="Google Shape;800;g223728d9caa_0_0"/>
          <p:cNvGrpSpPr/>
          <p:nvPr/>
        </p:nvGrpSpPr>
        <p:grpSpPr>
          <a:xfrm>
            <a:off x="221000" y="1159975"/>
            <a:ext cx="1474500" cy="1473392"/>
            <a:chOff x="221003" y="702775"/>
            <a:chExt cx="1474500" cy="1473392"/>
          </a:xfrm>
        </p:grpSpPr>
        <p:sp>
          <p:nvSpPr>
            <p:cNvPr id="801" name="Google Shape;801;g223728d9caa_0_0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g223728d9caa_0_0"/>
            <p:cNvSpPr txBox="1"/>
            <p:nvPr/>
          </p:nvSpPr>
          <p:spPr>
            <a:xfrm>
              <a:off x="221003" y="702775"/>
              <a:ext cx="14745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Desalojos, más información defensiva para inquilinos.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03" name="Google Shape;803;g223728d9caa_0_0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04" name="Google Shape;804;g223728d9caa_0_0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Mapeo de poder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5" name="Google Shape;805;g223728d9caa_0_0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 una delegación para tu ciudad.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6" name="Google Shape;806;g223728d9caa_0_0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igual a igual: cómo hablar con sus vecinos sobre la vivienda y los derechos de los inquilinos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7" name="Google Shape;807;g223728d9caa_0_0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8" name="Google Shape;808;g223728d9caa_0_0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9" name="Google Shape;809;g223728d9caa_0_0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Creating a delegation for your city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0" name="Google Shape;810;g223728d9caa_0_0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Peer to peer: how to talk to your neighbors about housing and tenant rights 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1" name="Google Shape;811;g223728d9caa_0_0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812" name="Google Shape;812;g223728d9caa_0_0"/>
          <p:cNvSpPr txBox="1"/>
          <p:nvPr>
            <p:ph type="title"/>
          </p:nvPr>
        </p:nvSpPr>
        <p:spPr>
          <a:xfrm>
            <a:off x="278275" y="4511050"/>
            <a:ext cx="2911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</a:t>
            </a:r>
            <a:r>
              <a:rPr lang="en-GB" sz="1100">
                <a:solidFill>
                  <a:srgbClr val="079BD7"/>
                </a:solidFill>
              </a:rPr>
              <a:t>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818" name="Google Shape;818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591c3b3ac1_0_12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Francisco Dueñas</a:t>
            </a:r>
            <a:endParaRPr b="0" i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Housing Now! Coalition</a:t>
            </a:r>
            <a:endParaRPr i="1" sz="2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829" name="Google Shape;829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35" name="Google Shape;835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7" name="Google Shape;837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8" name="Google Shape;838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9" name="Google Shape;839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45" name="Google Shape;845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Monday, </a:t>
            </a:r>
            <a:r>
              <a:rPr b="1" i="1" lang="en-GB" sz="1500">
                <a:solidFill>
                  <a:srgbClr val="EC008C"/>
                </a:solidFill>
              </a:rPr>
              <a:t>July 31,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5:00pm-8:00pm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August 28</a:t>
            </a:r>
            <a:r>
              <a:rPr b="1" i="1" lang="en-GB" sz="1500">
                <a:solidFill>
                  <a:schemeClr val="accent2"/>
                </a:solidFill>
              </a:rPr>
              <a:t>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</a:t>
            </a:r>
            <a:r>
              <a:rPr b="1" i="1" lang="en-GB" sz="1500">
                <a:solidFill>
                  <a:schemeClr val="accent2"/>
                </a:solidFill>
              </a:rPr>
              <a:t> August 31,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6" name="Google Shape;846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47" name="Google Shape;847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Lunes, 31 de julio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5:00pm-8:00pm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</a:t>
            </a:r>
            <a:r>
              <a:rPr b="1" lang="en-GB" sz="1500">
                <a:solidFill>
                  <a:schemeClr val="accent2"/>
                </a:solidFill>
              </a:rPr>
              <a:t>, 28 de agosto,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</a:t>
            </a:r>
            <a:r>
              <a:rPr b="1" lang="en-GB" sz="1500">
                <a:solidFill>
                  <a:schemeClr val="accent2"/>
                </a:solidFill>
              </a:rPr>
              <a:t>  31 de agosto, 2023</a:t>
            </a:r>
            <a:endParaRPr b="1" sz="1500"/>
          </a:p>
          <a:p>
            <a:pPr indent="0" lvl="0" marL="26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e4a2395e28_1_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53" name="Google Shape;853;g1e4a2395e28_1_0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August 28,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August 31,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4" name="Google Shape;854;g1e4a2395e28_1_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55" name="Google Shape;855;g1e4a2395e28_1_0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28 de agosto,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 31 de agosto, 2023</a:t>
            </a:r>
            <a:endParaRPr b="1" sz="1500"/>
          </a:p>
          <a:p>
            <a:pPr indent="0" lvl="0" marL="26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861" name="Google Shape;861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67" name="Google Shape;867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68" name="Google Shape;868;g11703d6e84f_0_137"/>
          <p:cNvSpPr txBox="1"/>
          <p:nvPr/>
        </p:nvSpPr>
        <p:spPr>
          <a:xfrm>
            <a:off x="4942050" y="1576825"/>
            <a:ext cx="3962400" cy="27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J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uly 27,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 sz="13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https://docs.google.com/forms/d/e/1FAIpQLSdms3D96k_1k5gn09-wDfKmnzfIGJLSt9XN8g7LobI43ULO2w/viewform?usp=sf_link</a:t>
            </a:r>
            <a:endParaRPr i="1"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Ju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ly 31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https://docs.google.com/forms/d/e/1FAIpQLSe2DDfafSy1fwH84gOrbnWNvFd5DpTvJ_oyB_h8g6i8JU-Maw/viewform?usp=sf_link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69" name="Google Shape;869;g11703d6e84f_0_137"/>
          <p:cNvSpPr txBox="1"/>
          <p:nvPr/>
        </p:nvSpPr>
        <p:spPr>
          <a:xfrm>
            <a:off x="617475" y="1576825"/>
            <a:ext cx="4004100" cy="19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Jueves, 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de ju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io, 2023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https://docs.google.com/forms/d/e/1FAIpQLSdms3D96k_1k5gn09-wDfKmnzfIGJLSt9XN8g7LobI43ULO2w/viewform?usp=sf_link</a:t>
            </a:r>
            <a:endParaRPr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Lunes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31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de ju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lio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https://docs.google.com/forms/d/e/1FAIpQLSe2DDfafSy1fwH84gOrbnWNvFd5DpTvJ_oyB_h8g6i8JU-Maw/viewform?usp=sf_link</a:t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875" name="Google Shape;875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388" name="Google Shape;388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389" name="Google Shape;389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1" name="Google Shape;391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2" name="Google Shape;392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1703d6e84f_0_149"/>
          <p:cNvSpPr txBox="1"/>
          <p:nvPr>
            <p:ph type="ctrTitle"/>
          </p:nvPr>
        </p:nvSpPr>
        <p:spPr>
          <a:xfrm>
            <a:off x="441415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881" name="Google Shape;881;g11703d6e84f_0_149"/>
          <p:cNvSpPr txBox="1"/>
          <p:nvPr>
            <p:ph type="ctrTitle"/>
          </p:nvPr>
        </p:nvSpPr>
        <p:spPr>
          <a:xfrm>
            <a:off x="42890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6" name="Google Shape;886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{FF20A63D-5504-4F12-81AC-C3DAD8FDC174}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7/27 Jueves/Thursday</a:t>
                      </a:r>
                      <a:endParaRPr b="1" sz="1200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Ale D. </a:t>
                      </a:r>
                      <a:endParaRPr b="1" sz="1200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7/31 </a:t>
                      </a:r>
                      <a:endParaRPr b="1" sz="1200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Erin 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1" name="Google Shape;891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{FF20A63D-5504-4F12-81AC-C3DAD8FDC174}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6" name="Google Shape;896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{FF20A63D-5504-4F12-81AC-C3DAD8FDC174}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Edith &amp; Denise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7/27 -Jueves: Luz</a:t>
                      </a:r>
                      <a:endParaRPr b="1" sz="1200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7/31 -  Amelia Lunes </a:t>
                      </a:r>
                      <a:endParaRPr b="1" sz="1200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398" name="Google Shape;398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9" name="Google Shape;399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0" name="Google Shape;400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1" name="Google Shape;401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2" name="Google Shape;402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403" name="Google Shape;403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4" name="Google Shape;404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5" name="Google Shape;405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406" name="Google Shape;406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407" name="Google Shape;40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410" name="Google Shape;41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413" name="Google Shape;41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416" name="Google Shape;41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419" name="Google Shape;419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420" name="Google Shape;42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32" name="Google Shape;432;g11703d6e84f_0_2340" title="Arrow"/>
          <p:cNvCxnSpPr>
            <a:stCxn id="430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3" name="Google Shape;433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34" name="Google Shape;434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5" name="Google Shape;435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45" name="Google Shape;445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46" name="Google Shape;446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7" name="Google Shape;447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48" name="Google Shape;448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50" name="Google Shape;450;g11703d6e84f_0_2716" title="Arrow"/>
          <p:cNvCxnSpPr>
            <a:stCxn id="448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1" name="Google Shape;451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52" name="Google Shape;452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3" name="Google Shape;453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63" name="Google Shape;463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4" name="Google Shape;464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5" name="Google Shape;465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66" name="Google Shape;466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68" name="Google Shape;468;g11703d6e84f_0_2741" title="Arrow"/>
          <p:cNvCxnSpPr>
            <a:stCxn id="46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9" name="Google Shape;469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70" name="Google Shape;470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1" name="Google Shape;471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73" name="Google Shape;473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4" name="Google Shape;474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