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y="5143500" cx="9144000"/>
  <p:notesSz cx="7010400" cy="9296400"/>
  <p:embeddedFontLst>
    <p:embeddedFont>
      <p:font typeface="Montserrat SemiBold"/>
      <p:regular r:id="rId60"/>
      <p:bold r:id="rId61"/>
      <p:italic r:id="rId62"/>
      <p:boldItalic r:id="rId63"/>
    </p:embeddedFont>
    <p:embeddedFont>
      <p:font typeface="Raleway"/>
      <p:regular r:id="rId64"/>
      <p:bold r:id="rId65"/>
      <p:italic r:id="rId66"/>
      <p:boldItalic r:id="rId67"/>
    </p:embeddedFont>
    <p:embeddedFont>
      <p:font typeface="Montserrat"/>
      <p:regular r:id="rId68"/>
      <p:bold r:id="rId69"/>
      <p:italic r:id="rId70"/>
      <p:boldItalic r:id="rId71"/>
    </p:embeddedFont>
    <p:embeddedFont>
      <p:font typeface="Lato"/>
      <p:regular r:id="rId72"/>
      <p:bold r:id="rId73"/>
      <p:italic r:id="rId74"/>
      <p:boldItalic r:id="rId75"/>
    </p:embeddedFont>
    <p:embeddedFont>
      <p:font typeface="Cabin"/>
      <p:regular r:id="rId76"/>
      <p:bold r:id="rId77"/>
      <p:italic r:id="rId78"/>
      <p:boldItalic r:id="rId79"/>
    </p:embeddedFont>
    <p:embeddedFont>
      <p:font typeface="Montserrat Medium"/>
      <p:regular r:id="rId80"/>
      <p:bold r:id="rId81"/>
      <p:italic r:id="rId82"/>
      <p:boldItalic r:id="rId83"/>
    </p:embeddedFont>
    <p:embeddedFont>
      <p:font typeface="Tahoma"/>
      <p:regular r:id="rId84"/>
      <p:bold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86" roundtripDataSignature="AMtx7miNsFDKeHtLgyPzK+V9fkkXWPeR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9623558-7AAA-48D4-ACDF-BD87BC500A6A}">
  <a:tblStyle styleId="{39623558-7AAA-48D4-ACDF-BD87BC500A6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Tahoma-regular.fntdata"/><Relationship Id="rId83" Type="http://schemas.openxmlformats.org/officeDocument/2006/relationships/font" Target="fonts/MontserratMedium-boldItalic.fntdata"/><Relationship Id="rId42" Type="http://schemas.openxmlformats.org/officeDocument/2006/relationships/slide" Target="slides/slide35.xml"/><Relationship Id="rId86" Type="http://customschemas.google.com/relationships/presentationmetadata" Target="metadata"/><Relationship Id="rId41" Type="http://schemas.openxmlformats.org/officeDocument/2006/relationships/slide" Target="slides/slide34.xml"/><Relationship Id="rId85" Type="http://schemas.openxmlformats.org/officeDocument/2006/relationships/font" Target="fonts/Tahoma-bold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MontserratMedium-regular.fntdata"/><Relationship Id="rId82" Type="http://schemas.openxmlformats.org/officeDocument/2006/relationships/font" Target="fonts/MontserratMedium-italic.fntdata"/><Relationship Id="rId81" Type="http://schemas.openxmlformats.org/officeDocument/2006/relationships/font" Target="fonts/Montserrat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Lato-bold.fntdata"/><Relationship Id="rId72" Type="http://schemas.openxmlformats.org/officeDocument/2006/relationships/font" Target="fonts/Lato-regular.fntdata"/><Relationship Id="rId31" Type="http://schemas.openxmlformats.org/officeDocument/2006/relationships/slide" Target="slides/slide24.xml"/><Relationship Id="rId75" Type="http://schemas.openxmlformats.org/officeDocument/2006/relationships/font" Target="fonts/Lato-boldItalic.fntdata"/><Relationship Id="rId30" Type="http://schemas.openxmlformats.org/officeDocument/2006/relationships/slide" Target="slides/slide23.xml"/><Relationship Id="rId74" Type="http://schemas.openxmlformats.org/officeDocument/2006/relationships/font" Target="fonts/Lato-italic.fntdata"/><Relationship Id="rId33" Type="http://schemas.openxmlformats.org/officeDocument/2006/relationships/slide" Target="slides/slide26.xml"/><Relationship Id="rId77" Type="http://schemas.openxmlformats.org/officeDocument/2006/relationships/font" Target="fonts/Cabin-bold.fntdata"/><Relationship Id="rId32" Type="http://schemas.openxmlformats.org/officeDocument/2006/relationships/slide" Target="slides/slide25.xml"/><Relationship Id="rId76" Type="http://schemas.openxmlformats.org/officeDocument/2006/relationships/font" Target="fonts/Cabin-regular.fntdata"/><Relationship Id="rId35" Type="http://schemas.openxmlformats.org/officeDocument/2006/relationships/slide" Target="slides/slide28.xml"/><Relationship Id="rId79" Type="http://schemas.openxmlformats.org/officeDocument/2006/relationships/font" Target="fonts/Cabin-boldItalic.fntdata"/><Relationship Id="rId34" Type="http://schemas.openxmlformats.org/officeDocument/2006/relationships/slide" Target="slides/slide27.xml"/><Relationship Id="rId78" Type="http://schemas.openxmlformats.org/officeDocument/2006/relationships/font" Target="fonts/Cabin-italic.fntdata"/><Relationship Id="rId71" Type="http://schemas.openxmlformats.org/officeDocument/2006/relationships/font" Target="fonts/Montserrat-boldItalic.fntdata"/><Relationship Id="rId70" Type="http://schemas.openxmlformats.org/officeDocument/2006/relationships/font" Target="fonts/Montserrat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SemiBold-italic.fntdata"/><Relationship Id="rId61" Type="http://schemas.openxmlformats.org/officeDocument/2006/relationships/font" Target="fonts/MontserratSemiBold-bold.fntdata"/><Relationship Id="rId20" Type="http://schemas.openxmlformats.org/officeDocument/2006/relationships/slide" Target="slides/slide13.xml"/><Relationship Id="rId64" Type="http://schemas.openxmlformats.org/officeDocument/2006/relationships/font" Target="fonts/Raleway-regular.fntdata"/><Relationship Id="rId63" Type="http://schemas.openxmlformats.org/officeDocument/2006/relationships/font" Target="fonts/MontserratSemiBold-boldItalic.fntdata"/><Relationship Id="rId22" Type="http://schemas.openxmlformats.org/officeDocument/2006/relationships/slide" Target="slides/slide15.xml"/><Relationship Id="rId66" Type="http://schemas.openxmlformats.org/officeDocument/2006/relationships/font" Target="fonts/Raleway-italic.fntdata"/><Relationship Id="rId21" Type="http://schemas.openxmlformats.org/officeDocument/2006/relationships/slide" Target="slides/slide14.xml"/><Relationship Id="rId65" Type="http://schemas.openxmlformats.org/officeDocument/2006/relationships/font" Target="fonts/Raleway-bold.fntdata"/><Relationship Id="rId24" Type="http://schemas.openxmlformats.org/officeDocument/2006/relationships/slide" Target="slides/slide17.xml"/><Relationship Id="rId68" Type="http://schemas.openxmlformats.org/officeDocument/2006/relationships/font" Target="fonts/Montserrat-regular.fntdata"/><Relationship Id="rId23" Type="http://schemas.openxmlformats.org/officeDocument/2006/relationships/slide" Target="slides/slide16.xml"/><Relationship Id="rId67" Type="http://schemas.openxmlformats.org/officeDocument/2006/relationships/font" Target="fonts/Raleway-boldItalic.fntdata"/><Relationship Id="rId60" Type="http://schemas.openxmlformats.org/officeDocument/2006/relationships/font" Target="fonts/MontserratSemiBold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Montserrat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Amelia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Ale D. 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23728d9caa_0_0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g223728d9ca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79BD7"/>
                </a:solidFill>
              </a:rPr>
              <a:t>El equipo de SAJE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July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Local Partnership Meetings / Phone Calls / Etc. (East LA, Metro LA, South El Monte/El Monte and Southeast LA and Region)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Contracts begin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Grounding on Bylaws - Vision, Guiding Principles and Values, Roles and Responsibilities, Decision Making Process, Conflict Resolution Process,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August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 (Communications, Evaluation and Resource Mobilization)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September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October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Quarterly Progress Report (July - September)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8" name="Google Shape;838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3c0438451d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23c0438451d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0" name="Google Shape;860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4" name="Google Shape;874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0" name="Google Shape;880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image" Target="../media/image3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Relationship Id="rId4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Relationship Id="rId4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Relationship Id="rId4" Type="http://schemas.openxmlformats.org/officeDocument/2006/relationships/image" Target="../media/image2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Relationship Id="rId4" Type="http://schemas.openxmlformats.org/officeDocument/2006/relationships/image" Target="../media/image2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3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Relationship Id="rId4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30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docs.google.com/forms/d/e/1FAIpQLSf0pHw4iISjQZuVHZfe9SzGTqV_wGOCQXzltHzdthTOWERCLQ/viewform" TargetMode="External"/><Relationship Id="rId4" Type="http://schemas.openxmlformats.org/officeDocument/2006/relationships/hyperlink" Target="https://docs.google.com/forms/d/e/1FAIpQLSeAkWp3XKesm-hHWNuQtu3ib_yv4K3XI-oA2CLvOVi_U99DEA/viewform" TargetMode="External"/><Relationship Id="rId5" Type="http://schemas.openxmlformats.org/officeDocument/2006/relationships/hyperlink" Target="https://docs.google.com/forms/d/e/1FAIpQLSf0pHw4iISjQZuVHZfe9SzGTqV_wGOCQXzltHzdthTOWERCLQ/viewform" TargetMode="External"/><Relationship Id="rId6" Type="http://schemas.openxmlformats.org/officeDocument/2006/relationships/hyperlink" Target="https://docs.google.com/forms/d/e/1FAIpQLSeAkWp3XKesm-hHWNuQtu3ib_yv4K3XI-oA2CLvOVi_U99DEA/viewform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28 de agosto de 2023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31 de agosto de 2023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August 28, 2023</a:t>
            </a:r>
            <a:endParaRPr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August 31, 2023</a:t>
            </a:r>
            <a:endParaRPr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gea0bf73253_0_1"/>
          <p:cNvPicPr preferRelativeResize="0"/>
          <p:nvPr/>
        </p:nvPicPr>
        <p:blipFill rotWithShape="1">
          <a:blip r:embed="rId3">
            <a:alphaModFix/>
          </a:blip>
          <a:srcRect b="0" l="1238" r="1228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83" name="Google Shape;483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5" name="Google Shape;485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86" name="Google Shape;486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88" name="Google Shape;488;g11703d6e84f_0_2766" title="Arrow"/>
          <p:cNvCxnSpPr>
            <a:stCxn id="48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90" name="Google Shape;490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93" name="Google Shape;493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4" name="Google Shape;494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5" name="Google Shape;495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6" name="Google Shape;496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506" name="Google Shape;506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8" name="Google Shape;508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9" name="Google Shape;509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10" name="Google Shape;510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511" name="Google Shape;511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513" name="Google Shape;513;g11703d6e84f_0_2791" title="Arrow"/>
          <p:cNvCxnSpPr>
            <a:stCxn id="5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4" name="Google Shape;514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15" name="Google Shape;515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6" name="Google Shape;516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7" name="Google Shape;517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519" name="Google Shape;519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0" name="Google Shape;520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2" name="Google Shape;522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1" name="Google Shape;531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2" name="Google Shape;532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3" name="Google Shape;533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5" name="Google Shape;535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43" name="Google Shape;543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4" name="Google Shape;544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7" name="Google Shape;547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1" name="Google Shape;551;g155db40f0fb_1_14"/>
          <p:cNvCxnSpPr>
            <a:stCxn id="552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558" name="Google Shape;558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9" name="Google Shape;559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60" name="Google Shape;560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1" name="Google Shape;561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3" name="Google Shape;563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5db40f0fb_1_30"/>
          <p:cNvCxnSpPr>
            <a:stCxn id="563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9" name="Google Shape;569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76" name="Google Shape;576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7" name="Google Shape;577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8" name="Google Shape;578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9" name="Google Shape;579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1" name="Google Shape;581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43b289756_0_1426"/>
          <p:cNvSpPr txBox="1"/>
          <p:nvPr>
            <p:ph type="title"/>
          </p:nvPr>
        </p:nvSpPr>
        <p:spPr>
          <a:xfrm>
            <a:off x="552650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&amp;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X. Community Resource Mobilization ……………………... 5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Evaluation……………………………………………………………….…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594" name="Google Shape;594;g1043b289756_0_1426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 ………………………….. 60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Preguntas</a:t>
            </a:r>
            <a:r>
              <a:rPr b="1" lang="en-GB" sz="1000">
                <a:solidFill>
                  <a:schemeClr val="accent6"/>
                </a:solidFill>
              </a:rPr>
              <a:t>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Próximos Pasos …………………………………………………………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6"/>
                </a:solidFill>
              </a:rPr>
              <a:t>I</a:t>
            </a:r>
            <a:r>
              <a:rPr b="1" lang="en-GB" sz="1000">
                <a:solidFill>
                  <a:schemeClr val="accent6"/>
                </a:solidFill>
              </a:rPr>
              <a:t>X.        Movilización de recursos comunitarios …………..……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X.	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	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595" name="Google Shape;595;g1043b289756_0_1426"/>
          <p:cNvSpPr txBox="1"/>
          <p:nvPr>
            <p:ph type="title"/>
          </p:nvPr>
        </p:nvSpPr>
        <p:spPr>
          <a:xfrm>
            <a:off x="4832900" y="3565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1" name="Google Shape;601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X</a:t>
            </a:r>
            <a:r>
              <a:rPr b="1" lang="en-GB" sz="1000">
                <a:solidFill>
                  <a:schemeClr val="accent6"/>
                </a:solidFill>
              </a:rPr>
              <a:t>.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Evaluation 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602" name="Google Shape;602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   Housing Now! Coalicion Presentacion ……………………..60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XI.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603" name="Google Shape;603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609" name="Google Shape;609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610" name="Google Shape;610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17" name="Google Shape;617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8" name="Google Shape;618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9" name="Google Shape;619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8" name="Google Shape;368;ga3b2f2cad5_0_13"/>
          <p:cNvPicPr preferRelativeResize="0"/>
          <p:nvPr/>
        </p:nvPicPr>
        <p:blipFill rotWithShape="1">
          <a:blip r:embed="rId3">
            <a:alphaModFix/>
          </a:blip>
          <a:srcRect b="0" l="15625" r="15632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25" name="Google Shape;625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6" name="Google Shape;626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7" name="Google Shape;627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633" name="Google Shape;633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5ae96baacc_0_0"/>
          <p:cNvSpPr txBox="1"/>
          <p:nvPr>
            <p:ph type="title"/>
          </p:nvPr>
        </p:nvSpPr>
        <p:spPr>
          <a:xfrm>
            <a:off x="28517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latin typeface="Arial"/>
                <a:ea typeface="Arial"/>
                <a:cs typeface="Arial"/>
                <a:sym typeface="Arial"/>
              </a:rPr>
              <a:t>Por favor comparts algún logro que haya alcanzado a lo largo de su vida y que le haya llenado de mucho orgullo.</a:t>
            </a:r>
            <a:endParaRPr i="1"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/>
          </a:p>
        </p:txBody>
      </p:sp>
      <p:sp>
        <p:nvSpPr>
          <p:cNvPr id="639" name="Google Shape;639;g25ae96baacc_0_0"/>
          <p:cNvSpPr txBox="1"/>
          <p:nvPr>
            <p:ph type="title"/>
          </p:nvPr>
        </p:nvSpPr>
        <p:spPr>
          <a:xfrm>
            <a:off x="470172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latin typeface="Arial"/>
                <a:ea typeface="Arial"/>
                <a:cs typeface="Arial"/>
                <a:sym typeface="Arial"/>
              </a:rPr>
              <a:t>Please share an accomplishment that you have achieved throughout your life that has filled you with great pride.</a:t>
            </a:r>
            <a:endParaRPr i="1"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645" name="Google Shape;645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7" name="Google Shape;667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4" name="Google Shape;674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2" name="Google Shape;682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0" name="Google Shape;690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374" name="Google Shape;374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8" name="Google Shape;698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7" name="Google Shape;707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14" name="Google Shape;714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2" name="Google Shape;722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9" name="Google Shape;729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730" name="Google Shape;730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1" name="Google Shape;731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745" name="Google Shape;745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751" name="Google Shape;751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757" name="Google Shape;757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758" name="Google Shape;758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759" name="Google Shape;759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23728d9caa_0_0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223728d9caa_0_0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223728d9caa_0_0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9" name="Google Shape;769;g223728d9caa_0_0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g223728d9caa_0_0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223728d9caa_0_0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2" name="Google Shape;772;g223728d9caa_0_0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g223728d9caa_0_0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23728d9caa_0_0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223728d9caa_0_0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g223728d9caa_0_0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223728d9caa_0_0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8" name="Google Shape;778;g223728d9caa_0_0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223728d9caa_0_0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g223728d9caa_0_0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223728d9caa_0_0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2" name="Google Shape;782;g223728d9caa_0_0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223728d9caa_0_0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4" name="Google Shape;784;g223728d9caa_0_0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223728d9caa_0_0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g223728d9caa_0_0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223728d9caa_0_0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223728d9caa_0_0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9" name="Google Shape;789;g223728d9caa_0_0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223728d9caa_0_0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1" name="Google Shape;791;g223728d9caa_0_0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Elemento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92" name="Google Shape;792;g223728d9caa_0_0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793" name="Google Shape;793;g223728d9caa_0_0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g223728d9caa_0_0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Evictions, defensive info for tenants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5" name="Google Shape;795;g223728d9caa_0_0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6" name="Google Shape;796;g223728d9caa_0_0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797" name="Google Shape;797;g223728d9caa_0_0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g223728d9caa_0_0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Desalojos, más información defensiva para inquilinos.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9" name="Google Shape;799;g223728d9caa_0_0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00" name="Google Shape;800;g223728d9caa_0_0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1" name="Google Shape;801;g223728d9caa_0_0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delegación para tu ciudad.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2" name="Google Shape;802;g223728d9caa_0_0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igual a igual: cómo hablar con sus vecinos sobre la vivienda y los derechos de los inquilinos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3" name="Google Shape;803;g223728d9caa_0_0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4" name="Google Shape;804;g223728d9caa_0_0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5" name="Google Shape;805;g223728d9caa_0_0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Creating a delegation for your city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6" name="Google Shape;806;g223728d9caa_0_0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to peer: how to talk to your neighbors about housing and tenant rights 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7" name="Google Shape;807;g223728d9caa_0_0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808" name="Google Shape;808;g223728d9caa_0_0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380" name="Google Shape;380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381" name="Google Shape;381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814" name="Google Shape;814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825" name="Google Shape;825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1" name="Google Shape;831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3" name="Google Shape;833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4" name="Google Shape;834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5" name="Google Shape;835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41" name="Google Shape;841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</a:t>
            </a:r>
            <a:r>
              <a:rPr b="1" i="1" lang="en-GB" sz="1500">
                <a:solidFill>
                  <a:srgbClr val="EC008C"/>
                </a:solidFill>
              </a:rPr>
              <a:t>, August 31,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</a:t>
            </a:r>
            <a:r>
              <a:rPr i="1" lang="en-GB" sz="1500">
                <a:solidFill>
                  <a:srgbClr val="EC008C"/>
                </a:solidFill>
              </a:rPr>
              <a:t>:00pm-12:00pm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September 25,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September 28,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2" name="Google Shape;842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43" name="Google Shape;843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</a:t>
            </a:r>
            <a:r>
              <a:rPr b="1" lang="en-GB" sz="1500">
                <a:solidFill>
                  <a:srgbClr val="EC008C"/>
                </a:solidFill>
              </a:rPr>
              <a:t>, </a:t>
            </a:r>
            <a:r>
              <a:rPr b="1" lang="en-GB" sz="1500">
                <a:solidFill>
                  <a:srgbClr val="EC008C"/>
                </a:solidFill>
              </a:rPr>
              <a:t>31</a:t>
            </a:r>
            <a:r>
              <a:rPr b="1" lang="en-GB" sz="1500">
                <a:solidFill>
                  <a:srgbClr val="EC008C"/>
                </a:solidFill>
              </a:rPr>
              <a:t> de agosto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</a:t>
            </a:r>
            <a:r>
              <a:rPr lang="en-GB" sz="1500">
                <a:solidFill>
                  <a:srgbClr val="EC008C"/>
                </a:solidFill>
              </a:rPr>
              <a:t>:00pm-12:00pm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25 de septiembre,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28 de septiembre,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3c0438451d_0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49" name="Google Shape;849;g23c0438451d_0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September 25,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September 28,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0" name="Google Shape;850;g23c0438451d_0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51" name="Google Shape;851;g23c0438451d_0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Lunes,25 de septiembre,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 28 de septiembre,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857" name="Google Shape;857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3" name="Google Shape;863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4" name="Google Shape;864;g11703d6e84f_0_137"/>
          <p:cNvSpPr txBox="1"/>
          <p:nvPr/>
        </p:nvSpPr>
        <p:spPr>
          <a:xfrm>
            <a:off x="4942050" y="1576825"/>
            <a:ext cx="39624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August 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https://docs.google.com/forms/d/e/1FAIpQLSf0pHw4iISjQZuVHZfe9SzGTqV_wGOCQXzltHzdthTOWERCLQ/viewform</a:t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31, 2023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https://docs.google.com/forms/d/e/1FAIpQLSeAkWp3XKesm-hHWNuQtu3ib_yv4K3XI-oA2CLvOVi_U99DEA/viewform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5" name="Google Shape;865;g11703d6e84f_0_137"/>
          <p:cNvSpPr txBox="1"/>
          <p:nvPr/>
        </p:nvSpPr>
        <p:spPr>
          <a:xfrm>
            <a:off x="617475" y="1576825"/>
            <a:ext cx="4004100" cy="19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https://docs.google.com/forms/d/e/1FAIpQLSf0pHw4iISjQZuVHZfe9SzGTqV_wGOCQXzltHzdthTOWERCLQ/viewform</a:t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31 de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https://docs.google.com/forms/d/e/1FAIpQLSeAkWp3XKesm-hHWNuQtu3ib_yv4K3XI-oA2CLvOVi_U99DEA/viewform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871" name="Google Shape;871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877" name="Google Shape;877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388" name="Google Shape;388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389" name="Google Shape;389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2" name="Google Shape;392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2" name="Google Shape;882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{39623558-7AAA-48D4-ACDF-BD87BC500A6A}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Cessy </a:t>
                      </a: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7" name="Google Shape;887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{39623558-7AAA-48D4-ACDF-BD87BC500A6A}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Edith, Denise, &amp; Ale D. 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Amelia, Luz, y Edith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" name="Google Shape;892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{39623558-7AAA-48D4-ACDF-BD87BC500A6A}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398" name="Google Shape;398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9" name="Google Shape;399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1" name="Google Shape;401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2" name="Google Shape;402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03" name="Google Shape;403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4" name="Google Shape;404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5" name="Google Shape;405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06" name="Google Shape;406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407" name="Google Shape;40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410" name="Google Shape;41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413" name="Google Shape;41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416" name="Google Shape;41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19" name="Google Shape;419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420" name="Google Shape;42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32" name="Google Shape;432;g11703d6e84f_0_2340" title="Arrow"/>
          <p:cNvCxnSpPr>
            <a:stCxn id="43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3" name="Google Shape;433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4" name="Google Shape;434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5" name="Google Shape;435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45" name="Google Shape;445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48" name="Google Shape;448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50" name="Google Shape;450;g11703d6e84f_0_2716" title="Arrow"/>
          <p:cNvCxnSpPr>
            <a:stCxn id="44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1" name="Google Shape;451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2" name="Google Shape;452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3" name="Google Shape;453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63" name="Google Shape;463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4" name="Google Shape;464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5" name="Google Shape;465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66" name="Google Shape;466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68" name="Google Shape;468;g11703d6e84f_0_2741" title="Arrow"/>
          <p:cNvCxnSpPr>
            <a:stCxn id="46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70" name="Google Shape;470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1" name="Google Shape;471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73" name="Google Shape;473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4" name="Google Shape;474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