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5"/>
    <p:sldMasterId id="2147483665" r:id="rId6"/>
    <p:sldMasterId id="2147483682" r:id="rId7"/>
  </p:sldMasterIdLst>
  <p:notesMasterIdLst>
    <p:notesMasterId r:id="rId8"/>
  </p:notesMasterIdLst>
  <p:sldIdLst>
    <p:sldId id="256" r:id="rId9"/>
    <p:sldId id="257" r:id="rId10"/>
    <p:sldId id="258" r:id="rId11"/>
    <p:sldId id="259" r:id="rId12"/>
    <p:sldId id="260" r:id="rId13"/>
    <p:sldId id="261" r:id="rId14"/>
    <p:sldId id="262" r:id="rId15"/>
    <p:sldId id="263" r:id="rId16"/>
    <p:sldId id="264" r:id="rId17"/>
    <p:sldId id="265" r:id="rId18"/>
    <p:sldId id="266" r:id="rId19"/>
    <p:sldId id="267" r:id="rId20"/>
    <p:sldId id="268" r:id="rId21"/>
    <p:sldId id="269" r:id="rId22"/>
    <p:sldId id="270" r:id="rId23"/>
    <p:sldId id="271" r:id="rId24"/>
    <p:sldId id="272" r:id="rId25"/>
    <p:sldId id="273" r:id="rId26"/>
    <p:sldId id="274" r:id="rId27"/>
    <p:sldId id="275" r:id="rId28"/>
    <p:sldId id="276" r:id="rId29"/>
    <p:sldId id="277" r:id="rId30"/>
    <p:sldId id="278" r:id="rId31"/>
    <p:sldId id="279" r:id="rId32"/>
    <p:sldId id="280" r:id="rId33"/>
    <p:sldId id="281" r:id="rId34"/>
    <p:sldId id="282" r:id="rId35"/>
    <p:sldId id="283" r:id="rId36"/>
    <p:sldId id="284" r:id="rId37"/>
    <p:sldId id="285" r:id="rId38"/>
    <p:sldId id="286" r:id="rId39"/>
    <p:sldId id="287" r:id="rId40"/>
    <p:sldId id="288" r:id="rId41"/>
    <p:sldId id="289" r:id="rId42"/>
    <p:sldId id="290" r:id="rId43"/>
    <p:sldId id="291" r:id="rId44"/>
    <p:sldId id="292" r:id="rId45"/>
    <p:sldId id="293" r:id="rId46"/>
    <p:sldId id="294" r:id="rId47"/>
    <p:sldId id="295" r:id="rId48"/>
    <p:sldId id="296" r:id="rId49"/>
    <p:sldId id="297" r:id="rId50"/>
    <p:sldId id="298" r:id="rId51"/>
    <p:sldId id="299" r:id="rId52"/>
    <p:sldId id="300" r:id="rId53"/>
    <p:sldId id="301" r:id="rId54"/>
    <p:sldId id="302" r:id="rId55"/>
    <p:sldId id="303" r:id="rId56"/>
    <p:sldId id="304" r:id="rId57"/>
    <p:sldId id="305" r:id="rId58"/>
    <p:sldId id="306" r:id="rId59"/>
    <p:sldId id="307" r:id="rId60"/>
    <p:sldId id="308" r:id="rId61"/>
    <p:sldId id="309" r:id="rId62"/>
    <p:sldId id="310" r:id="rId63"/>
  </p:sldIdLst>
  <p:sldSz cy="5143500" cx="9144000"/>
  <p:notesSz cx="7010400" cy="9296400"/>
  <p:embeddedFontLst>
    <p:embeddedFont>
      <p:font typeface="Montserrat SemiBold"/>
      <p:regular r:id="rId64"/>
      <p:bold r:id="rId65"/>
      <p:italic r:id="rId66"/>
      <p:boldItalic r:id="rId67"/>
    </p:embeddedFont>
    <p:embeddedFont>
      <p:font typeface="Raleway"/>
      <p:regular r:id="rId68"/>
      <p:bold r:id="rId69"/>
      <p:italic r:id="rId70"/>
      <p:boldItalic r:id="rId71"/>
    </p:embeddedFont>
    <p:embeddedFont>
      <p:font typeface="Montserrat"/>
      <p:regular r:id="rId72"/>
      <p:bold r:id="rId73"/>
      <p:italic r:id="rId74"/>
      <p:boldItalic r:id="rId75"/>
    </p:embeddedFont>
    <p:embeddedFont>
      <p:font typeface="Lato"/>
      <p:regular r:id="rId76"/>
      <p:bold r:id="rId77"/>
      <p:italic r:id="rId78"/>
      <p:boldItalic r:id="rId79"/>
    </p:embeddedFont>
    <p:embeddedFont>
      <p:font typeface="Cabin"/>
      <p:regular r:id="rId80"/>
      <p:bold r:id="rId81"/>
      <p:italic r:id="rId82"/>
      <p:boldItalic r:id="rId83"/>
    </p:embeddedFont>
    <p:embeddedFont>
      <p:font typeface="Montserrat Medium"/>
      <p:regular r:id="rId84"/>
      <p:bold r:id="rId85"/>
      <p:italic r:id="rId86"/>
      <p:boldItalic r:id="rId87"/>
    </p:embeddedFont>
    <p:embeddedFont>
      <p:font typeface="Tahoma"/>
      <p:regular r:id="rId88"/>
      <p:bold r:id="rId8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pos="2880">
          <p15:clr>
            <a:srgbClr val="A4A3A4"/>
          </p15:clr>
        </p15:guide>
        <p15:guide id="2" orient="horz" pos="483">
          <p15:clr>
            <a:srgbClr val="9AA0A6"/>
          </p15:clr>
        </p15:guide>
        <p15:guide id="3" orient="horz" pos="170">
          <p15:clr>
            <a:srgbClr val="9AA0A6"/>
          </p15:clr>
        </p15:guide>
      </p15:sldGuideLst>
    </p:ext>
    <p:ext uri="GoogleSlidesCustomDataVersion2">
      <go:slidesCustomData xmlns:go="http://customooxmlschemas.google.com/" r:id="rId90" roundtripDataSignature="AMtx7miVK7wMs6uIHmaBt/xe2Oj/gi8JW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C4A9F76-F525-402E-AE46-29BC169F14D5}">
  <a:tblStyle styleId="{FC4A9F76-F525-402E-AE46-29BC169F14D5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880"/>
        <p:guide pos="483" orient="horz"/>
        <p:guide pos="17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2.xml"/><Relationship Id="rId84" Type="http://schemas.openxmlformats.org/officeDocument/2006/relationships/font" Target="fonts/MontserratMedium-regular.fntdata"/><Relationship Id="rId83" Type="http://schemas.openxmlformats.org/officeDocument/2006/relationships/font" Target="fonts/Cabin-boldItalic.fntdata"/><Relationship Id="rId42" Type="http://schemas.openxmlformats.org/officeDocument/2006/relationships/slide" Target="slides/slide34.xml"/><Relationship Id="rId86" Type="http://schemas.openxmlformats.org/officeDocument/2006/relationships/font" Target="fonts/MontserratMedium-italic.fntdata"/><Relationship Id="rId41" Type="http://schemas.openxmlformats.org/officeDocument/2006/relationships/slide" Target="slides/slide33.xml"/><Relationship Id="rId85" Type="http://schemas.openxmlformats.org/officeDocument/2006/relationships/font" Target="fonts/MontserratMedium-bold.fntdata"/><Relationship Id="rId44" Type="http://schemas.openxmlformats.org/officeDocument/2006/relationships/slide" Target="slides/slide36.xml"/><Relationship Id="rId88" Type="http://schemas.openxmlformats.org/officeDocument/2006/relationships/font" Target="fonts/Tahoma-regular.fntdata"/><Relationship Id="rId43" Type="http://schemas.openxmlformats.org/officeDocument/2006/relationships/slide" Target="slides/slide35.xml"/><Relationship Id="rId87" Type="http://schemas.openxmlformats.org/officeDocument/2006/relationships/font" Target="fonts/MontserratMedium-boldItalic.fntdata"/><Relationship Id="rId46" Type="http://schemas.openxmlformats.org/officeDocument/2006/relationships/slide" Target="slides/slide38.xml"/><Relationship Id="rId45" Type="http://schemas.openxmlformats.org/officeDocument/2006/relationships/slide" Target="slides/slide37.xml"/><Relationship Id="rId89" Type="http://schemas.openxmlformats.org/officeDocument/2006/relationships/font" Target="fonts/Tahoma-bold.fntdata"/><Relationship Id="rId80" Type="http://schemas.openxmlformats.org/officeDocument/2006/relationships/font" Target="fonts/Cabin-regular.fntdata"/><Relationship Id="rId82" Type="http://schemas.openxmlformats.org/officeDocument/2006/relationships/font" Target="fonts/Cabin-italic.fntdata"/><Relationship Id="rId81" Type="http://schemas.openxmlformats.org/officeDocument/2006/relationships/font" Target="fonts/Cabin-bold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1.xml"/><Relationship Id="rId48" Type="http://schemas.openxmlformats.org/officeDocument/2006/relationships/slide" Target="slides/slide40.xml"/><Relationship Id="rId47" Type="http://schemas.openxmlformats.org/officeDocument/2006/relationships/slide" Target="slides/slide39.xml"/><Relationship Id="rId49" Type="http://schemas.openxmlformats.org/officeDocument/2006/relationships/slide" Target="slides/slide41.xml"/><Relationship Id="rId5" Type="http://schemas.openxmlformats.org/officeDocument/2006/relationships/slideMaster" Target="slideMasters/slideMaster1.xml"/><Relationship Id="rId6" Type="http://schemas.openxmlformats.org/officeDocument/2006/relationships/slideMaster" Target="slideMasters/slideMaster2.xml"/><Relationship Id="rId7" Type="http://schemas.openxmlformats.org/officeDocument/2006/relationships/slideMaster" Target="slideMasters/slideMaster3.xml"/><Relationship Id="rId8" Type="http://schemas.openxmlformats.org/officeDocument/2006/relationships/notesMaster" Target="notesMasters/notesMaster1.xml"/><Relationship Id="rId73" Type="http://schemas.openxmlformats.org/officeDocument/2006/relationships/font" Target="fonts/Montserrat-bold.fntdata"/><Relationship Id="rId72" Type="http://schemas.openxmlformats.org/officeDocument/2006/relationships/font" Target="fonts/Montserrat-regular.fntdata"/><Relationship Id="rId31" Type="http://schemas.openxmlformats.org/officeDocument/2006/relationships/slide" Target="slides/slide23.xml"/><Relationship Id="rId75" Type="http://schemas.openxmlformats.org/officeDocument/2006/relationships/font" Target="fonts/Montserrat-boldItalic.fntdata"/><Relationship Id="rId30" Type="http://schemas.openxmlformats.org/officeDocument/2006/relationships/slide" Target="slides/slide22.xml"/><Relationship Id="rId74" Type="http://schemas.openxmlformats.org/officeDocument/2006/relationships/font" Target="fonts/Montserrat-italic.fntdata"/><Relationship Id="rId33" Type="http://schemas.openxmlformats.org/officeDocument/2006/relationships/slide" Target="slides/slide25.xml"/><Relationship Id="rId77" Type="http://schemas.openxmlformats.org/officeDocument/2006/relationships/font" Target="fonts/Lato-bold.fntdata"/><Relationship Id="rId32" Type="http://schemas.openxmlformats.org/officeDocument/2006/relationships/slide" Target="slides/slide24.xml"/><Relationship Id="rId76" Type="http://schemas.openxmlformats.org/officeDocument/2006/relationships/font" Target="fonts/Lato-regular.fntdata"/><Relationship Id="rId35" Type="http://schemas.openxmlformats.org/officeDocument/2006/relationships/slide" Target="slides/slide27.xml"/><Relationship Id="rId79" Type="http://schemas.openxmlformats.org/officeDocument/2006/relationships/font" Target="fonts/Lato-boldItalic.fntdata"/><Relationship Id="rId34" Type="http://schemas.openxmlformats.org/officeDocument/2006/relationships/slide" Target="slides/slide26.xml"/><Relationship Id="rId78" Type="http://schemas.openxmlformats.org/officeDocument/2006/relationships/font" Target="fonts/Lato-italic.fntdata"/><Relationship Id="rId71" Type="http://schemas.openxmlformats.org/officeDocument/2006/relationships/font" Target="fonts/Raleway-boldItalic.fntdata"/><Relationship Id="rId70" Type="http://schemas.openxmlformats.org/officeDocument/2006/relationships/font" Target="fonts/Raleway-italic.fntdata"/><Relationship Id="rId37" Type="http://schemas.openxmlformats.org/officeDocument/2006/relationships/slide" Target="slides/slide29.xml"/><Relationship Id="rId36" Type="http://schemas.openxmlformats.org/officeDocument/2006/relationships/slide" Target="slides/slide28.xml"/><Relationship Id="rId39" Type="http://schemas.openxmlformats.org/officeDocument/2006/relationships/slide" Target="slides/slide31.xml"/><Relationship Id="rId38" Type="http://schemas.openxmlformats.org/officeDocument/2006/relationships/slide" Target="slides/slide30.xml"/><Relationship Id="rId62" Type="http://schemas.openxmlformats.org/officeDocument/2006/relationships/slide" Target="slides/slide54.xml"/><Relationship Id="rId61" Type="http://schemas.openxmlformats.org/officeDocument/2006/relationships/slide" Target="slides/slide53.xml"/><Relationship Id="rId20" Type="http://schemas.openxmlformats.org/officeDocument/2006/relationships/slide" Target="slides/slide12.xml"/><Relationship Id="rId64" Type="http://schemas.openxmlformats.org/officeDocument/2006/relationships/font" Target="fonts/MontserratSemiBold-regular.fntdata"/><Relationship Id="rId63" Type="http://schemas.openxmlformats.org/officeDocument/2006/relationships/slide" Target="slides/slide55.xml"/><Relationship Id="rId22" Type="http://schemas.openxmlformats.org/officeDocument/2006/relationships/slide" Target="slides/slide14.xml"/><Relationship Id="rId66" Type="http://schemas.openxmlformats.org/officeDocument/2006/relationships/font" Target="fonts/MontserratSemiBold-italic.fntdata"/><Relationship Id="rId21" Type="http://schemas.openxmlformats.org/officeDocument/2006/relationships/slide" Target="slides/slide13.xml"/><Relationship Id="rId65" Type="http://schemas.openxmlformats.org/officeDocument/2006/relationships/font" Target="fonts/MontserratSemiBold-bold.fntdata"/><Relationship Id="rId24" Type="http://schemas.openxmlformats.org/officeDocument/2006/relationships/slide" Target="slides/slide16.xml"/><Relationship Id="rId68" Type="http://schemas.openxmlformats.org/officeDocument/2006/relationships/font" Target="fonts/Raleway-regular.fntdata"/><Relationship Id="rId23" Type="http://schemas.openxmlformats.org/officeDocument/2006/relationships/slide" Target="slides/slide15.xml"/><Relationship Id="rId67" Type="http://schemas.openxmlformats.org/officeDocument/2006/relationships/font" Target="fonts/MontserratSemiBold-boldItalic.fntdata"/><Relationship Id="rId60" Type="http://schemas.openxmlformats.org/officeDocument/2006/relationships/slide" Target="slides/slide52.xml"/><Relationship Id="rId26" Type="http://schemas.openxmlformats.org/officeDocument/2006/relationships/slide" Target="slides/slide18.xml"/><Relationship Id="rId25" Type="http://schemas.openxmlformats.org/officeDocument/2006/relationships/slide" Target="slides/slide17.xml"/><Relationship Id="rId69" Type="http://schemas.openxmlformats.org/officeDocument/2006/relationships/font" Target="fonts/Raleway-bold.fntdata"/><Relationship Id="rId28" Type="http://schemas.openxmlformats.org/officeDocument/2006/relationships/slide" Target="slides/slide20.xml"/><Relationship Id="rId27" Type="http://schemas.openxmlformats.org/officeDocument/2006/relationships/slide" Target="slides/slide19.xml"/><Relationship Id="rId29" Type="http://schemas.openxmlformats.org/officeDocument/2006/relationships/slide" Target="slides/slide21.xml"/><Relationship Id="rId51" Type="http://schemas.openxmlformats.org/officeDocument/2006/relationships/slide" Target="slides/slide43.xml"/><Relationship Id="rId50" Type="http://schemas.openxmlformats.org/officeDocument/2006/relationships/slide" Target="slides/slide42.xml"/><Relationship Id="rId53" Type="http://schemas.openxmlformats.org/officeDocument/2006/relationships/slide" Target="slides/slide45.xml"/><Relationship Id="rId52" Type="http://schemas.openxmlformats.org/officeDocument/2006/relationships/slide" Target="slides/slide44.xml"/><Relationship Id="rId11" Type="http://schemas.openxmlformats.org/officeDocument/2006/relationships/slide" Target="slides/slide3.xml"/><Relationship Id="rId55" Type="http://schemas.openxmlformats.org/officeDocument/2006/relationships/slide" Target="slides/slide47.xml"/><Relationship Id="rId10" Type="http://schemas.openxmlformats.org/officeDocument/2006/relationships/slide" Target="slides/slide2.xml"/><Relationship Id="rId54" Type="http://schemas.openxmlformats.org/officeDocument/2006/relationships/slide" Target="slides/slide46.xml"/><Relationship Id="rId13" Type="http://schemas.openxmlformats.org/officeDocument/2006/relationships/slide" Target="slides/slide5.xml"/><Relationship Id="rId57" Type="http://schemas.openxmlformats.org/officeDocument/2006/relationships/slide" Target="slides/slide49.xml"/><Relationship Id="rId12" Type="http://schemas.openxmlformats.org/officeDocument/2006/relationships/slide" Target="slides/slide4.xml"/><Relationship Id="rId56" Type="http://schemas.openxmlformats.org/officeDocument/2006/relationships/slide" Target="slides/slide48.xml"/><Relationship Id="rId90" Type="http://customschemas.google.com/relationships/presentationmetadata" Target="metadata"/><Relationship Id="rId15" Type="http://schemas.openxmlformats.org/officeDocument/2006/relationships/slide" Target="slides/slide7.xml"/><Relationship Id="rId59" Type="http://schemas.openxmlformats.org/officeDocument/2006/relationships/slide" Target="slides/slide51.xml"/><Relationship Id="rId14" Type="http://schemas.openxmlformats.org/officeDocument/2006/relationships/slide" Target="slides/slide6.xml"/><Relationship Id="rId58" Type="http://schemas.openxmlformats.org/officeDocument/2006/relationships/slide" Target="slides/slide50.xml"/><Relationship Id="rId17" Type="http://schemas.openxmlformats.org/officeDocument/2006/relationships/slide" Target="slides/slide9.xml"/><Relationship Id="rId16" Type="http://schemas.openxmlformats.org/officeDocument/2006/relationships/slide" Target="slides/slide8.xml"/><Relationship Id="rId19" Type="http://schemas.openxmlformats.org/officeDocument/2006/relationships/slide" Target="slides/slide11.xml"/><Relationship Id="rId18" Type="http://schemas.openxmlformats.org/officeDocument/2006/relationships/slide" Target="slides/slide10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406400" y="696913"/>
            <a:ext cx="6199188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www.facebook.com/BestStartMetroLA" TargetMode="External"/><Relationship Id="rId3" Type="http://schemas.openxmlformats.org/officeDocument/2006/relationships/hyperlink" Target="https://www.facebook.com/BestStartEastLA" TargetMode="External"/><Relationship Id="rId4" Type="http://schemas.openxmlformats.org/officeDocument/2006/relationships/hyperlink" Target="https://www.facebook.com/BestStartSouthElMonteElMonte" TargetMode="External"/><Relationship Id="rId5" Type="http://schemas.openxmlformats.org/officeDocument/2006/relationships/hyperlink" Target="https://www.facebook.com/BestStartSoutheastLA" TargetMode="Externa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3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gea0bf73253_0_1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5" name="Google Shape;535;gea0bf73253_0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11703d6e84f_0_276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3" name="Google Shape;653;g11703d6e84f_0_276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11703d6e84f_0_279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g11703d6e84f_0_279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Google Shape;700;g155db40f0fb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01" name="Google Shape;701;g155db40f0fb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4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55db40f0fb_1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16" name="Google Shape;716;g155db40f0fb_1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g155db40f0fb_1_3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2" name="Google Shape;732;g155db40f0fb_1_3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7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g155db40f0fb_1_4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49" name="Google Shape;749;g155db40f0fb_1_4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4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g1043b289756_0_142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66" name="Google Shape;766;g1043b289756_0_142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.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2" name="Shape 7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3" name="Google Shape;773;g2591c3b3ac1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74" name="Google Shape;774;g2591c3b3ac1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?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sz="1600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g91e8b299f7_0_17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82" name="Google Shape;782;g91e8b299f7_0_17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8" name="Shape 7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Google Shape;789;g1043b289756_0_232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0" name="Google Shape;790;g1043b289756_0_2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Amelia. 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ga3b2f2cad5_0_1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1" name="Google Shape;541;ga3b2f2cad5_0_1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D/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g1043b289756_0_23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98" name="Google Shape;798;g1043b289756_0_23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4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99adf5d316_1_63:notes"/>
          <p:cNvSpPr/>
          <p:nvPr>
            <p:ph idx="2" type="sldImg"/>
          </p:nvPr>
        </p:nvSpPr>
        <p:spPr>
          <a:xfrm>
            <a:off x="406400" y="696913"/>
            <a:ext cx="6197600" cy="348615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6" name="Google Shape;806;g99adf5d316_1_63:notes"/>
          <p:cNvSpPr txBox="1"/>
          <p:nvPr>
            <p:ph idx="1" type="body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g25ae96baacc_0_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2" name="Google Shape;812;g25ae96baacc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GB"/>
              <a:t>Denise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g146896240ee_0_25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18" name="Google Shape;818;g146896240ee_0_25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/Amelia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g146896240ee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24" name="Google Shape;824;g146896240ee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146896240ee_0_1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1" name="Google Shape;831;g146896240ee_0_1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36" name="Shape 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7" name="Google Shape;837;g146896240ee_0_2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8" name="Google Shape;838;g146896240ee_0_2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4" name="Shape 8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Google Shape;845;g146896240ee_0_2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46" name="Google Shape;846;g146896240ee_0_2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146896240ee_0_34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54" name="Google Shape;854;g146896240ee_0_3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g146896240ee_0_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62" name="Google Shape;862;g146896240ee_0_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5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g11703d6e84f_0_228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7" name="Google Shape;547;g11703d6e84f_0_22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 (3-15)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" name="Google Shape;869;g146896240ee_0_4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0" name="Google Shape;870;g146896240ee_0_4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6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g146896240ee_0_55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8" name="Google Shape;878;g146896240ee_0_55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4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g146896240ee_0_6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86" name="Google Shape;886;g146896240ee_0_6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2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g146896240ee_0_6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94" name="Google Shape;894;g146896240ee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146896240ee_0_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02" name="Google Shape;902;g146896240ee_0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146896240ee_0_8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1" name="Google Shape;911;g146896240ee_0_8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6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g13deda408f5_0_178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18" name="Google Shape;918;g13deda408f5_0_1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Luz/Amelia</a:t>
            </a:r>
            <a:b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</a:b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g11703d6e84f_0_32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24" name="Google Shape;924;g11703d6e84f_0_32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rgbClr val="FF0000"/>
                </a:solidFill>
              </a:rPr>
              <a:t>Ale D. </a:t>
            </a:r>
            <a:endParaRPr sz="1600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8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13dd8609de3_2_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30" name="Google Shape;930;g13dd8609de3_2_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2845c88b0d6_0_1386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0" name="Google Shape;940;g2845c88b0d6_0_138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11703d6e84f_0_229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3" name="Google Shape;553;g11703d6e84f_0_229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5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g2845c88b0d6_0_14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87" name="Google Shape;987;g2845c88b0d6_0_14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2845c88b0d6_0_1478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34" name="Google Shape;1034;g2845c88b0d6_0_1478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9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g2845c88b0d6_0_1524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81" name="Google Shape;1081;g2845c88b0d6_0_1524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6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g21d65d0f999_1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28" name="Google Shape;1128;g21d65d0f999_1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Ale D.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2" name="Shape 1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3" name="Google Shape;1133;g2591c3b3ac1_0_1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4" name="Google Shape;1134;g2591c3b3ac1_0_1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7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1b3fd2847b1_0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39" name="Google Shape;1139;g1b3fd2847b1_0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Dina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Metro: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2"/>
              </a:rPr>
              <a:t>https://www.facebook.com/BestStartMetroLA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ELA 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3"/>
              </a:rPr>
              <a:t>https://www.facebook.com/BestStartEastLA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SEM-EM: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4"/>
              </a:rPr>
              <a:t>https://www.facebook.com/BestStartSouthElMonteElMonte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SELA:  </a:t>
            </a:r>
            <a:r>
              <a:rPr lang="en-GB" sz="1600" u="sng">
                <a:solidFill>
                  <a:schemeClr val="hlink"/>
                </a:solidFill>
                <a:latin typeface="Lato"/>
                <a:ea typeface="Lato"/>
                <a:cs typeface="Lato"/>
                <a:sym typeface="Lato"/>
                <a:hlinkClick r:id="rId5"/>
              </a:rPr>
              <a:t>https://www.facebook.com/BestStartSoutheastLA</a:t>
            </a:r>
            <a:r>
              <a:rPr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6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g1cf0c18d11d_1_6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45" name="Google Shape;1145;g1cf0c18d11d_1_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>
                <a:solidFill>
                  <a:schemeClr val="dk1"/>
                </a:solidFill>
              </a:rPr>
              <a:t>Dina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21299b039ac_14_2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5" name="Google Shape;1155;g21299b039ac_14_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g27dda38ec97_6_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3" name="Google Shape;1163;g27dda38ec97_6_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Amelia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GB" sz="1400">
                <a:solidFill>
                  <a:schemeClr val="dk1"/>
                </a:solidFill>
              </a:rPr>
              <a:t>Next monthly regional meetings Monday 3/28 and Tuesday 3/29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9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g11703d6e84f_0_132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1" name="Google Shape;1171;g11703d6e84f_0_132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9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1703d6e84f_0_230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61" name="Google Shape;561;g11703d6e84f_0_230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5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g11703d6e84f_0_137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77" name="Google Shape;1177;g11703d6e84f_0_13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Ligas para las Formas de Evaluación | </a:t>
            </a:r>
            <a:r>
              <a:rPr i="1" lang="en-GB" sz="14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Links to Evaluation Forms:</a:t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i="1"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sz="1400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 i="1"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3" name="Shape 1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4" name="Google Shape;1184;g1164b98259f_0_69:notes"/>
          <p:cNvSpPr/>
          <p:nvPr>
            <p:ph idx="2" type="sldImg"/>
          </p:nvPr>
        </p:nvSpPr>
        <p:spPr>
          <a:xfrm>
            <a:off x="389773" y="697230"/>
            <a:ext cx="62316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85" name="Google Shape;1185;g1164b98259f_0_6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89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0" name="Google Shape;1190;g11703d6e84f_0_149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1" name="Google Shape;1191;g11703d6e84f_0_149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Denise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1600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5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g211015a5a28_1_3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97" name="Google Shape;1197;g211015a5a28_1_3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11015a5a28_1_17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2" name="Google Shape;1202;g211015a5a28_1_17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g211015a5a28_1_10:notes"/>
          <p:cNvSpPr/>
          <p:nvPr>
            <p:ph idx="2" type="sldImg"/>
          </p:nvPr>
        </p:nvSpPr>
        <p:spPr>
          <a:xfrm>
            <a:off x="406400" y="696913"/>
            <a:ext cx="61992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7" name="Google Shape;1207;g211015a5a28_1_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9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g11703d6e84f_0_231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71" name="Google Shape;571;g11703d6e84f_0_231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1703d6e84f_0_2340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0" name="Google Shape;600;g11703d6e84f_0_2340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3" name="Shape 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Google Shape;614;g11703d6e84f_0_2716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5" name="Google Shape;615;g11703d6e84f_0_2716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11703d6e84f_0_2741:notes"/>
          <p:cNvSpPr/>
          <p:nvPr>
            <p:ph idx="2" type="sldImg"/>
          </p:nvPr>
        </p:nvSpPr>
        <p:spPr>
          <a:xfrm>
            <a:off x="406400" y="696913"/>
            <a:ext cx="6197700" cy="34863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33" name="Google Shape;633;g11703d6e84f_0_2741:notes"/>
          <p:cNvSpPr txBox="1"/>
          <p:nvPr>
            <p:ph idx="1" type="body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3150" lIns="93150" spcFirstLastPara="1" rIns="93150" wrap="square" tIns="9315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1" lang="en-GB" sz="1600" u="sng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Edith</a:t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rPr b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Facilitadora | </a:t>
            </a:r>
            <a:r>
              <a:rPr b="1" i="1" lang="en-GB" sz="1600" u="sng">
                <a:solidFill>
                  <a:srgbClr val="2797C9"/>
                </a:solidFill>
                <a:latin typeface="Lato"/>
                <a:ea typeface="Lato"/>
                <a:cs typeface="Lato"/>
                <a:sym typeface="Lato"/>
              </a:rPr>
              <a:t>Facilitator</a:t>
            </a:r>
            <a:endParaRPr b="1" i="1" sz="1600" u="sng">
              <a:solidFill>
                <a:srgbClr val="2797C9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ts val="1600"/>
              <a:buFont typeface="Lato Light"/>
              <a:buNone/>
            </a:pPr>
            <a:r>
              <a:t/>
            </a:r>
            <a:endParaRPr b="1" i="1" sz="1600" u="sng">
              <a:solidFill>
                <a:srgbClr val="FF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</a:pPr>
            <a:r>
              <a:rPr b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Notas | </a:t>
            </a:r>
            <a:r>
              <a:rPr b="1" i="1" lang="en-GB"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Notes</a:t>
            </a:r>
            <a:endParaRPr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1100"/>
              <a:buFont typeface="Arial"/>
              <a:buNone/>
            </a:pPr>
            <a:r>
              <a:t/>
            </a:r>
            <a:endParaRPr b="1" i="1" sz="1600" u="sng">
              <a:solidFill>
                <a:srgbClr val="FF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i="1" u="sng">
              <a:solidFill>
                <a:srgbClr val="FF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Relationship Id="rId3" Type="http://schemas.openxmlformats.org/officeDocument/2006/relationships/image" Target="../media/image13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g"/><Relationship Id="rId3" Type="http://schemas.openxmlformats.org/officeDocument/2006/relationships/image" Target="../media/image13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0.jpg"/><Relationship Id="rId3" Type="http://schemas.openxmlformats.org/officeDocument/2006/relationships/image" Target="../media/image4.png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0.jpg"/><Relationship Id="rId3" Type="http://schemas.openxmlformats.org/officeDocument/2006/relationships/image" Target="../media/image4.png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7.jpg"/><Relationship Id="rId3" Type="http://schemas.openxmlformats.org/officeDocument/2006/relationships/image" Target="../media/image4.png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4.png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" name="Google Shape;11;p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" name="Google Shape;12;p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" name="Google Shape;13;p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" name="Google Shape;14;p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" name="Google Shape;15;p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6" name="Google Shape;16;p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" name="Google Shape;17;p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" name="Google Shape;18;p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" name="Google Shape;19;p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" name="Google Shape;20;p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9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0" name="Google Shape;120;p29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21" name="Google Shape;121;p2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2" name="Google Shape;122;p2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23" name="Google Shape;123;p2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4" name="Google Shape;124;p2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6" name="Google Shape;126;p2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29" name="Google Shape;129;p27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30" name="Google Shape;130;p2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" name="Google Shape;131;p2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32" name="Google Shape;132;p2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3" name="Google Shape;133;p2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4" name="Google Shape;134;p2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35" name="Google Shape;135;p2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36" name="Google Shape;136;p2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7" name="Google Shape;137;p2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38" name="Google Shape;138;p2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17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3998" cy="4655675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17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42" name="Google Shape;142;p17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3" name="Google Shape;143;p17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4" name="Google Shape;144;p1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5" name="Google Shape;145;p17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17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7" name="Google Shape;147;p17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8" name="Google Shape;148;p17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9" name="Google Shape;149;p17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0" name="Google Shape;150;p17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1" name="Google Shape;151;p17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18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4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18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18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6" name="Google Shape;156;p18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57" name="Google Shape;157;p1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8" name="Google Shape;158;p1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96218749e4_0_252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96218749e4_0_252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162" name="Google Shape;162;g96218749e4_0_252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6" name="Google Shape;166;p25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25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168" name="Google Shape;168;p25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69" name="Google Shape;169;p25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1" name="Google Shape;171;p25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2" name="Google Shape;172;p25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3" name="Google Shape;173;p25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74" name="Google Shape;174;p25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75" name="Google Shape;175;p25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6" name="Google Shape;176;p25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77" name="Google Shape;177;p25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96218749e4_0_256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96218749e4_0_256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15f8eed6f91_3_7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7" name="Google Shape;187;g15f8eed6f91_3_7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g15f8eed6f91_3_732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9" name="Google Shape;189;g15f8eed6f91_3_7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190" name="Google Shape;190;g15f8eed6f91_3_7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1" name="Google Shape;191;g15f8eed6f91_3_7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2" name="Google Shape;192;g15f8eed6f91_3_7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93" name="Google Shape;193;g15f8eed6f91_3_7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94" name="Google Shape;194;g15f8eed6f91_3_7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5" name="Google Shape;195;g15f8eed6f91_3_7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96" name="Google Shape;196;g15f8eed6f91_3_7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5f8eed6f91_3_632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99" name="Google Shape;199;g15f8eed6f91_3_63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00" name="Google Shape;200;g15f8eed6f91_3_63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1" name="Google Shape;201;g15f8eed6f91_3_63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02" name="Google Shape;202;g15f8eed6f91_3_63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3" name="Google Shape;203;g15f8eed6f91_3_63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4" name="Google Shape;204;g15f8eed6f91_3_63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05" name="Google Shape;205;g15f8eed6f91_3_63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6" name="Google Shape;206;g15f8eed6f91_3_63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7" name="Google Shape;207;g15f8eed6f91_3_63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08" name="Google Shape;208;g15f8eed6f91_3_63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15f8eed6f91_3_68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11" name="Google Shape;211;g15f8eed6f91_3_682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g15f8eed6f91_3_68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15f8eed6f91_3_68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4" name="Google Shape;214;g15f8eed6f91_3_68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5" name="Google Shape;215;g15f8eed6f91_3_68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6" name="Google Shape;216;g15f8eed6f91_3_68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17" name="Google Shape;217;g15f8eed6f91_3_68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15f8eed6f91_3_68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19" name="Google Shape;219;g15f8eed6f91_3_68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0" name="Google Shape;220;g15f8eed6f91_3_68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3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" name="Google Shape;23;p23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4" name="Google Shape;24;p23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5" name="Google Shape;25;p23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" name="Google Shape;26;p23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" name="Google Shape;27;p23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23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" name="Google Shape;29;p23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" name="Google Shape;30;p23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" name="Google Shape;31;p23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" name="Google Shape;32;p23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3" name="Google Shape;33;p23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5f8eed6f91_3_659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3" name="Google Shape;223;g15f8eed6f91_3_659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24" name="Google Shape;224;g15f8eed6f91_3_65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25" name="Google Shape;225;g15f8eed6f91_3_65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6" name="Google Shape;226;g15f8eed6f91_3_65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27" name="Google Shape;227;g15f8eed6f91_3_65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8" name="Google Shape;228;g15f8eed6f91_3_65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29" name="Google Shape;229;g15f8eed6f91_3_65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30" name="Google Shape;230;g15f8eed6f91_3_65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31" name="Google Shape;231;g15f8eed6f91_3_65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2" name="Google Shape;232;g15f8eed6f91_3_65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33" name="Google Shape;233;g15f8eed6f91_3_65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g15f8eed6f91_3_67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g15f8eed6f91_3_672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37" name="Google Shape;237;g15f8eed6f91_3_672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238" name="Google Shape;238;g15f8eed6f91_3_67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39" name="Google Shape;239;g15f8eed6f91_3_67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40" name="Google Shape;240;g15f8eed6f91_3_67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1" name="Google Shape;241;g15f8eed6f91_3_67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2" name="Google Shape;242;g15f8eed6f91_3_67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243" name="Google Shape;243;g15f8eed6f91_3_67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15f8eed6f91_3_64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46" name="Google Shape;246;g15f8eed6f91_3_64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7" name="Google Shape;247;g15f8eed6f91_3_6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248" name="Google Shape;248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49" name="Google Shape;249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0" name="Google Shape;250;g15f8eed6f91_3_6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1" name="Google Shape;251;g15f8eed6f91_3_6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g15f8eed6f91_3_6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3" name="Google Shape;253;g15f8eed6f91_3_6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4" name="Google Shape;254;g15f8eed6f91_3_6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55" name="Google Shape;255;g15f8eed6f91_3_6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6" name="Google Shape;256;g15f8eed6f91_3_6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7" name="Google Shape;257;g15f8eed6f91_3_6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58" name="Google Shape;258;g15f8eed6f91_3_6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15f8eed6f91_3_694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61" name="Google Shape;261;g15f8eed6f91_3_694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2" name="Google Shape;262;g15f8eed6f91_3_694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63" name="Google Shape;263;g15f8eed6f91_3_69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64" name="Google Shape;264;g15f8eed6f91_3_69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5" name="Google Shape;265;g15f8eed6f91_3_69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6" name="Google Shape;266;g15f8eed6f91_3_69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7" name="Google Shape;267;g15f8eed6f91_3_69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68" name="Google Shape;268;g15f8eed6f91_3_69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69" name="Google Shape;269;g15f8eed6f91_3_69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70" name="Google Shape;270;g15f8eed6f91_3_69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1" name="Google Shape;271;g15f8eed6f91_3_69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2" name="Google Shape;272;g15f8eed6f91_3_69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g15f8eed6f91_3_70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75" name="Google Shape;275;g15f8eed6f91_3_708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76" name="Google Shape;276;g15f8eed6f91_3_70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7" name="Google Shape;277;g15f8eed6f91_3_708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78" name="Google Shape;278;g15f8eed6f91_3_70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79" name="Google Shape;279;g15f8eed6f91_3_70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0" name="Google Shape;280;g15f8eed6f91_3_70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81" name="Google Shape;281;g15f8eed6f91_3_70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82" name="Google Shape;282;g15f8eed6f91_3_70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3" name="Google Shape;283;g15f8eed6f91_3_70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4" name="Google Shape;284;g15f8eed6f91_3_70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15f8eed6f91_3_72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7" name="Google Shape;287;g15f8eed6f91_3_7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288" name="Google Shape;288;g15f8eed6f91_3_7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9" name="Google Shape;289;g15f8eed6f91_3_7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0" name="Google Shape;290;g15f8eed6f91_3_7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1" name="Google Shape;291;g15f8eed6f91_3_7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2" name="Google Shape;292;g15f8eed6f91_3_7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3" name="Google Shape;293;g15f8eed6f91_3_7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94" name="Google Shape;294;g15f8eed6f91_3_7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5" name="Google Shape;295;g15f8eed6f91_3_7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96" name="Google Shape;296;g15f8eed6f91_3_7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g15f8eed6f91_3_744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99" name="Google Shape;299;g15f8eed6f91_3_74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00" name="Google Shape;300;g15f8eed6f91_3_74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1" name="Google Shape;301;g15f8eed6f91_3_74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02" name="Google Shape;302;g15f8eed6f91_3_74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3" name="Google Shape;303;g15f8eed6f91_3_74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4" name="Google Shape;304;g15f8eed6f91_3_74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05" name="Google Shape;305;g15f8eed6f91_3_74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06" name="Google Shape;306;g15f8eed6f91_3_74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7" name="Google Shape;307;g15f8eed6f91_3_74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08" name="Google Shape;308;g15f8eed6f91_3_74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309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0" name="Google Shape;310;g15f8eed6f91_3_756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7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15f8eed6f91_3_75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12" name="Google Shape;312;g15f8eed6f91_3_756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13" name="Google Shape;313;g15f8eed6f91_3_75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15f8eed6f91_3_7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15" name="Google Shape;315;g15f8eed6f91_3_75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6" name="Google Shape;316;g15f8eed6f91_3_75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17" name="Google Shape;317;g15f8eed6f91_3_75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8" name="Google Shape;318;g15f8eed6f91_3_75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9" name="Google Shape;319;g15f8eed6f91_3_75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0" name="Google Shape;320;g15f8eed6f91_3_75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21" name="Google Shape;321;g15f8eed6f91_3_75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3" name="Google Shape;323;g15f8eed6f91_3_769"/>
          <p:cNvPicPr preferRelativeResize="0"/>
          <p:nvPr/>
        </p:nvPicPr>
        <p:blipFill rotWithShape="1">
          <a:blip r:embed="rId2">
            <a:alphaModFix/>
          </a:blip>
          <a:srcRect b="12502" l="-7320" r="7318" t="12495"/>
          <a:stretch/>
        </p:blipFill>
        <p:spPr>
          <a:xfrm>
            <a:off x="0" y="0"/>
            <a:ext cx="9144000" cy="514350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g15f8eed6f91_3_769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g15f8eed6f91_3_769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26" name="Google Shape;326;g15f8eed6f91_3_769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27" name="Google Shape;327;g15f8eed6f91_3_76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328" name="Google Shape;328;g15f8eed6f91_3_76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5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15f8eed6f91_3_776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1" name="Google Shape;331;g15f8eed6f91_3_776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332" name="Google Shape;332;g15f8eed6f91_3_776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" name="Google Shape;36;p1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9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8" name="Google Shape;38;p1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9" name="Google Shape;39;p1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" name="Google Shape;40;p1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" name="Google Shape;41;p1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2" name="Google Shape;42;p1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" name="Google Shape;43;p1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" name="Google Shape;44;p1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" name="Google Shape;45;p1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15f8eed6f91_3_780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f8eed6f91_3_780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6" name="Google Shape;336;g15f8eed6f91_3_780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g15f8eed6f91_3_780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38" name="Google Shape;338;g15f8eed6f91_3_78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39" name="Google Shape;339;g15f8eed6f91_3_78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0" name="Google Shape;340;g15f8eed6f91_3_78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41" name="Google Shape;341;g15f8eed6f91_3_78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2" name="Google Shape;342;g15f8eed6f91_3_78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3" name="Google Shape;343;g15f8eed6f91_3_78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44" name="Google Shape;344;g15f8eed6f91_3_78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45" name="Google Shape;345;g15f8eed6f91_3_78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6" name="Google Shape;346;g15f8eed6f91_3_78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47" name="Google Shape;347;g15f8eed6f91_3_78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15f8eed6f91_3_795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g15f8eed6f91_3_795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g15f8eed6f91_3_798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353" name="Google Shape;353;g15f8eed6f91_3_798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354" name="Google Shape;354;g15f8eed6f91_3_79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5" name="Google Shape;355;g15f8eed6f91_3_79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356" name="Google Shape;356;g15f8eed6f91_3_79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2845c88b0d6_0_1574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63" name="Google Shape;363;g2845c88b0d6_0_1574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64" name="Google Shape;364;g2845c88b0d6_0_15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365" name="Google Shape;365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6" name="Google Shape;366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67" name="Google Shape;367;g2845c88b0d6_0_15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8" name="Google Shape;368;g2845c88b0d6_0_15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69" name="Google Shape;369;g2845c88b0d6_0_15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0" name="Google Shape;370;g2845c88b0d6_0_15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1" name="Google Shape;371;g2845c88b0d6_0_15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2" name="Google Shape;372;g2845c88b0d6_0_15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73" name="Google Shape;373;g2845c88b0d6_0_15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4" name="Google Shape;374;g2845c88b0d6_0_15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75" name="Google Shape;375;g2845c88b0d6_0_15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rgbClr val="1ABBB8"/>
        </a:solidFill>
      </p:bgPr>
    </p:bg>
    <p:spTree>
      <p:nvGrpSpPr>
        <p:cNvPr id="376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g2845c88b0d6_0_1589"/>
          <p:cNvSpPr txBox="1"/>
          <p:nvPr>
            <p:ph type="title"/>
          </p:nvPr>
        </p:nvSpPr>
        <p:spPr>
          <a:xfrm>
            <a:off x="340900" y="1420800"/>
            <a:ext cx="8398500" cy="298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78" name="Google Shape;378;g2845c88b0d6_0_1589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79" name="Google Shape;379;g2845c88b0d6_0_1589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0" name="Google Shape;380;g2845c88b0d6_0_1589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81" name="Google Shape;381;g2845c88b0d6_0_1589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2" name="Google Shape;382;g2845c88b0d6_0_1589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3" name="Google Shape;383;g2845c88b0d6_0_1589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4" name="Google Shape;384;g2845c88b0d6_0_1589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85" name="Google Shape;385;g2845c88b0d6_0_1589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6" name="Google Shape;386;g2845c88b0d6_0_1589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g2845c88b0d6_0_1589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g2845c88b0d6_0_1601"/>
          <p:cNvSpPr txBox="1"/>
          <p:nvPr>
            <p:ph type="title"/>
          </p:nvPr>
        </p:nvSpPr>
        <p:spPr>
          <a:xfrm>
            <a:off x="340900" y="875975"/>
            <a:ext cx="8524800" cy="104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90" name="Google Shape;390;g2845c88b0d6_0_1601"/>
          <p:cNvSpPr txBox="1"/>
          <p:nvPr>
            <p:ph idx="1" type="body"/>
          </p:nvPr>
        </p:nvSpPr>
        <p:spPr>
          <a:xfrm>
            <a:off x="404500" y="1643350"/>
            <a:ext cx="8322000" cy="31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91" name="Google Shape;391;g2845c88b0d6_0_160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392" name="Google Shape;392;g2845c88b0d6_0_160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3" name="Google Shape;393;g2845c88b0d6_0_160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4" name="Google Shape;394;g2845c88b0d6_0_160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5" name="Google Shape;395;g2845c88b0d6_0_160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6" name="Google Shape;396;g2845c88b0d6_0_160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7" name="Google Shape;397;g2845c88b0d6_0_160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98" name="Google Shape;398;g2845c88b0d6_0_160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99" name="Google Shape;399;g2845c88b0d6_0_160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g2845c88b0d6_0_160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_alt1">
  <p:cSld name="TITLE_1">
    <p:bg>
      <p:bgPr>
        <a:solidFill>
          <a:schemeClr val="lt2"/>
        </a:solidFill>
      </p:bgPr>
    </p:bg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2845c88b0d6_0_161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3" name="Google Shape;403;g2845c88b0d6_0_1614"/>
          <p:cNvSpPr txBox="1"/>
          <p:nvPr>
            <p:ph type="ctrTitle"/>
          </p:nvPr>
        </p:nvSpPr>
        <p:spPr>
          <a:xfrm>
            <a:off x="315900" y="2105887"/>
            <a:ext cx="83241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4200"/>
              <a:buNone/>
              <a:defRPr sz="4200">
                <a:solidFill>
                  <a:srgbClr val="31308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04" name="Google Shape;404;g2845c88b0d6_0_1614"/>
          <p:cNvSpPr txBox="1"/>
          <p:nvPr>
            <p:ph idx="1" type="subTitle"/>
          </p:nvPr>
        </p:nvSpPr>
        <p:spPr>
          <a:xfrm>
            <a:off x="315900" y="3206700"/>
            <a:ext cx="8512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None/>
              <a:defRPr sz="1600">
                <a:solidFill>
                  <a:srgbClr val="434343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405" name="Google Shape;405;g2845c88b0d6_0_161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06" name="Google Shape;406;g2845c88b0d6_0_161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07" name="Google Shape;407;g2845c88b0d6_0_161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8" name="Google Shape;408;g2845c88b0d6_0_161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9" name="Google Shape;409;g2845c88b0d6_0_161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410" name="Google Shape;410;g2845c88b0d6_0_161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2845c88b0d6_0_162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13" name="Google Shape;413;g2845c88b0d6_0_1624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4" name="Google Shape;414;g2845c88b0d6_0_162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g2845c88b0d6_0_162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16" name="Google Shape;416;g2845c88b0d6_0_162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7" name="Google Shape;417;g2845c88b0d6_0_162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18" name="Google Shape;418;g2845c88b0d6_0_162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9" name="Google Shape;419;g2845c88b0d6_0_162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0" name="Google Shape;420;g2845c88b0d6_0_162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1" name="Google Shape;421;g2845c88b0d6_0_162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22" name="Google Shape;422;g2845c88b0d6_0_162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2845c88b0d6_0_1636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25" name="Google Shape;425;g2845c88b0d6_0_1636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6" name="Google Shape;426;g2845c88b0d6_0_1636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27" name="Google Shape;427;g2845c88b0d6_0_163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28" name="Google Shape;428;g2845c88b0d6_0_163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9" name="Google Shape;429;g2845c88b0d6_0_163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30" name="Google Shape;430;g2845c88b0d6_0_163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1" name="Google Shape;431;g2845c88b0d6_0_163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2" name="Google Shape;432;g2845c88b0d6_0_163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33" name="Google Shape;433;g2845c88b0d6_0_163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34" name="Google Shape;434;g2845c88b0d6_0_163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5" name="Google Shape;435;g2845c88b0d6_0_163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36" name="Google Shape;436;g2845c88b0d6_0_163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ody only">
  <p:cSld name="TITLE_AND_BODY_1"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2845c88b0d6_0_165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39" name="Google Shape;439;g2845c88b0d6_0_1650"/>
          <p:cNvSpPr txBox="1"/>
          <p:nvPr>
            <p:ph idx="1" type="body"/>
          </p:nvPr>
        </p:nvSpPr>
        <p:spPr>
          <a:xfrm>
            <a:off x="729450" y="1068650"/>
            <a:ext cx="7688700" cy="103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40" name="Google Shape;440;g2845c88b0d6_0_165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g2845c88b0d6_0_165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42" name="Google Shape;442;g2845c88b0d6_0_165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3" name="Google Shape;443;g2845c88b0d6_0_165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4" name="Google Shape;444;g2845c88b0d6_0_165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45" name="Google Shape;445;g2845c88b0d6_0_165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46" name="Google Shape;446;g2845c88b0d6_0_165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7" name="Google Shape;447;g2845c88b0d6_0_165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48" name="Google Shape;448;g2845c88b0d6_0_165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0"/>
          <p:cNvSpPr txBox="1"/>
          <p:nvPr>
            <p:ph type="title"/>
          </p:nvPr>
        </p:nvSpPr>
        <p:spPr>
          <a:xfrm>
            <a:off x="340900" y="977150"/>
            <a:ext cx="7688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8" name="Google Shape;48;p20"/>
          <p:cNvSpPr txBox="1"/>
          <p:nvPr>
            <p:ph idx="1" type="body"/>
          </p:nvPr>
        </p:nvSpPr>
        <p:spPr>
          <a:xfrm>
            <a:off x="414675" y="1717900"/>
            <a:ext cx="7688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9" name="Google Shape;49;p2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50" name="Google Shape;50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" name="Google Shape;51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" name="Google Shape;52;p2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" name="Google Shape;53;p2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" name="Google Shape;54;p2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5" name="Google Shape;55;p2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6" name="Google Shape;56;p2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7" name="Google Shape;57;p2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8" name="Google Shape;58;p2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9" name="Google Shape;59;p2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" name="Google Shape;60;p2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449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g2845c88b0d6_0_1662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51" name="Google Shape;451;g2845c88b0d6_0_166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52" name="Google Shape;452;g2845c88b0d6_0_166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3" name="Google Shape;453;g2845c88b0d6_0_166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4" name="Google Shape;454;g2845c88b0d6_0_166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5" name="Google Shape;455;g2845c88b0d6_0_166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6" name="Google Shape;456;g2845c88b0d6_0_166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g2845c88b0d6_0_166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58" name="Google Shape;458;g2845c88b0d6_0_166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59" name="Google Shape;459;g2845c88b0d6_0_166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0" name="Google Shape;460;g2845c88b0d6_0_166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rgbClr val="079BD7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g2845c88b0d6_0_1674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g2845c88b0d6_0_1674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64" name="Google Shape;464;g2845c88b0d6_0_1674"/>
          <p:cNvSpPr txBox="1"/>
          <p:nvPr>
            <p:ph type="title"/>
          </p:nvPr>
        </p:nvSpPr>
        <p:spPr>
          <a:xfrm>
            <a:off x="334950" y="2498650"/>
            <a:ext cx="8474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65" name="Google Shape;465;g2845c88b0d6_0_1674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cxnSp>
        <p:nvCxnSpPr>
          <p:cNvPr id="466" name="Google Shape;466;g2845c88b0d6_0_1674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7" name="Google Shape;467;g2845c88b0d6_0_1674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68" name="Google Shape;468;g2845c88b0d6_0_1674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69" name="Google Shape;469;g2845c88b0d6_0_1674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70" name="Google Shape;470;g2845c88b0d6_0_1674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1" name="Google Shape;471;g2845c88b0d6_0_1674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2" name="Google Shape;472;g2845c88b0d6_0_1674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473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2845c88b0d6_0_1686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5" name="Google Shape;475;g2845c88b0d6_0_168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76" name="Google Shape;476;g2845c88b0d6_0_1686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2845c88b0d6_0_168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78" name="Google Shape;478;g2845c88b0d6_0_1686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79" name="Google Shape;479;g2845c88b0d6_0_1686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0" name="Google Shape;480;g2845c88b0d6_0_1686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81" name="Google Shape;481;g2845c88b0d6_0_1686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82" name="Google Shape;482;g2845c88b0d6_0_1686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3" name="Google Shape;483;g2845c88b0d6_0_1686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84" name="Google Shape;484;g2845c88b0d6_0_1686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_alt2">
  <p:cSld name="TITLE_AND_BODY_1_1"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6" name="Google Shape;486;g2845c88b0d6_0_1698"/>
          <p:cNvPicPr preferRelativeResize="0"/>
          <p:nvPr/>
        </p:nvPicPr>
        <p:blipFill rotWithShape="1">
          <a:blip r:embed="rId2">
            <a:alphaModFix/>
          </a:blip>
          <a:srcRect b="16055" l="0" r="0" t="16055"/>
          <a:stretch/>
        </p:blipFill>
        <p:spPr>
          <a:xfrm>
            <a:off x="0" y="487825"/>
            <a:ext cx="9144000" cy="4655676"/>
          </a:xfrm>
          <a:prstGeom prst="rect">
            <a:avLst/>
          </a:prstGeom>
          <a:noFill/>
          <a:ln>
            <a:noFill/>
          </a:ln>
        </p:spPr>
      </p:pic>
      <p:sp>
        <p:nvSpPr>
          <p:cNvPr id="487" name="Google Shape;487;g2845c88b0d6_0_169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488" name="Google Shape;488;g2845c88b0d6_0_1698"/>
          <p:cNvSpPr txBox="1"/>
          <p:nvPr>
            <p:ph type="title"/>
          </p:nvPr>
        </p:nvSpPr>
        <p:spPr>
          <a:xfrm>
            <a:off x="729450" y="2056375"/>
            <a:ext cx="5887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9" name="Google Shape;489;g2845c88b0d6_0_1698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0" name="Google Shape;490;g2845c88b0d6_0_169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1" name="Google Shape;491;g2845c88b0d6_0_1698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2" name="Google Shape;492;g2845c88b0d6_0_1698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3" name="Google Shape;493;g2845c88b0d6_0_1698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94" name="Google Shape;494;g2845c88b0d6_0_1698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95" name="Google Shape;495;g2845c88b0d6_0_1698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6" name="Google Shape;496;g2845c88b0d6_0_1698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97" name="Google Shape;497;g2845c88b0d6_0_1698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lt2"/>
        </a:solidFill>
      </p:bgPr>
    </p:bg>
    <p:spTree>
      <p:nvGrpSpPr>
        <p:cNvPr id="498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9" name="Google Shape;499;g2845c88b0d6_0_1711"/>
          <p:cNvPicPr preferRelativeResize="0"/>
          <p:nvPr/>
        </p:nvPicPr>
        <p:blipFill rotWithShape="1">
          <a:blip r:embed="rId2">
            <a:alphaModFix/>
          </a:blip>
          <a:srcRect b="12502" l="-7320" r="7319" t="12495"/>
          <a:stretch/>
        </p:blipFill>
        <p:spPr>
          <a:xfrm>
            <a:off x="0" y="0"/>
            <a:ext cx="9144000" cy="5143506"/>
          </a:xfrm>
          <a:prstGeom prst="rect">
            <a:avLst/>
          </a:prstGeom>
          <a:noFill/>
          <a:ln>
            <a:noFill/>
          </a:ln>
        </p:spPr>
      </p:pic>
      <p:sp>
        <p:nvSpPr>
          <p:cNvPr id="500" name="Google Shape;500;g2845c88b0d6_0_1711"/>
          <p:cNvSpPr/>
          <p:nvPr/>
        </p:nvSpPr>
        <p:spPr>
          <a:xfrm>
            <a:off x="0" y="0"/>
            <a:ext cx="51474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1" name="Google Shape;501;g2845c88b0d6_0_1711"/>
          <p:cNvSpPr txBox="1"/>
          <p:nvPr>
            <p:ph type="ctrTitle"/>
          </p:nvPr>
        </p:nvSpPr>
        <p:spPr>
          <a:xfrm>
            <a:off x="366200" y="1485650"/>
            <a:ext cx="4383600" cy="225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02" name="Google Shape;502;g2845c88b0d6_0_1711"/>
          <p:cNvSpPr txBox="1"/>
          <p:nvPr>
            <p:ph idx="1" type="subTitle"/>
          </p:nvPr>
        </p:nvSpPr>
        <p:spPr>
          <a:xfrm>
            <a:off x="366325" y="3842350"/>
            <a:ext cx="4383600" cy="90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None/>
              <a:defRPr sz="1600">
                <a:solidFill>
                  <a:srgbClr val="999999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3" name="Google Shape;503;g2845c88b0d6_0_171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504" name="Google Shape;504;g2845c88b0d6_0_171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66200" y="387100"/>
            <a:ext cx="2315324" cy="723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Box" showMasterSp="0">
  <p:cSld name="Title + Text Box"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2845c88b0d6_0_1718"/>
          <p:cNvSpPr/>
          <p:nvPr/>
        </p:nvSpPr>
        <p:spPr>
          <a:xfrm>
            <a:off x="-1" y="213916"/>
            <a:ext cx="7375200" cy="5793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7" name="Google Shape;507;g2845c88b0d6_0_1718"/>
          <p:cNvSpPr txBox="1"/>
          <p:nvPr>
            <p:ph type="title"/>
          </p:nvPr>
        </p:nvSpPr>
        <p:spPr>
          <a:xfrm>
            <a:off x="457200" y="205979"/>
            <a:ext cx="6918000" cy="58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  <p:sp>
        <p:nvSpPr>
          <p:cNvPr id="508" name="Google Shape;508;g2845c88b0d6_0_1718"/>
          <p:cNvSpPr txBox="1"/>
          <p:nvPr>
            <p:ph idx="1" type="body"/>
          </p:nvPr>
        </p:nvSpPr>
        <p:spPr>
          <a:xfrm>
            <a:off x="457200" y="1127125"/>
            <a:ext cx="8363400" cy="34608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indent="-4127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2797C9"/>
              </a:buClr>
              <a:buSzPts val="2900"/>
              <a:buFont typeface="Arial"/>
              <a:buChar char="•"/>
              <a:defRPr b="0" i="0" sz="2900" u="none" cap="none" strike="noStrike">
                <a:solidFill>
                  <a:srgbClr val="2797C9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indent="-387350" lvl="1" marL="914400" marR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28702"/>
              </a:buClr>
              <a:buSzPts val="2500"/>
              <a:buFont typeface="Arial"/>
              <a:buChar char="•"/>
              <a:defRPr b="0" i="0" sz="25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indent="-361950" lvl="2" marL="1371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28702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rgbClr val="7F7F7F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lt2"/>
        </a:solidFill>
      </p:bgPr>
    </p:bg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g2845c88b0d6_0_1722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rgbClr val="3130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31308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g2845c88b0d6_0_1722"/>
          <p:cNvSpPr txBox="1"/>
          <p:nvPr>
            <p:ph type="title"/>
          </p:nvPr>
        </p:nvSpPr>
        <p:spPr>
          <a:xfrm>
            <a:off x="340900" y="1318650"/>
            <a:ext cx="3690000" cy="168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12" name="Google Shape;512;g2845c88b0d6_0_1722"/>
          <p:cNvSpPr txBox="1"/>
          <p:nvPr>
            <p:ph idx="1" type="subTitle"/>
          </p:nvPr>
        </p:nvSpPr>
        <p:spPr>
          <a:xfrm>
            <a:off x="430000" y="3161525"/>
            <a:ext cx="3595800" cy="759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3" name="Google Shape;513;g2845c88b0d6_0_1722"/>
          <p:cNvSpPr txBox="1"/>
          <p:nvPr>
            <p:ph idx="2" type="body"/>
          </p:nvPr>
        </p:nvSpPr>
        <p:spPr>
          <a:xfrm>
            <a:off x="5174225" y="1352625"/>
            <a:ext cx="3374400" cy="302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514" name="Google Shape;514;g2845c88b0d6_0_17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515" name="Google Shape;515;g2845c88b0d6_0_17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6" name="Google Shape;516;g2845c88b0d6_0_17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7" name="Google Shape;517;g2845c88b0d6_0_17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8" name="Google Shape;518;g2845c88b0d6_0_17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19" name="Google Shape;519;g2845c88b0d6_0_17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520" name="Google Shape;520;g2845c88b0d6_0_17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1" name="Google Shape;521;g2845c88b0d6_0_17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2" name="Google Shape;522;g2845c88b0d6_0_17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523" name="Google Shape;523;g2845c88b0d6_0_17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Page">
  <p:cSld name="Divider Page"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g2845c88b0d6_0_1737"/>
          <p:cNvSpPr/>
          <p:nvPr/>
        </p:nvSpPr>
        <p:spPr>
          <a:xfrm>
            <a:off x="-1" y="-14656"/>
            <a:ext cx="9144000" cy="5158200"/>
          </a:xfrm>
          <a:prstGeom prst="rect">
            <a:avLst/>
          </a:prstGeom>
          <a:gradFill>
            <a:gsLst>
              <a:gs pos="0">
                <a:srgbClr val="07438D"/>
              </a:gs>
              <a:gs pos="18000">
                <a:srgbClr val="07438D"/>
              </a:gs>
              <a:gs pos="100000">
                <a:srgbClr val="13183D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40825" lIns="81625" spcFirstLastPara="1" rIns="81625" wrap="square" tIns="408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-GB" sz="11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1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6" name="Google Shape;526;g2845c88b0d6_0_1737"/>
          <p:cNvSpPr txBox="1"/>
          <p:nvPr>
            <p:ph type="title"/>
          </p:nvPr>
        </p:nvSpPr>
        <p:spPr>
          <a:xfrm>
            <a:off x="457399" y="635000"/>
            <a:ext cx="82293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28575" lIns="57150" spcFirstLastPara="1" rIns="57150" wrap="square" tIns="285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200" u="none" cap="none" strike="noStrik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3900" u="none" cap="none" strike="noStrike">
                <a:solidFill>
                  <a:schemeClr val="dk1"/>
                </a:solidFill>
                <a:latin typeface="Tahoma"/>
                <a:ea typeface="Tahoma"/>
                <a:cs typeface="Tahoma"/>
                <a:sym typeface="Tahoma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g2845c88b0d6_0_1740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529" name="Google Shape;529;g2845c88b0d6_0_1740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530" name="Google Shape;530;g2845c88b0d6_0_174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1" name="Google Shape;531;g2845c88b0d6_0_174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32" name="Google Shape;532;g2845c88b0d6_0_174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OC">
  <p:cSld name="SECTION_HEADER_1">
    <p:bg>
      <p:bgPr>
        <a:solidFill>
          <a:srgbClr val="4EB648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0"/>
          <p:cNvSpPr txBox="1"/>
          <p:nvPr>
            <p:ph type="title"/>
          </p:nvPr>
        </p:nvSpPr>
        <p:spPr>
          <a:xfrm>
            <a:off x="392075" y="1318650"/>
            <a:ext cx="8026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None/>
              <a:defRPr sz="26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63" name="Google Shape;63;p3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64" name="Google Shape;64;p30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" name="Google Shape;65;p3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" name="Google Shape;66;p30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7" name="Google Shape;67;p30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8" name="Google Shape;68;p30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9" name="Google Shape;69;p30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0" name="Google Shape;70;p30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1" name="Google Shape;71;p30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2" name="Google Shape;72;p30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rgbClr val="313087"/>
        </a:solidFill>
      </p:bgPr>
    </p:bg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/>
          <p:nvPr>
            <p:ph type="title"/>
          </p:nvPr>
        </p:nvSpPr>
        <p:spPr>
          <a:xfrm>
            <a:off x="338775" y="96452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5" name="Google Shape;75;p21"/>
          <p:cNvSpPr txBox="1"/>
          <p:nvPr>
            <p:ph idx="1" type="body"/>
          </p:nvPr>
        </p:nvSpPr>
        <p:spPr>
          <a:xfrm>
            <a:off x="489025" y="169265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21"/>
          <p:cNvSpPr txBox="1"/>
          <p:nvPr>
            <p:ph idx="2" type="body"/>
          </p:nvPr>
        </p:nvSpPr>
        <p:spPr>
          <a:xfrm>
            <a:off x="4647454" y="1781200"/>
            <a:ext cx="37743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Char char="●"/>
              <a:defRPr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7" name="Google Shape;77;p2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78" name="Google Shape;78;p2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9" name="Google Shape;79;p2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0" name="Google Shape;80;p2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" name="Google Shape;81;p2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" name="Google Shape;82;p2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83" name="Google Shape;83;p2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4" name="Google Shape;84;p2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5" name="Google Shape;85;p2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6" name="Google Shape;86;p2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0eb72f8a9b_4_28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/>
        </p:txBody>
      </p:sp>
      <p:sp>
        <p:nvSpPr>
          <p:cNvPr id="89" name="Google Shape;89;g20eb72f8a9b_4_28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rmAutofit/>
          </a:bodyPr>
          <a:lstStyle>
            <a:lvl1pPr indent="-317500" lvl="0" marL="4572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indent="-317500" lvl="1" marL="914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indent="-317500" lvl="2" marL="1371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indent="-317500" lvl="3" marL="1828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indent="-317500" lvl="4" marL="22860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indent="-317500" lvl="5" marL="2743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indent="-317500" lvl="6" marL="32004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indent="-317500" lvl="7" marL="3657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indent="-317500" lvl="8" marL="41148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/>
        </p:txBody>
      </p:sp>
      <p:sp>
        <p:nvSpPr>
          <p:cNvPr id="90" name="Google Shape;90;g20eb72f8a9b_4_28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Google Shape;91;g20eb72f8a9b_4_28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Google Shape;92;g20eb72f8a9b_4_28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95" name="Google Shape;95;p31"/>
          <p:cNvSpPr/>
          <p:nvPr/>
        </p:nvSpPr>
        <p:spPr>
          <a:xfrm>
            <a:off x="8280450" y="0"/>
            <a:ext cx="863400" cy="454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1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7" name="Google Shape;97;p31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8" name="Google Shape;98;p31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99" name="Google Shape;99;p31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0" name="Google Shape;100;p31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01" name="Google Shape;101;p31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2" name="Google Shape;102;p31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3" name="Google Shape;103;p31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31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lt2"/>
        </a:solidFill>
      </p:bgPr>
    </p:bg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2"/>
          <p:cNvSpPr txBox="1"/>
          <p:nvPr>
            <p:ph type="title"/>
          </p:nvPr>
        </p:nvSpPr>
        <p:spPr>
          <a:xfrm>
            <a:off x="340900" y="1041575"/>
            <a:ext cx="76884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600"/>
              <a:buNone/>
              <a:defRPr sz="2600">
                <a:solidFill>
                  <a:srgbClr val="079BD7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None/>
              <a:defRPr sz="26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7" name="Google Shape;107;p22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sp>
        <p:nvSpPr>
          <p:cNvPr id="108" name="Google Shape;108;p22"/>
          <p:cNvSpPr/>
          <p:nvPr/>
        </p:nvSpPr>
        <p:spPr>
          <a:xfrm>
            <a:off x="0" y="0"/>
            <a:ext cx="9144000" cy="7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340900" y="189000"/>
            <a:ext cx="1259368" cy="39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0" name="Google Shape;110;p22"/>
          <p:cNvCxnSpPr/>
          <p:nvPr/>
        </p:nvCxnSpPr>
        <p:spPr>
          <a:xfrm>
            <a:off x="8598817" y="216350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1" name="Google Shape;111;p22"/>
          <p:cNvCxnSpPr/>
          <p:nvPr/>
        </p:nvCxnSpPr>
        <p:spPr>
          <a:xfrm>
            <a:off x="8598817" y="250138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2" name="Google Shape;112;p22"/>
          <p:cNvCxnSpPr/>
          <p:nvPr/>
        </p:nvCxnSpPr>
        <p:spPr>
          <a:xfrm>
            <a:off x="8598817" y="283925"/>
            <a:ext cx="216300" cy="0"/>
          </a:xfrm>
          <a:prstGeom prst="straightConnector1">
            <a:avLst/>
          </a:prstGeom>
          <a:noFill/>
          <a:ln cap="flat" cmpd="sng" w="9525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3" name="Google Shape;113;p22"/>
          <p:cNvSpPr/>
          <p:nvPr/>
        </p:nvSpPr>
        <p:spPr>
          <a:xfrm>
            <a:off x="8103375" y="158700"/>
            <a:ext cx="863400" cy="454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14" name="Google Shape;114;p22"/>
          <p:cNvCxnSpPr/>
          <p:nvPr/>
        </p:nvCxnSpPr>
        <p:spPr>
          <a:xfrm>
            <a:off x="8421742" y="375050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5" name="Google Shape;115;p22"/>
          <p:cNvCxnSpPr/>
          <p:nvPr/>
        </p:nvCxnSpPr>
        <p:spPr>
          <a:xfrm>
            <a:off x="8421742" y="408838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6" name="Google Shape;116;p22"/>
          <p:cNvCxnSpPr/>
          <p:nvPr/>
        </p:nvCxnSpPr>
        <p:spPr>
          <a:xfrm>
            <a:off x="8421742" y="442625"/>
            <a:ext cx="216300" cy="0"/>
          </a:xfrm>
          <a:prstGeom prst="straightConnector1">
            <a:avLst/>
          </a:prstGeom>
          <a:noFill/>
          <a:ln cap="flat" cmpd="sng" w="9525">
            <a:solidFill>
              <a:srgbClr val="B7B7B7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theme" Target="../theme/theme3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9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0.xml"/><Relationship Id="rId17" Type="http://schemas.openxmlformats.org/officeDocument/2006/relationships/theme" Target="../theme/theme4.xml"/><Relationship Id="rId1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4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3.xml"/><Relationship Id="rId2" Type="http://schemas.openxmlformats.org/officeDocument/2006/relationships/slideLayout" Target="../slideLayouts/slideLayout34.xml"/><Relationship Id="rId3" Type="http://schemas.openxmlformats.org/officeDocument/2006/relationships/slideLayout" Target="../slideLayouts/slideLayout35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46.xml"/><Relationship Id="rId17" Type="http://schemas.openxmlformats.org/officeDocument/2006/relationships/theme" Target="../theme/theme1.xml"/><Relationship Id="rId16" Type="http://schemas.openxmlformats.org/officeDocument/2006/relationships/slideLayout" Target="../slideLayouts/slideLayout48.xml"/><Relationship Id="rId5" Type="http://schemas.openxmlformats.org/officeDocument/2006/relationships/slideLayout" Target="../slideLayouts/slideLayout37.xml"/><Relationship Id="rId6" Type="http://schemas.openxmlformats.org/officeDocument/2006/relationships/slideLayout" Target="../slideLayouts/slideLayout38.xml"/><Relationship Id="rId7" Type="http://schemas.openxmlformats.org/officeDocument/2006/relationships/slideLayout" Target="../slideLayouts/slideLayout39.xml"/><Relationship Id="rId8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5f8eed6f91_3_6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1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183" name="Google Shape;183;g15f8eed6f91_3_6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184" name="Google Shape;184;g15f8eed6f91_3_628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treamline">
    <p:bg>
      <p:bgPr>
        <a:solidFill>
          <a:schemeClr val="lt1"/>
        </a:solidFill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g2845c88b0d6_0_157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2800"/>
              <a:buFont typeface="Montserrat SemiBold"/>
              <a:buNone/>
              <a:defRPr b="0" i="0" sz="2800" u="none" cap="none" strike="noStrike">
                <a:solidFill>
                  <a:srgbClr val="079BD7"/>
                </a:solidFill>
                <a:latin typeface="Montserrat SemiBold"/>
                <a:ea typeface="Montserrat SemiBold"/>
                <a:cs typeface="Montserrat SemiBold"/>
                <a:sym typeface="Montserrat SemiBold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b="1" i="0" sz="2800" u="none" cap="none" strike="noStrik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359" name="Google Shape;359;g2845c88b0d6_0_157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115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Montserrat"/>
              <a:buChar char="●"/>
              <a:defRPr b="0" i="0" sz="13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29845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29845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29845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29845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29845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29845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●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29845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Montserrat"/>
              <a:buChar char="○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29845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Montserrat"/>
              <a:buChar char="■"/>
              <a:defRPr b="0" i="0" sz="1100" u="none" cap="none" strike="noStrike">
                <a:solidFill>
                  <a:schemeClr val="accen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  <p:sp>
        <p:nvSpPr>
          <p:cNvPr id="360" name="Google Shape;360;g2845c88b0d6_0_1570"/>
          <p:cNvSpPr txBox="1"/>
          <p:nvPr>
            <p:ph idx="12" type="sldNum"/>
          </p:nvPr>
        </p:nvSpPr>
        <p:spPr>
          <a:xfrm>
            <a:off x="8536302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  <p:sldLayoutId id="2147483695" r:id="rId13"/>
    <p:sldLayoutId id="2147483696" r:id="rId14"/>
    <p:sldLayoutId id="2147483697" r:id="rId15"/>
    <p:sldLayoutId id="2147483698" r:id="rId1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9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2.png"/><Relationship Id="rId5" Type="http://schemas.openxmlformats.org/officeDocument/2006/relationships/image" Target="../media/image17.png"/><Relationship Id="rId6" Type="http://schemas.openxmlformats.org/officeDocument/2006/relationships/image" Target="../media/image16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5.jpg"/><Relationship Id="rId4" Type="http://schemas.openxmlformats.org/officeDocument/2006/relationships/image" Target="../media/image23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jpg"/><Relationship Id="rId4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Relationship Id="rId4" Type="http://schemas.openxmlformats.org/officeDocument/2006/relationships/image" Target="../media/image27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7.jpg"/><Relationship Id="rId4" Type="http://schemas.openxmlformats.org/officeDocument/2006/relationships/image" Target="../media/image30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0.jpg"/><Relationship Id="rId4" Type="http://schemas.openxmlformats.org/officeDocument/2006/relationships/image" Target="../media/image31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0.jpg"/><Relationship Id="rId4" Type="http://schemas.openxmlformats.org/officeDocument/2006/relationships/image" Target="../media/image3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0.jpg"/><Relationship Id="rId4" Type="http://schemas.openxmlformats.org/officeDocument/2006/relationships/image" Target="../media/image4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0.jpg"/><Relationship Id="rId4" Type="http://schemas.openxmlformats.org/officeDocument/2006/relationships/image" Target="../media/image3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9.jpg"/><Relationship Id="rId4" Type="http://schemas.openxmlformats.org/officeDocument/2006/relationships/image" Target="../media/image30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Relationship Id="rId4" Type="http://schemas.openxmlformats.org/officeDocument/2006/relationships/image" Target="../media/image30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jpg"/><Relationship Id="rId4" Type="http://schemas.openxmlformats.org/officeDocument/2006/relationships/image" Target="../media/image38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8.png"/><Relationship Id="rId4" Type="http://schemas.openxmlformats.org/officeDocument/2006/relationships/image" Target="../media/image33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37.xml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1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0.xml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1" Type="http://schemas.openxmlformats.org/officeDocument/2006/relationships/hyperlink" Target="https://www.facebook.com/BestStartSouthElMonteElMonte" TargetMode="External"/><Relationship Id="rId10" Type="http://schemas.openxmlformats.org/officeDocument/2006/relationships/hyperlink" Target="https://www.facebook.com/BestStartSouthElMonteElMonte" TargetMode="External"/><Relationship Id="rId13" Type="http://schemas.openxmlformats.org/officeDocument/2006/relationships/hyperlink" Target="https://www.facebook.com/BestStartSoutheastLA" TargetMode="External"/><Relationship Id="rId12" Type="http://schemas.openxmlformats.org/officeDocument/2006/relationships/hyperlink" Target="https://www.facebook.com/BestStartSoutheastLA" TargetMode="External"/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46.xml"/><Relationship Id="rId3" Type="http://schemas.openxmlformats.org/officeDocument/2006/relationships/hyperlink" Target="https://www.facebook.com/BestStartRegion1" TargetMode="External"/><Relationship Id="rId4" Type="http://schemas.openxmlformats.org/officeDocument/2006/relationships/hyperlink" Target="https://www.facebook.com/BestStartRegion1" TargetMode="External"/><Relationship Id="rId9" Type="http://schemas.openxmlformats.org/officeDocument/2006/relationships/hyperlink" Target="https://www.facebook.com/BestStartMetroLA" TargetMode="External"/><Relationship Id="rId5" Type="http://schemas.openxmlformats.org/officeDocument/2006/relationships/image" Target="../media/image40.png"/><Relationship Id="rId6" Type="http://schemas.openxmlformats.org/officeDocument/2006/relationships/hyperlink" Target="https://www.facebook.com/BestStartEastLA" TargetMode="External"/><Relationship Id="rId7" Type="http://schemas.openxmlformats.org/officeDocument/2006/relationships/hyperlink" Target="https://www.facebook.com/BestStartEastLA" TargetMode="External"/><Relationship Id="rId8" Type="http://schemas.openxmlformats.org/officeDocument/2006/relationships/hyperlink" Target="https://www.facebook.com/BestStartMetroLA" TargetMode="External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7.xml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49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50.xml"/><Relationship Id="rId3" Type="http://schemas.openxmlformats.org/officeDocument/2006/relationships/hyperlink" Target="https://docs.google.com/forms/d/e/1FAIpQLSeIhNbMCcWYJWrp1s1ImMhWd2Djf2EpchX3TkYPuLKB-gOGsA/viewform" TargetMode="External"/><Relationship Id="rId4" Type="http://schemas.openxmlformats.org/officeDocument/2006/relationships/hyperlink" Target="https://docs.google.com/forms/d/e/1FAIpQLSf-6FczeWGfRjs4pV6XmuFJmU5V70OX8dJpYfokYyBxXmT2zA/viewform" TargetMode="External"/><Relationship Id="rId9" Type="http://schemas.openxmlformats.org/officeDocument/2006/relationships/hyperlink" Target="https://docs.google.com/forms/d/e/1FAIpQLSf-6FczeWGfRjs4pV6XmuFJmU5V70OX8dJpYfokYyBxXmT2zA/viewform" TargetMode="External"/><Relationship Id="rId5" Type="http://schemas.openxmlformats.org/officeDocument/2006/relationships/hyperlink" Target="https://docs.google.com/forms/d/e/1FAIpQLSeIhNbMCcWYJWrp1s1ImMhWd2Djf2EpchX3TkYPuLKB-gOGsA/viewform" TargetMode="External"/><Relationship Id="rId6" Type="http://schemas.openxmlformats.org/officeDocument/2006/relationships/hyperlink" Target="https://docs.google.com/forms/d/e/1FAIpQLSf-6FczeWGfRjs4pV6XmuFJmU5V70OX8dJpYfokYyBxXmT2zA/viewform" TargetMode="External"/><Relationship Id="rId7" Type="http://schemas.openxmlformats.org/officeDocument/2006/relationships/hyperlink" Target="https://docs.google.com/forms/d/e/1FAIpQLSf-6FczeWGfRjs4pV6XmuFJmU5V70OX8dJpYfokYyBxXmT2zA/viewform" TargetMode="External"/><Relationship Id="rId8" Type="http://schemas.openxmlformats.org/officeDocument/2006/relationships/hyperlink" Target="https://docs.google.com/forms/d/e/1FAIpQLSf-6FczeWGfRjs4pV6XmuFJmU5V70OX8dJpYfokYyBxXmT2zA/viewform" TargetMode="External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1.xml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notesSlide" Target="../notesSlides/notesSlide52.xml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3.xml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4.xml"/><Relationship Id="rId3" Type="http://schemas.openxmlformats.org/officeDocument/2006/relationships/hyperlink" Target="https://docs.google.com/spreadsheets/d/1l3Y4QC2joI2rW8sZBVdwCCrNYcZI7o0u8vNI1Z_tit8/edit?usp=sharing" TargetMode="External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notesSlide" Target="../notesSlides/notesSlide5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15.png"/><Relationship Id="rId5" Type="http://schemas.openxmlformats.org/officeDocument/2006/relationships/image" Target="../media/image1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9.png"/><Relationship Id="rId4" Type="http://schemas.openxmlformats.org/officeDocument/2006/relationships/image" Target="../media/image16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6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Relationship Id="rId4" Type="http://schemas.openxmlformats.org/officeDocument/2006/relationships/image" Target="../media/image17.png"/><Relationship Id="rId5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00FF"/>
        </a:solidFill>
      </p:bgPr>
    </p:bg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ea0bf73253_0_1"/>
          <p:cNvSpPr txBox="1"/>
          <p:nvPr/>
        </p:nvSpPr>
        <p:spPr>
          <a:xfrm>
            <a:off x="267250" y="1245150"/>
            <a:ext cx="4794000" cy="34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Región 1 Reunión </a:t>
            </a:r>
            <a:endParaRPr b="1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Lunes, 2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 septiembre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2023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Jueves, </a:t>
            </a:r>
            <a:r>
              <a:rPr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28 de septiembre</a:t>
            </a: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2023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0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Best Start Region 1 Meeting</a:t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Monday,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September 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Thursday,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September 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i="1" lang="en-GB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28</a:t>
            </a: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2023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400" u="none" cap="none" strike="noStrike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b="0" i="1" sz="1400" u="none" cap="none" strike="noStrike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FFFFFF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1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38" name="Google Shape;538;gea0bf73253_0_1"/>
          <p:cNvPicPr preferRelativeResize="0"/>
          <p:nvPr/>
        </p:nvPicPr>
        <p:blipFill rotWithShape="1">
          <a:blip r:embed="rId3">
            <a:alphaModFix/>
          </a:blip>
          <a:srcRect b="21160" l="0" r="0" t="21166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g11703d6e84f_0_276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g11703d6e84f_0_276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g11703d6e84f_0_276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58" name="Google Shape;658;g11703d6e84f_0_276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59" name="Google Shape;659;g11703d6e84f_0_276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0" name="Google Shape;660;g11703d6e84f_0_276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61" name="Google Shape;661;g11703d6e84f_0_276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62" name="Google Shape;662;g11703d6e84f_0_276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63" name="Google Shape;663;g11703d6e84f_0_276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64" name="Google Shape;664;g11703d6e84f_0_2766" title="Arrow"/>
          <p:cNvCxnSpPr>
            <a:stCxn id="662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5" name="Google Shape;665;g11703d6e84f_0_276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66" name="Google Shape;666;g11703d6e84f_0_276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67" name="Google Shape;667;g11703d6e84f_0_276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g11703d6e84f_0_2766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69" name="Google Shape;669;g11703d6e84f_0_2766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70" name="Google Shape;670;g11703d6e84f_0_2766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71" name="Google Shape;671;g11703d6e84f_0_2766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72" name="Google Shape;672;g11703d6e84f_0_276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11703d6e84f_0_279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8" name="Google Shape;678;g11703d6e84f_0_279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9" name="Google Shape;679;g11703d6e84f_0_279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80" name="Google Shape;680;g11703d6e84f_0_279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g11703d6e84f_0_27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696402" y="3710050"/>
            <a:ext cx="2666475" cy="1096385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</p:pic>
      <p:cxnSp>
        <p:nvCxnSpPr>
          <p:cNvPr descr="Arrow pointing at Chat button on Zoom toolbar image." id="682" name="Google Shape;682;g11703d6e84f_0_279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83" name="Google Shape;683;g11703d6e84f_0_279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684" name="Google Shape;684;g11703d6e84f_0_2791"/>
          <p:cNvSpPr txBox="1"/>
          <p:nvPr/>
        </p:nvSpPr>
        <p:spPr>
          <a:xfrm>
            <a:off x="3270400" y="4115325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85" name="Google Shape;685;g11703d6e84f_0_2791"/>
          <p:cNvCxnSpPr/>
          <p:nvPr/>
        </p:nvCxnSpPr>
        <p:spPr>
          <a:xfrm>
            <a:off x="5256925" y="4606700"/>
            <a:ext cx="809100" cy="66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686" name="Google Shape;686;g11703d6e84f_0_279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87" name="Google Shape;687;g11703d6e84f_0_2791"/>
          <p:cNvPicPr preferRelativeResize="0"/>
          <p:nvPr/>
        </p:nvPicPr>
        <p:blipFill rotWithShape="1">
          <a:blip r:embed="rId6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88" name="Google Shape;688;g11703d6e84f_0_279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89" name="Google Shape;689;g11703d6e84f_0_2791" title="Arrow"/>
          <p:cNvCxnSpPr>
            <a:stCxn id="687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0" name="Google Shape;690;g11703d6e84f_0_279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91" name="Google Shape;691;g11703d6e84f_0_279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692" name="Google Shape;692;g11703d6e84f_0_2791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3" name="Google Shape;693;g11703d6e84f_0_279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94" name="Google Shape;694;g11703d6e84f_0_279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95" name="Google Shape;695;g11703d6e84f_0_279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6" name="Google Shape;696;g11703d6e84f_0_2791"/>
          <p:cNvSpPr txBox="1"/>
          <p:nvPr/>
        </p:nvSpPr>
        <p:spPr>
          <a:xfrm>
            <a:off x="294100" y="37332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697" name="Google Shape;697;g11703d6e84f_0_2791"/>
          <p:cNvCxnSpPr/>
          <p:nvPr/>
        </p:nvCxnSpPr>
        <p:spPr>
          <a:xfrm rot="10800000">
            <a:off x="1153725" y="342710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98" name="Google Shape;698;g11703d6e84f_0_279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g155db40f0fb_1_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4" name="Google Shape;704;g155db40f0fb_1_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5" name="Google Shape;705;g155db40f0fb_1_0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06" name="Google Shape;706;g155db40f0fb_1_0"/>
          <p:cNvSpPr txBox="1"/>
          <p:nvPr/>
        </p:nvSpPr>
        <p:spPr>
          <a:xfrm>
            <a:off x="5835175" y="11100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Video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Video Control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07" name="Google Shape;707;g155db40f0fb_1_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08" name="Google Shape;708;g155db40f0fb_1_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9" name="Google Shape;709;g155db40f0fb_1_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10" name="Google Shape;710;g155db40f0fb_1_0"/>
          <p:cNvCxnSpPr/>
          <p:nvPr/>
        </p:nvCxnSpPr>
        <p:spPr>
          <a:xfrm flipH="1">
            <a:off x="6039025" y="718200"/>
            <a:ext cx="315600" cy="417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11" name="Google Shape;711;g155db40f0fb_1_0"/>
          <p:cNvSpPr txBox="1"/>
          <p:nvPr/>
        </p:nvSpPr>
        <p:spPr>
          <a:xfrm>
            <a:off x="5254250" y="1131300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12" name="Google Shape;712;g155db40f0fb_1_0"/>
          <p:cNvSpPr txBox="1"/>
          <p:nvPr/>
        </p:nvSpPr>
        <p:spPr>
          <a:xfrm>
            <a:off x="5727275" y="1138463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713" name="Google Shape;713;g155db40f0fb_1_0"/>
          <p:cNvCxnSpPr/>
          <p:nvPr/>
        </p:nvCxnSpPr>
        <p:spPr>
          <a:xfrm flipH="1" rot="10800000">
            <a:off x="1963025" y="1511950"/>
            <a:ext cx="3127800" cy="8937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17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g155db40f0fb_1_14"/>
          <p:cNvSpPr txBox="1"/>
          <p:nvPr/>
        </p:nvSpPr>
        <p:spPr>
          <a:xfrm>
            <a:off x="4615500" y="18562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719" name="Google Shape;719;g155db40f0fb_1_14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20" name="Google Shape;720;g155db40f0fb_1_14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21" name="Google Shape;721;g155db40f0fb_1_14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22" name="Google Shape;722;g155db40f0fb_1_14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23" name="Google Shape;723;g155db40f0fb_1_14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4" name="Google Shape;724;g155db40f0fb_1_14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g155db40f0fb_1_14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26" name="Google Shape;726;g155db40f0fb_1_14"/>
          <p:cNvCxnSpPr/>
          <p:nvPr/>
        </p:nvCxnSpPr>
        <p:spPr>
          <a:xfrm flipH="1" rot="10800000">
            <a:off x="5835175" y="2154275"/>
            <a:ext cx="835200" cy="10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27" name="Google Shape;727;g155db40f0fb_1_14"/>
          <p:cNvCxnSpPr>
            <a:stCxn id="728" idx="2"/>
          </p:cNvCxnSpPr>
          <p:nvPr/>
        </p:nvCxnSpPr>
        <p:spPr>
          <a:xfrm flipH="1">
            <a:off x="5844925" y="1567025"/>
            <a:ext cx="1683600" cy="5943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29" name="Google Shape;729;g155db40f0fb_1_14"/>
          <p:cNvSpPr txBox="1"/>
          <p:nvPr/>
        </p:nvSpPr>
        <p:spPr>
          <a:xfrm>
            <a:off x="6670375" y="1938525"/>
            <a:ext cx="7332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28" name="Google Shape;728;g155db40f0fb_1_14"/>
          <p:cNvSpPr txBox="1"/>
          <p:nvPr/>
        </p:nvSpPr>
        <p:spPr>
          <a:xfrm>
            <a:off x="7270675" y="1166825"/>
            <a:ext cx="5157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descr="Arrow pointing at Chat button on Zoom toolbar image." id="734" name="Google Shape;734;g155db40f0fb_1_30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5" name="Google Shape;735;g155db40f0fb_1_3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36" name="Google Shape;736;g155db40f0fb_1_30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7" name="Google Shape;737;g155db40f0fb_1_3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8" name="Google Shape;738;g155db40f0fb_1_30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39" name="Google Shape;739;g155db40f0fb_1_30"/>
          <p:cNvSpPr txBox="1"/>
          <p:nvPr/>
        </p:nvSpPr>
        <p:spPr>
          <a:xfrm>
            <a:off x="3309175" y="3449150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0" name="Google Shape;740;g155db40f0fb_1_30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41" name="Google Shape;741;g155db40f0fb_1_30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42" name="Google Shape;742;g155db40f0fb_1_30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43" name="Google Shape;743;g155db40f0fb_1_30"/>
          <p:cNvCxnSpPr/>
          <p:nvPr/>
        </p:nvCxnSpPr>
        <p:spPr>
          <a:xfrm flipH="1">
            <a:off x="5086375" y="1604250"/>
            <a:ext cx="2380500" cy="215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744" name="Google Shape;744;g155db40f0fb_1_30"/>
          <p:cNvCxnSpPr>
            <a:stCxn id="739" idx="3"/>
          </p:cNvCxnSpPr>
          <p:nvPr/>
        </p:nvCxnSpPr>
        <p:spPr>
          <a:xfrm>
            <a:off x="5086375" y="3768650"/>
            <a:ext cx="1506600" cy="1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45" name="Google Shape;745;g155db40f0fb_1_30"/>
          <p:cNvSpPr txBox="1"/>
          <p:nvPr/>
        </p:nvSpPr>
        <p:spPr>
          <a:xfrm>
            <a:off x="6583200" y="3494225"/>
            <a:ext cx="2493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46" name="Google Shape;746;g155db40f0fb_1_30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750" name="Shape 7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1" name="Google Shape;751;g155db40f0fb_1_47"/>
          <p:cNvSpPr txBox="1"/>
          <p:nvPr/>
        </p:nvSpPr>
        <p:spPr>
          <a:xfrm>
            <a:off x="4024100" y="4300700"/>
            <a:ext cx="19404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chemeClr val="dk2"/>
                </a:solidFill>
                <a:latin typeface="Montserrat"/>
                <a:ea typeface="Montserrat"/>
                <a:cs typeface="Montserrat"/>
                <a:sym typeface="Montserrat"/>
              </a:rPr>
              <a:t>Levantar la mano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Raise hand</a:t>
            </a:r>
            <a:r>
              <a:rPr b="1" i="1" lang="en-GB" sz="1400" u="none" cap="none" strike="noStrike">
                <a:solidFill>
                  <a:srgbClr val="4EB648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1400" u="none" cap="none" strike="noStrike">
              <a:solidFill>
                <a:srgbClr val="4EB648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Chat button on Zoom toolbar image." id="752" name="Google Shape;752;g155db40f0fb_1_47" title="Arrow"/>
          <p:cNvCxnSpPr/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3" name="Google Shape;753;g155db40f0fb_1_47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754" name="Google Shape;754;g155db40f0fb_1_47"/>
          <p:cNvCxnSpPr/>
          <p:nvPr/>
        </p:nvCxnSpPr>
        <p:spPr>
          <a:xfrm rot="10800000">
            <a:off x="7024526" y="3370150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5" name="Google Shape;755;g155db40f0fb_1_47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56" name="Google Shape;756;g155db40f0fb_1_47"/>
          <p:cNvCxnSpPr/>
          <p:nvPr/>
        </p:nvCxnSpPr>
        <p:spPr>
          <a:xfrm rot="10800000">
            <a:off x="4395125" y="1227125"/>
            <a:ext cx="10200" cy="339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757" name="Google Shape;757;g155db40f0fb_1_47"/>
          <p:cNvSpPr txBox="1"/>
          <p:nvPr/>
        </p:nvSpPr>
        <p:spPr>
          <a:xfrm>
            <a:off x="2344225" y="82025"/>
            <a:ext cx="42486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-GB" sz="3600" u="none" cap="none" strike="noStrike">
                <a:solidFill>
                  <a:srgbClr val="312E87"/>
                </a:solidFill>
                <a:latin typeface="Montserrat"/>
                <a:ea typeface="Montserrat"/>
                <a:cs typeface="Montserrat"/>
                <a:sym typeface="Montserrat"/>
              </a:rPr>
              <a:t>iPad</a:t>
            </a:r>
            <a:endParaRPr b="1" i="0" sz="3600" u="none" cap="none" strike="noStrike">
              <a:solidFill>
                <a:srgbClr val="312E87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58" name="Google Shape;758;g155db40f0fb_1_47"/>
          <p:cNvPicPr preferRelativeResize="0"/>
          <p:nvPr/>
        </p:nvPicPr>
        <p:blipFill rotWithShape="1">
          <a:blip r:embed="rId3">
            <a:alphaModFix/>
          </a:blip>
          <a:srcRect b="85552" l="1921" r="0" t="0"/>
          <a:stretch/>
        </p:blipFill>
        <p:spPr>
          <a:xfrm>
            <a:off x="150700" y="820925"/>
            <a:ext cx="8635648" cy="80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9" name="Google Shape;759;g155db40f0fb_1_47"/>
          <p:cNvPicPr preferRelativeResize="0"/>
          <p:nvPr/>
        </p:nvPicPr>
        <p:blipFill rotWithShape="1">
          <a:blip r:embed="rId4">
            <a:alphaModFix/>
          </a:blip>
          <a:srcRect b="38993" l="66394" r="3808" t="13225"/>
          <a:stretch/>
        </p:blipFill>
        <p:spPr>
          <a:xfrm>
            <a:off x="6592826" y="1948603"/>
            <a:ext cx="2493051" cy="299818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g155db40f0fb_1_47"/>
          <p:cNvCxnSpPr/>
          <p:nvPr/>
        </p:nvCxnSpPr>
        <p:spPr>
          <a:xfrm>
            <a:off x="6021675" y="4367575"/>
            <a:ext cx="1311600" cy="642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761" name="Google Shape;761;g155db40f0fb_1_47"/>
          <p:cNvCxnSpPr/>
          <p:nvPr/>
        </p:nvCxnSpPr>
        <p:spPr>
          <a:xfrm flipH="1">
            <a:off x="6021663" y="1621675"/>
            <a:ext cx="1530900" cy="27459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762" name="Google Shape;762;g155db40f0fb_1_47"/>
          <p:cNvSpPr txBox="1"/>
          <p:nvPr/>
        </p:nvSpPr>
        <p:spPr>
          <a:xfrm>
            <a:off x="7311275" y="4122225"/>
            <a:ext cx="1218000" cy="400200"/>
          </a:xfrm>
          <a:prstGeom prst="rect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3" name="Google Shape;763;g155db40f0fb_1_47"/>
          <p:cNvSpPr txBox="1"/>
          <p:nvPr/>
        </p:nvSpPr>
        <p:spPr>
          <a:xfrm>
            <a:off x="7290150" y="1204059"/>
            <a:ext cx="476700" cy="400200"/>
          </a:xfrm>
          <a:prstGeom prst="rect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7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g1043b289756_0_1426"/>
          <p:cNvSpPr txBox="1"/>
          <p:nvPr>
            <p:ph type="title"/>
          </p:nvPr>
        </p:nvSpPr>
        <p:spPr>
          <a:xfrm>
            <a:off x="552650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69" name="Google Shape;769;g1043b289756_0_1426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  <a:highlight>
                  <a:schemeClr val="lt1"/>
                </a:highlight>
              </a:rPr>
              <a:t>Questions &amp; Answers …………………………………………….. 10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Collective Advocacy &amp; Updates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Next Best Start Region 1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Monthly Meeting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X. </a:t>
            </a:r>
            <a:r>
              <a:rPr b="1" lang="en-GB" sz="1000">
                <a:solidFill>
                  <a:schemeClr val="accent6"/>
                </a:solidFill>
              </a:rPr>
              <a:t>Community Resource Mobilization ……………………... 5 min</a:t>
            </a:r>
            <a:endParaRPr b="1" sz="1000">
              <a:solidFill>
                <a:srgbClr val="EE2A7B"/>
              </a:solidFill>
              <a:highlight>
                <a:schemeClr val="lt1"/>
              </a:highlight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Evaluation……………………………………………………………….… 5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EE2A7B"/>
              </a:solidFill>
            </a:endParaRPr>
          </a:p>
        </p:txBody>
      </p:sp>
      <p:sp>
        <p:nvSpPr>
          <p:cNvPr id="770" name="Google Shape;770;g1043b289756_0_1426"/>
          <p:cNvSpPr txBox="1"/>
          <p:nvPr>
            <p:ph idx="1" type="body"/>
          </p:nvPr>
        </p:nvSpPr>
        <p:spPr>
          <a:xfrm>
            <a:off x="98700" y="891775"/>
            <a:ext cx="4473300" cy="4251600"/>
          </a:xfrm>
          <a:prstGeom prst="rect">
            <a:avLst/>
          </a:prstGeom>
          <a:noFill/>
          <a:ln cap="flat" cmpd="sng" w="9525">
            <a:solidFill>
              <a:srgbClr val="312E87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Actualizaciones de Asociaciones/ ………………………….. 60 min</a:t>
            </a:r>
            <a:endParaRPr b="1" sz="1000">
              <a:solidFill>
                <a:srgbClr val="EE2A7B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Preguntas</a:t>
            </a:r>
            <a:r>
              <a:rPr b="1" lang="en-GB" sz="1000">
                <a:solidFill>
                  <a:schemeClr val="accent6"/>
                </a:solidFill>
              </a:rPr>
              <a:t>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Próximos Pasos ………………………………………………………… 15 min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Actualización de Abogacía Colectiva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Próximas Reuniones Mensuales </a:t>
            </a:r>
            <a:endParaRPr b="1" sz="1000">
              <a:solidFill>
                <a:srgbClr val="EE2A7B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de Best Start Región 1</a:t>
            </a:r>
            <a:endParaRPr b="1" sz="1000">
              <a:solidFill>
                <a:srgbClr val="EE2A7B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rgbClr val="EE2A7B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Movilización de recursos comunitarios …………..…… 5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Evaluación ………………………………………………………………….. 5 min</a:t>
            </a:r>
            <a:endParaRPr b="1" sz="1000">
              <a:solidFill>
                <a:schemeClr val="accent6"/>
              </a:solidFill>
            </a:endParaRPr>
          </a:p>
          <a:p>
            <a:pPr indent="-29210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Cierre	 ………………………………………………………………………….. 1 min</a:t>
            </a:r>
            <a:r>
              <a:rPr b="1" lang="en-GB" sz="1100">
                <a:solidFill>
                  <a:srgbClr val="EE2A7B"/>
                </a:solidFill>
              </a:rPr>
              <a:t>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771" name="Google Shape;771;g1043b289756_0_1426"/>
          <p:cNvSpPr txBox="1"/>
          <p:nvPr>
            <p:ph type="title"/>
          </p:nvPr>
        </p:nvSpPr>
        <p:spPr>
          <a:xfrm>
            <a:off x="4832900" y="3565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775" name="Shape 7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Google Shape;776;g2591c3b3ac1_1_0"/>
          <p:cNvSpPr txBox="1"/>
          <p:nvPr>
            <p:ph type="title"/>
          </p:nvPr>
        </p:nvSpPr>
        <p:spPr>
          <a:xfrm>
            <a:off x="332375" y="499175"/>
            <a:ext cx="33792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77" name="Google Shape;777;g2591c3b3ac1_1_0"/>
          <p:cNvSpPr txBox="1"/>
          <p:nvPr>
            <p:ph idx="1" type="body"/>
          </p:nvPr>
        </p:nvSpPr>
        <p:spPr>
          <a:xfrm>
            <a:off x="4894250" y="891775"/>
            <a:ext cx="4182000" cy="403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6510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100"/>
              <a:buFont typeface="Arial"/>
              <a:buAutoNum type="romanUcPeriod"/>
            </a:pPr>
            <a:r>
              <a:rPr b="1" lang="en-GB" sz="1100">
                <a:solidFill>
                  <a:srgbClr val="312E87"/>
                </a:solidFill>
              </a:rPr>
              <a:t>Welcome ………………………………………………………….. 2 min</a:t>
            </a:r>
            <a:endParaRPr b="1" sz="11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Zoom Tips …………………………………………………………………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&amp; Objectives …………………………………………….… 3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Group Agreements ………………………………………………….. 3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Icebreaker ……………………………………………………………….. 15 min</a:t>
            </a:r>
            <a:endParaRPr b="1" sz="1000">
              <a:solidFill>
                <a:srgbClr val="312E87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Font typeface="Arial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Community Partnership Updates 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EC008C"/>
              </a:buClr>
              <a:buSzPts val="1000"/>
              <a:buAutoNum type="romanUcPeriod"/>
            </a:pPr>
            <a:r>
              <a:rPr b="1" lang="en-GB" sz="1000">
                <a:solidFill>
                  <a:srgbClr val="EC008C"/>
                </a:solidFill>
              </a:rPr>
              <a:t>Questions &amp; Answers …………………………………………….. 10 min</a:t>
            </a:r>
            <a:endParaRPr b="1" sz="1000">
              <a:solidFill>
                <a:srgbClr val="EC008C"/>
              </a:solidFill>
            </a:endParaRPr>
          </a:p>
          <a:p>
            <a:pPr indent="-158750" lvl="0" marL="269999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Next Steps ………………………………………………………………..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Collective Advocacy &amp; Updates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Next Best Start Region 1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Monthly Meeting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Questions &amp; Answers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</a:rPr>
              <a:t>X</a:t>
            </a:r>
            <a:r>
              <a:rPr b="1" lang="en-GB" sz="1000">
                <a:solidFill>
                  <a:schemeClr val="accent6"/>
                </a:solidFill>
              </a:rPr>
              <a:t>. </a:t>
            </a:r>
            <a:r>
              <a:rPr b="1" lang="en-GB" sz="1000">
                <a:solidFill>
                  <a:srgbClr val="EE2A7B"/>
                </a:solidFill>
              </a:rPr>
              <a:t>Housing Now! Coalition Presentation………………….. 60 min</a:t>
            </a:r>
            <a:r>
              <a:rPr b="1" lang="en-GB" sz="1000">
                <a:solidFill>
                  <a:srgbClr val="312E87"/>
                </a:solidFill>
              </a:rPr>
              <a:t> 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XI. </a:t>
            </a:r>
            <a:r>
              <a:rPr b="1" lang="en-GB" sz="1000">
                <a:solidFill>
                  <a:schemeClr val="accent6"/>
                </a:solidFill>
                <a:highlight>
                  <a:schemeClr val="lt1"/>
                </a:highlight>
              </a:rPr>
              <a:t>Community Resource Mobilization ……………………... 5 min</a:t>
            </a:r>
            <a:endParaRPr b="1" sz="1000">
              <a:solidFill>
                <a:schemeClr val="accent6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Evaluation ……………………………………………………………….… 5 min</a:t>
            </a:r>
            <a:endParaRPr b="1" sz="1000">
              <a:solidFill>
                <a:srgbClr val="EE2A7B"/>
              </a:solidFill>
            </a:endParaRPr>
          </a:p>
          <a:p>
            <a:pPr indent="-158750" lvl="0" marL="269999" marR="0" rtl="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Closing ……………………………………………………………………..… 1 min</a:t>
            </a:r>
            <a:endParaRPr b="1" sz="1000">
              <a:solidFill>
                <a:srgbClr val="312E87"/>
              </a:solidFill>
            </a:endParaRPr>
          </a:p>
        </p:txBody>
      </p:sp>
      <p:sp>
        <p:nvSpPr>
          <p:cNvPr id="778" name="Google Shape;778;g2591c3b3ac1_1_0"/>
          <p:cNvSpPr txBox="1"/>
          <p:nvPr>
            <p:ph idx="1" type="body"/>
          </p:nvPr>
        </p:nvSpPr>
        <p:spPr>
          <a:xfrm>
            <a:off x="175800" y="891775"/>
            <a:ext cx="4473300" cy="42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Bienvenida ..…………………………………………………………………. 2 min</a:t>
            </a:r>
            <a:endParaRPr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Consejos para Zoom	…………………………………………………… 4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2E87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Agenda y Objetivos ……………………………………………………. 3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EE2A7B"/>
              </a:buClr>
              <a:buSzPts val="1000"/>
              <a:buAutoNum type="romanUcPeriod"/>
            </a:pPr>
            <a:r>
              <a:rPr b="1" lang="en-GB" sz="1000">
                <a:solidFill>
                  <a:srgbClr val="EE2A7B"/>
                </a:solidFill>
              </a:rPr>
              <a:t>Acuerdos Comunitarios ……………………………………………… 3 min</a:t>
            </a:r>
            <a:endParaRPr b="1" sz="1000">
              <a:solidFill>
                <a:srgbClr val="EE2A7B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000"/>
              <a:buAutoNum type="romanUcPeriod"/>
            </a:pPr>
            <a:r>
              <a:rPr b="1" lang="en-GB" sz="1000">
                <a:solidFill>
                  <a:srgbClr val="312E87"/>
                </a:solidFill>
              </a:rPr>
              <a:t>Rompehielos ………………………………………………………………. 15 min</a:t>
            </a:r>
            <a:endParaRPr b="1" sz="1000">
              <a:solidFill>
                <a:srgbClr val="312E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AutoNum type="romanUcPeriod"/>
            </a:pPr>
            <a:r>
              <a:rPr b="1" lang="en-GB" sz="1000">
                <a:solidFill>
                  <a:schemeClr val="accent6"/>
                </a:solidFill>
              </a:rPr>
              <a:t>Actualizaciones de Asociaciones/ ………………………….. 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Colaborativas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VII.   </a:t>
            </a:r>
            <a:r>
              <a:rPr b="1" lang="en-GB" sz="1000">
                <a:solidFill>
                  <a:schemeClr val="accent2"/>
                </a:solidFill>
              </a:rPr>
              <a:t>    </a:t>
            </a:r>
            <a:r>
              <a:rPr b="1" lang="en-GB" sz="1000">
                <a:solidFill>
                  <a:srgbClr val="EC008C"/>
                </a:solidFill>
                <a:highlight>
                  <a:schemeClr val="lt1"/>
                </a:highlight>
              </a:rPr>
              <a:t>Preguntas y Respuestas …………………………………………. 10 min</a:t>
            </a:r>
            <a:endParaRPr b="1" sz="1000">
              <a:solidFill>
                <a:srgbClr val="EC008C"/>
              </a:solidFill>
              <a:highlight>
                <a:schemeClr val="lt1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VIII.    </a:t>
            </a:r>
            <a:r>
              <a:rPr b="1" lang="en-GB" sz="1000">
                <a:solidFill>
                  <a:srgbClr val="EE2A7B"/>
                </a:solidFill>
              </a:rPr>
              <a:t>  </a:t>
            </a:r>
            <a:r>
              <a:rPr b="1" lang="en-GB" sz="1000">
                <a:solidFill>
                  <a:schemeClr val="accent6"/>
                </a:solidFill>
              </a:rPr>
              <a:t> Próximos Pasos ………………………………………………………… 15 min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Actualización de Abogacía Colectiva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Próximas Reuniones Mensuales </a:t>
            </a:r>
            <a:endParaRPr b="1" sz="1000">
              <a:solidFill>
                <a:schemeClr val="accent6"/>
              </a:solidFill>
            </a:endParaRPr>
          </a:p>
          <a:p>
            <a:pPr indent="0" lvl="0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6"/>
                </a:solidFill>
              </a:rPr>
              <a:t>de Best Start Región 1</a:t>
            </a:r>
            <a:endParaRPr b="1" sz="1000">
              <a:solidFill>
                <a:schemeClr val="accent6"/>
              </a:solidFill>
            </a:endParaRPr>
          </a:p>
          <a:p>
            <a:pPr indent="-2921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6"/>
              </a:buClr>
              <a:buSzPts val="1000"/>
              <a:buChar char="○"/>
            </a:pPr>
            <a:r>
              <a:rPr b="1" lang="en-GB" sz="1000">
                <a:solidFill>
                  <a:schemeClr val="accent6"/>
                </a:solidFill>
              </a:rPr>
              <a:t>Preguntas y Respuestas</a:t>
            </a:r>
            <a:endParaRPr b="1" sz="1000">
              <a:solidFill>
                <a:schemeClr val="accent6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X.        Housing Now! Coalicion Presentacion ……………………..60 min</a:t>
            </a:r>
            <a:endParaRPr b="1" sz="1000">
              <a:solidFill>
                <a:schemeClr val="accent6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chemeClr val="accent5"/>
                </a:solidFill>
              </a:rPr>
              <a:t>XI.         Movilización de recursos comunitarios …………..…… 5 min</a:t>
            </a:r>
            <a:endParaRPr b="1" sz="1000">
              <a:solidFill>
                <a:schemeClr val="accent5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XII.         Evaluación ………………………………………………………………….5 min</a:t>
            </a:r>
            <a:endParaRPr b="1" sz="1000">
              <a:solidFill>
                <a:srgbClr val="EE2A7B"/>
              </a:solidFill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312E87"/>
                </a:solidFill>
              </a:rPr>
              <a:t>I.            Cierre	 ………………………………………………………………………….. 1 min</a:t>
            </a:r>
            <a:endParaRPr b="1" sz="1000">
              <a:solidFill>
                <a:srgbClr val="312E87"/>
              </a:solidFill>
            </a:endParaRPr>
          </a:p>
          <a:p>
            <a:pPr indent="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200"/>
              <a:buNone/>
            </a:pPr>
            <a:r>
              <a:rPr b="1" lang="en-GB" sz="1000">
                <a:solidFill>
                  <a:srgbClr val="EE2A7B"/>
                </a:solidFill>
              </a:rPr>
              <a:t>                     </a:t>
            </a:r>
            <a:r>
              <a:rPr b="1" lang="en-GB" sz="1100">
                <a:solidFill>
                  <a:srgbClr val="EE2A7B"/>
                </a:solidFill>
              </a:rPr>
              <a:t>                                                 </a:t>
            </a:r>
            <a:endParaRPr sz="1100">
              <a:solidFill>
                <a:srgbClr val="EE2A7B"/>
              </a:solidFill>
            </a:endParaRPr>
          </a:p>
        </p:txBody>
      </p:sp>
      <p:sp>
        <p:nvSpPr>
          <p:cNvPr id="779" name="Google Shape;779;g2591c3b3ac1_1_0"/>
          <p:cNvSpPr txBox="1"/>
          <p:nvPr>
            <p:ph type="title"/>
          </p:nvPr>
        </p:nvSpPr>
        <p:spPr>
          <a:xfrm>
            <a:off x="4894250" y="499175"/>
            <a:ext cx="4304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i="1" lang="en-GB">
                <a:latin typeface="Montserrat"/>
                <a:ea typeface="Montserrat"/>
                <a:cs typeface="Montserrat"/>
                <a:sym typeface="Montserrat"/>
              </a:rPr>
              <a:t>Agenda</a:t>
            </a:r>
            <a:endParaRPr b="1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783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g91e8b299f7_0_17"/>
          <p:cNvSpPr txBox="1"/>
          <p:nvPr>
            <p:ph type="title"/>
          </p:nvPr>
        </p:nvSpPr>
        <p:spPr>
          <a:xfrm>
            <a:off x="4572000" y="977575"/>
            <a:ext cx="4428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Objectives</a:t>
            </a:r>
            <a:endParaRPr i="1" sz="2400"/>
          </a:p>
        </p:txBody>
      </p:sp>
      <p:sp>
        <p:nvSpPr>
          <p:cNvPr id="785" name="Google Shape;785;g91e8b299f7_0_17"/>
          <p:cNvSpPr txBox="1"/>
          <p:nvPr>
            <p:ph type="title"/>
          </p:nvPr>
        </p:nvSpPr>
        <p:spPr>
          <a:xfrm>
            <a:off x="244525" y="925850"/>
            <a:ext cx="3783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Objetivos</a:t>
            </a:r>
            <a:endParaRPr sz="2400"/>
          </a:p>
        </p:txBody>
      </p:sp>
      <p:sp>
        <p:nvSpPr>
          <p:cNvPr id="786" name="Google Shape;786;g91e8b299f7_0_17"/>
          <p:cNvSpPr txBox="1"/>
          <p:nvPr/>
        </p:nvSpPr>
        <p:spPr>
          <a:xfrm>
            <a:off x="137000" y="1600875"/>
            <a:ext cx="4080300" cy="347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Alimentar y fortalecer nuestras relaciones.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Proporcionar y escuchar las actualizaciones de todas las Asociaciones Comunitarias.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Repasar nuestro trabajo de abogacía colectiva hasta hoy, y actualizar los próximos pasos.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0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Comprender los próximos pasos </a:t>
            </a:r>
            <a:endParaRPr b="1" i="0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87" name="Google Shape;787;g91e8b299f7_0_17"/>
          <p:cNvSpPr txBox="1"/>
          <p:nvPr/>
        </p:nvSpPr>
        <p:spPr>
          <a:xfrm>
            <a:off x="4817750" y="1600875"/>
            <a:ext cx="4080300" cy="375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Nurture and strengthen our relationships.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Provide and hear updates from all Community Partnerships.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Review our collective advocacy work to date, and update on next steps.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23850" lvl="0" marL="457200" marR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Montserrat SemiBold"/>
              <a:buChar char="●"/>
            </a:pPr>
            <a:r>
              <a:rPr b="1" i="1" lang="en-GB" sz="1500" u="none" cap="none" strike="noStrike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Understand next steps </a:t>
            </a:r>
            <a:endParaRPr b="1" i="1" sz="1500" u="none" cap="none" strike="noStrike">
              <a:solidFill>
                <a:schemeClr val="lt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791" name="Shape 7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Google Shape;792;g1043b289756_0_232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793" name="Google Shape;793;g1043b289756_0_232"/>
          <p:cNvSpPr txBox="1"/>
          <p:nvPr>
            <p:ph idx="1" type="body"/>
          </p:nvPr>
        </p:nvSpPr>
        <p:spPr>
          <a:xfrm>
            <a:off x="4650375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Power: Be aware of your privilege (positional, racial, ethnic, linguistic, gender, sexual orientation, etc.) and actively step back to allow others to participate.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Celebrate diversity: actively seek out diverse ideas, perspectives, and experiences.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Embrace and patience with  technology.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Indicate if there are sound issues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Stop to allow translation as needed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patient with yourself and others.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One speaker at a time.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4" name="Google Shape;794;g1043b289756_0_232"/>
          <p:cNvSpPr txBox="1"/>
          <p:nvPr>
            <p:ph idx="2" type="body"/>
          </p:nvPr>
        </p:nvSpPr>
        <p:spPr>
          <a:xfrm>
            <a:off x="195300" y="1423525"/>
            <a:ext cx="42372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el poder: Ser consciente de su privilegio (posicional, racial, étnico, lingüístico, de género, de orientación sexual, etc.) y dar un paso atrás para permitir que otros participen.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Celebrar la diversidad: buscar activamente diversas ideas, perspectivas y experiencias.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Adoptar y tener paciencia con la tecnología.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Indicar si hay algún problema con el sonido.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1" marL="9144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○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Detenerse para permitir la traducción según sea necesario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Ser paciente con uno mismo y con los demás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Un orador a la vez.</a:t>
            </a:r>
            <a:endParaRPr b="1" sz="1200"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795" name="Google Shape;795;g1043b289756_0_232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2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a3b2f2cad5_0_13"/>
          <p:cNvSpPr txBox="1"/>
          <p:nvPr>
            <p:ph idx="4294967295" type="ctrTitle"/>
          </p:nvPr>
        </p:nvSpPr>
        <p:spPr>
          <a:xfrm>
            <a:off x="254675" y="1506450"/>
            <a:ext cx="3412800" cy="260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0" lang="en-GB" sz="3300" u="none" cap="none" strike="noStrike">
                <a:solidFill>
                  <a:srgbClr val="EE2A7B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Bienvenida e Instalarse</a:t>
            </a:r>
            <a:endParaRPr b="1" i="0" sz="3300" u="none" cap="none" strike="noStrike">
              <a:solidFill>
                <a:srgbClr val="EE2A7B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79BD7"/>
              </a:buClr>
              <a:buSzPts val="4200"/>
              <a:buFont typeface="Montserrat SemiBold"/>
              <a:buNone/>
            </a:pPr>
            <a:r>
              <a:rPr b="1" i="1" lang="en-GB" sz="3300" u="none" cap="none" strike="noStrike">
                <a:solidFill>
                  <a:srgbClr val="2797C9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Welcome &amp; Get Settled</a:t>
            </a:r>
            <a:endParaRPr b="1" i="1" sz="3300" u="none" cap="none" strike="noStrike">
              <a:solidFill>
                <a:srgbClr val="2797C9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44" name="Google Shape;544;ga3b2f2cad5_0_13"/>
          <p:cNvPicPr preferRelativeResize="0"/>
          <p:nvPr/>
        </p:nvPicPr>
        <p:blipFill rotWithShape="1">
          <a:blip r:embed="rId3">
            <a:alphaModFix/>
          </a:blip>
          <a:srcRect b="0" l="15625" r="15631" t="0"/>
          <a:stretch/>
        </p:blipFill>
        <p:spPr>
          <a:xfrm>
            <a:off x="4429550" y="0"/>
            <a:ext cx="47144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g1043b289756_0_239"/>
          <p:cNvSpPr txBox="1"/>
          <p:nvPr>
            <p:ph type="title"/>
          </p:nvPr>
        </p:nvSpPr>
        <p:spPr>
          <a:xfrm>
            <a:off x="338775" y="888325"/>
            <a:ext cx="35556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400"/>
              <a:t>Acuerdos de Grupo </a:t>
            </a:r>
            <a:endParaRPr sz="2400"/>
          </a:p>
        </p:txBody>
      </p:sp>
      <p:sp>
        <p:nvSpPr>
          <p:cNvPr id="801" name="Google Shape;801;g1043b289756_0_239"/>
          <p:cNvSpPr txBox="1"/>
          <p:nvPr>
            <p:ph idx="1" type="body"/>
          </p:nvPr>
        </p:nvSpPr>
        <p:spPr>
          <a:xfrm>
            <a:off x="4704800" y="1423525"/>
            <a:ext cx="42291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solution-oriented based on proposals.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inclusive of all community voices.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 equity focused.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Turn on your cameras if you are able to.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Raise your hand to speak.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Agree to disagree.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 judgement.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Share resources.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Flexibility - as we continue to adapt to the current conditions and those to come.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Punctuality, consistent attendance and making yourself available.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i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Have fun and celebrate our accomplishments!</a:t>
            </a:r>
            <a:endParaRPr b="1" i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2" name="Google Shape;802;g1043b289756_0_239"/>
          <p:cNvSpPr txBox="1"/>
          <p:nvPr>
            <p:ph idx="2" type="body"/>
          </p:nvPr>
        </p:nvSpPr>
        <p:spPr>
          <a:xfrm>
            <a:off x="195300" y="1423525"/>
            <a:ext cx="4379700" cy="226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orientado a soluciones basado en propuestas.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Incluir todas las voces de la comunidad.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Centrarse en la equidad.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Prender su cámara si es que puede.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Levantar la mano para hablar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Estar de acuerdo de estar en desacuerdo.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Suspender el  juicio.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Compartir recursos.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Flexibilidad - mientras continuamos adaptándonos a las condiciones actuales y las que vendrán.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Puntualidad, asistencia consistente y disponibilidad.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500"/>
              </a:spcBef>
              <a:spcAft>
                <a:spcPts val="500"/>
              </a:spcAft>
              <a:buClr>
                <a:srgbClr val="FFFFFF"/>
              </a:buClr>
              <a:buSzPts val="1200"/>
              <a:buFont typeface="Montserrat SemiBold"/>
              <a:buChar char="●"/>
            </a:pPr>
            <a:r>
              <a:rPr b="1" lang="en-GB" sz="1200">
                <a:solidFill>
                  <a:srgbClr val="FFFFFF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¡Divertirse y celebrar nuestros logros!</a:t>
            </a:r>
            <a:endParaRPr b="1" sz="1200">
              <a:solidFill>
                <a:srgbClr val="FFFFFF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803" name="Google Shape;803;g1043b289756_0_239"/>
          <p:cNvSpPr txBox="1"/>
          <p:nvPr>
            <p:ph type="title"/>
          </p:nvPr>
        </p:nvSpPr>
        <p:spPr>
          <a:xfrm>
            <a:off x="4850175" y="888325"/>
            <a:ext cx="43797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400"/>
              <a:t>Group Agreements</a:t>
            </a:r>
            <a:endParaRPr sz="24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312E87"/>
        </a:solidFill>
      </p:bgPr>
    </p:bg>
    <p:spTree>
      <p:nvGrpSpPr>
        <p:cNvPr id="807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g99adf5d316_1_63"/>
          <p:cNvSpPr txBox="1"/>
          <p:nvPr>
            <p:ph type="title"/>
          </p:nvPr>
        </p:nvSpPr>
        <p:spPr>
          <a:xfrm>
            <a:off x="4513825" y="2318850"/>
            <a:ext cx="44571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Rompehielo</a:t>
            </a:r>
            <a:endParaRPr i="1" sz="2400"/>
          </a:p>
        </p:txBody>
      </p:sp>
      <p:sp>
        <p:nvSpPr>
          <p:cNvPr id="809" name="Google Shape;809;g99adf5d316_1_63"/>
          <p:cNvSpPr txBox="1"/>
          <p:nvPr>
            <p:ph type="title"/>
          </p:nvPr>
        </p:nvSpPr>
        <p:spPr>
          <a:xfrm>
            <a:off x="56600" y="2318850"/>
            <a:ext cx="4727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400"/>
              <a:t>Icebreaker </a:t>
            </a:r>
            <a:endParaRPr sz="26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25ae96baacc_0_0"/>
          <p:cNvSpPr txBox="1"/>
          <p:nvPr>
            <p:ph type="title"/>
          </p:nvPr>
        </p:nvSpPr>
        <p:spPr>
          <a:xfrm>
            <a:off x="285175" y="1575075"/>
            <a:ext cx="42372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¿Cuál es su recuerdo o experiencia favorita en sus reuniones comunitarias o eventos comunitarios de Best Start?</a:t>
            </a:r>
            <a:endParaRPr/>
          </a:p>
        </p:txBody>
      </p:sp>
      <p:sp>
        <p:nvSpPr>
          <p:cNvPr id="815" name="Google Shape;815;g25ae96baacc_0_0"/>
          <p:cNvSpPr txBox="1"/>
          <p:nvPr>
            <p:ph type="title"/>
          </p:nvPr>
        </p:nvSpPr>
        <p:spPr>
          <a:xfrm>
            <a:off x="4701725" y="1575075"/>
            <a:ext cx="4237200" cy="21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What is your favorite memory or experience at your Best Start Community Meetings or Community  Events?</a:t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0" name="Google Shape;820;g146896240ee_0_258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Community Partnership Updates</a:t>
            </a:r>
            <a:endParaRPr i="1" sz="2600"/>
          </a:p>
        </p:txBody>
      </p:sp>
      <p:sp>
        <p:nvSpPr>
          <p:cNvPr id="821" name="Google Shape;821;g146896240ee_0_258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las Asociaciones /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Colaborativas</a:t>
            </a:r>
            <a:endParaRPr sz="26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g146896240ee_0_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3050" y="1797788"/>
            <a:ext cx="3291826" cy="15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g146896240ee_0_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28" name="Google Shape;828;g146896240ee_0_0"/>
          <p:cNvPicPr preferRelativeResize="0"/>
          <p:nvPr/>
        </p:nvPicPr>
        <p:blipFill rotWithShape="1">
          <a:blip r:embed="rId4">
            <a:alphaModFix/>
          </a:blip>
          <a:srcRect b="0" l="16804" r="16797" t="0"/>
          <a:stretch/>
        </p:blipFill>
        <p:spPr>
          <a:xfrm>
            <a:off x="4590565" y="0"/>
            <a:ext cx="4553436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g146896240ee_0_1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34" name="Google Shape;834;g146896240ee_0_14"/>
          <p:cNvPicPr preferRelativeResize="0"/>
          <p:nvPr/>
        </p:nvPicPr>
        <p:blipFill rotWithShape="1">
          <a:blip r:embed="rId3">
            <a:alphaModFix/>
          </a:blip>
          <a:srcRect b="0" l="3842" r="6808" t="0"/>
          <a:stretch/>
        </p:blipFill>
        <p:spPr>
          <a:xfrm>
            <a:off x="870425" y="1814000"/>
            <a:ext cx="2729999" cy="972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5" name="Google Shape;835;g146896240ee_0_14"/>
          <p:cNvPicPr preferRelativeResize="0"/>
          <p:nvPr/>
        </p:nvPicPr>
        <p:blipFill rotWithShape="1">
          <a:blip r:embed="rId4">
            <a:alphaModFix/>
          </a:blip>
          <a:srcRect b="0" l="-630" r="39323" t="0"/>
          <a:stretch/>
        </p:blipFill>
        <p:spPr>
          <a:xfrm>
            <a:off x="4452400" y="0"/>
            <a:ext cx="4731151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39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g146896240ee_0_20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41" name="Google Shape;841;g146896240ee_0_20"/>
          <p:cNvPicPr preferRelativeResize="0"/>
          <p:nvPr/>
        </p:nvPicPr>
        <p:blipFill rotWithShape="1">
          <a:blip r:embed="rId3">
            <a:alphaModFix/>
          </a:blip>
          <a:srcRect b="0" l="8548" r="8538" t="0"/>
          <a:stretch/>
        </p:blipFill>
        <p:spPr>
          <a:xfrm>
            <a:off x="3855275" y="766775"/>
            <a:ext cx="5288724" cy="4376724"/>
          </a:xfrm>
          <a:prstGeom prst="rect">
            <a:avLst/>
          </a:prstGeom>
          <a:noFill/>
          <a:ln>
            <a:noFill/>
          </a:ln>
        </p:spPr>
      </p:pic>
      <p:sp>
        <p:nvSpPr>
          <p:cNvPr id="842" name="Google Shape;842;g146896240ee_0_20"/>
          <p:cNvSpPr txBox="1"/>
          <p:nvPr>
            <p:ph type="title"/>
          </p:nvPr>
        </p:nvSpPr>
        <p:spPr>
          <a:xfrm>
            <a:off x="0" y="2778000"/>
            <a:ext cx="3879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Alianza Magnolia Best Start </a:t>
            </a: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43" name="Google Shape;843;g146896240ee_0_20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47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g146896240ee_0_27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9" name="Google Shape;849;g146896240ee_0_27"/>
          <p:cNvSpPr txBox="1"/>
          <p:nvPr>
            <p:ph type="title"/>
          </p:nvPr>
        </p:nvSpPr>
        <p:spPr>
          <a:xfrm>
            <a:off x="179925" y="2770875"/>
            <a:ext cx="30162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Angeles</a:t>
            </a:r>
            <a:r>
              <a:rPr b="1" lang="en-GB" sz="15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sz="15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0" name="Google Shape;850;g146896240ee_0_27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g146896240ee_0_2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27333" y="766775"/>
            <a:ext cx="5816668" cy="4362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55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146896240ee_0_34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g146896240ee_0_34"/>
          <p:cNvSpPr txBox="1"/>
          <p:nvPr>
            <p:ph type="title"/>
          </p:nvPr>
        </p:nvSpPr>
        <p:spPr>
          <a:xfrm>
            <a:off x="135701" y="2778000"/>
            <a:ext cx="31347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Ambassador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58" name="Google Shape;858;g146896240ee_0_34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9" name="Google Shape;859;g146896240ee_0_34"/>
          <p:cNvPicPr preferRelativeResize="0"/>
          <p:nvPr/>
        </p:nvPicPr>
        <p:blipFill rotWithShape="1">
          <a:blip r:embed="rId4">
            <a:alphaModFix/>
          </a:blip>
          <a:srcRect b="0" l="340" r="2126" t="0"/>
          <a:stretch/>
        </p:blipFill>
        <p:spPr>
          <a:xfrm>
            <a:off x="3452400" y="766775"/>
            <a:ext cx="5691602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4" name="Google Shape;864;g146896240ee_0_41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5" name="Google Shape;865;g146896240ee_0_41"/>
          <p:cNvSpPr txBox="1"/>
          <p:nvPr>
            <p:ph type="title"/>
          </p:nvPr>
        </p:nvSpPr>
        <p:spPr>
          <a:xfrm>
            <a:off x="135700" y="2777988"/>
            <a:ext cx="44595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Estrella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66" name="Google Shape;866;g146896240ee_0_41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g146896240ee_0_41"/>
          <p:cNvPicPr preferRelativeResize="0"/>
          <p:nvPr/>
        </p:nvPicPr>
        <p:blipFill rotWithShape="1">
          <a:blip r:embed="rId4">
            <a:alphaModFix/>
          </a:blip>
          <a:srcRect b="0" l="11791" r="11791" t="0"/>
          <a:stretch/>
        </p:blipFill>
        <p:spPr>
          <a:xfrm>
            <a:off x="4684651" y="766775"/>
            <a:ext cx="4459351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11703d6e84f_0_2286"/>
          <p:cNvSpPr txBox="1"/>
          <p:nvPr>
            <p:ph type="title"/>
          </p:nvPr>
        </p:nvSpPr>
        <p:spPr>
          <a:xfrm>
            <a:off x="4784200" y="227930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Zoom Tips</a:t>
            </a:r>
            <a:endParaRPr i="1" sz="2600"/>
          </a:p>
        </p:txBody>
      </p:sp>
      <p:sp>
        <p:nvSpPr>
          <p:cNvPr id="550" name="Google Shape;550;g11703d6e84f_0_2286"/>
          <p:cNvSpPr txBox="1"/>
          <p:nvPr>
            <p:ph type="title"/>
          </p:nvPr>
        </p:nvSpPr>
        <p:spPr>
          <a:xfrm>
            <a:off x="714425" y="227930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Consejos </a:t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para Zoom</a:t>
            </a:r>
            <a:endParaRPr sz="260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146896240ee_0_48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3" name="Google Shape;873;g146896240ee_0_48"/>
          <p:cNvSpPr txBox="1"/>
          <p:nvPr>
            <p:ph type="title"/>
          </p:nvPr>
        </p:nvSpPr>
        <p:spPr>
          <a:xfrm>
            <a:off x="296350" y="2765025"/>
            <a:ext cx="30480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Hope Street 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b="1" sz="14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74" name="Google Shape;874;g146896240ee_0_48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5" name="Google Shape;875;g146896240ee_0_4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25388" y="1359200"/>
            <a:ext cx="5618611" cy="31659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79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146896240ee_0_55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81" name="Google Shape;881;g146896240ee_0_55"/>
          <p:cNvPicPr preferRelativeResize="0"/>
          <p:nvPr/>
        </p:nvPicPr>
        <p:blipFill rotWithShape="1">
          <a:blip r:embed="rId3">
            <a:alphaModFix/>
          </a:blip>
          <a:srcRect b="0" l="0" r="9090" t="0"/>
          <a:stretch/>
        </p:blipFill>
        <p:spPr>
          <a:xfrm>
            <a:off x="3174247" y="766775"/>
            <a:ext cx="5969751" cy="4376726"/>
          </a:xfrm>
          <a:prstGeom prst="rect">
            <a:avLst/>
          </a:prstGeom>
          <a:noFill/>
          <a:ln>
            <a:noFill/>
          </a:ln>
        </p:spPr>
      </p:pic>
      <p:sp>
        <p:nvSpPr>
          <p:cNvPr id="882" name="Google Shape;882;g146896240ee_0_55"/>
          <p:cNvSpPr txBox="1"/>
          <p:nvPr>
            <p:ph type="title"/>
          </p:nvPr>
        </p:nvSpPr>
        <p:spPr>
          <a:xfrm>
            <a:off x="237325" y="2777988"/>
            <a:ext cx="2587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Richardson Park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83" name="Google Shape;883;g146896240ee_0_55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146896240ee_0_6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9" name="Google Shape;889;g146896240ee_0_62"/>
          <p:cNvSpPr txBox="1"/>
          <p:nvPr>
            <p:ph type="title"/>
          </p:nvPr>
        </p:nvSpPr>
        <p:spPr>
          <a:xfrm>
            <a:off x="237325" y="2784288"/>
            <a:ext cx="36786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San Pedro / All Peoples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sz="1000">
              <a:solidFill>
                <a:srgbClr val="EE2A7B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90" name="Google Shape;890;g146896240ee_0_62"/>
          <p:cNvPicPr preferRelativeResize="0"/>
          <p:nvPr/>
        </p:nvPicPr>
        <p:blipFill rotWithShape="1">
          <a:blip r:embed="rId3">
            <a:alphaModFix/>
          </a:blip>
          <a:srcRect b="0" l="3577" r="11028" t="0"/>
          <a:stretch/>
        </p:blipFill>
        <p:spPr>
          <a:xfrm>
            <a:off x="4146728" y="766775"/>
            <a:ext cx="4997274" cy="4389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891" name="Google Shape;891;g146896240ee_0_62"/>
          <p:cNvPicPr preferRelativeResize="0"/>
          <p:nvPr/>
        </p:nvPicPr>
        <p:blipFill rotWithShape="1">
          <a:blip r:embed="rId4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895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g146896240ee_0_69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7" name="Google Shape;897;g146896240ee_0_69"/>
          <p:cNvSpPr txBox="1"/>
          <p:nvPr>
            <p:ph type="title"/>
          </p:nvPr>
        </p:nvSpPr>
        <p:spPr>
          <a:xfrm>
            <a:off x="306900" y="2777975"/>
            <a:ext cx="3259800" cy="35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b="1" lang="en-GB" sz="1800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Universal Dream Team</a:t>
            </a:r>
            <a:endParaRPr b="1" sz="18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000">
                <a:solidFill>
                  <a:srgbClr val="EE2A7B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Neighborhood Leadership Group</a:t>
            </a:r>
            <a:endParaRPr b="1" sz="1000">
              <a:solidFill>
                <a:srgbClr val="EE2A7B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98" name="Google Shape;898;g146896240ee_0_69"/>
          <p:cNvPicPr preferRelativeResize="0"/>
          <p:nvPr/>
        </p:nvPicPr>
        <p:blipFill rotWithShape="1">
          <a:blip r:embed="rId3">
            <a:alphaModFix/>
          </a:blip>
          <a:srcRect b="15982" l="0" r="0" t="4145"/>
          <a:stretch/>
        </p:blipFill>
        <p:spPr>
          <a:xfrm>
            <a:off x="135700" y="88788"/>
            <a:ext cx="1735598" cy="441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99" name="Google Shape;899;g146896240ee_0_69"/>
          <p:cNvPicPr preferRelativeResize="0"/>
          <p:nvPr/>
        </p:nvPicPr>
        <p:blipFill rotWithShape="1">
          <a:blip r:embed="rId4">
            <a:alphaModFix/>
          </a:blip>
          <a:srcRect b="0" l="11673" r="4878" t="7621"/>
          <a:stretch/>
        </p:blipFill>
        <p:spPr>
          <a:xfrm>
            <a:off x="3872805" y="766775"/>
            <a:ext cx="5271194" cy="4376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03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4" name="Google Shape;904;g146896240ee_0_6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05" name="Google Shape;905;g146896240ee_0_6"/>
          <p:cNvGrpSpPr/>
          <p:nvPr/>
        </p:nvGrpSpPr>
        <p:grpSpPr>
          <a:xfrm>
            <a:off x="685284" y="1859353"/>
            <a:ext cx="3216017" cy="1029915"/>
            <a:chOff x="2086751" y="109575"/>
            <a:chExt cx="1612200" cy="516300"/>
          </a:xfrm>
        </p:grpSpPr>
        <p:sp>
          <p:nvSpPr>
            <p:cNvPr id="906" name="Google Shape;906;g146896240ee_0_6"/>
            <p:cNvSpPr/>
            <p:nvPr/>
          </p:nvSpPr>
          <p:spPr>
            <a:xfrm>
              <a:off x="2086751" y="109575"/>
              <a:ext cx="1612200" cy="5163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907" name="Google Shape;907;g146896240ee_0_6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2217475" y="152425"/>
              <a:ext cx="1350752" cy="430599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908" name="Google Shape;908;g146896240ee_0_6"/>
          <p:cNvPicPr preferRelativeResize="0"/>
          <p:nvPr/>
        </p:nvPicPr>
        <p:blipFill rotWithShape="1">
          <a:blip r:embed="rId4">
            <a:alphaModFix/>
          </a:blip>
          <a:srcRect b="14907" l="10933" r="42833" t="3672"/>
          <a:stretch/>
        </p:blipFill>
        <p:spPr>
          <a:xfrm>
            <a:off x="4590565" y="0"/>
            <a:ext cx="4553437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3" name="Google Shape;913;g146896240ee_0_82"/>
          <p:cNvPicPr preferRelativeResize="0"/>
          <p:nvPr/>
        </p:nvPicPr>
        <p:blipFill rotWithShape="1">
          <a:blip r:embed="rId3">
            <a:alphaModFix/>
          </a:blip>
          <a:srcRect b="11202" l="0" r="0" t="11204"/>
          <a:stretch/>
        </p:blipFill>
        <p:spPr>
          <a:xfrm>
            <a:off x="356025" y="1949700"/>
            <a:ext cx="3600523" cy="1147825"/>
          </a:xfrm>
          <a:prstGeom prst="rect">
            <a:avLst/>
          </a:prstGeom>
          <a:noFill/>
          <a:ln>
            <a:noFill/>
          </a:ln>
        </p:spPr>
      </p:pic>
      <p:sp>
        <p:nvSpPr>
          <p:cNvPr id="914" name="Google Shape;914;g146896240ee_0_82"/>
          <p:cNvSpPr/>
          <p:nvPr/>
        </p:nvSpPr>
        <p:spPr>
          <a:xfrm>
            <a:off x="237326" y="84750"/>
            <a:ext cx="1612200" cy="516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5" name="Google Shape;915;g146896240ee_0_82"/>
          <p:cNvPicPr preferRelativeResize="0"/>
          <p:nvPr/>
        </p:nvPicPr>
        <p:blipFill rotWithShape="1">
          <a:blip r:embed="rId4">
            <a:alphaModFix/>
          </a:blip>
          <a:srcRect b="0" l="0" r="27985" t="0"/>
          <a:stretch/>
        </p:blipFill>
        <p:spPr>
          <a:xfrm>
            <a:off x="4466675" y="0"/>
            <a:ext cx="4938624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28702"/>
        </a:solidFill>
      </p:bgPr>
    </p:bg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3deda408f5_0_178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921" name="Google Shape;921;g13deda408f5_0_178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C008C"/>
        </a:solidFill>
      </p:bgPr>
    </p:bg>
    <p:spTree>
      <p:nvGrpSpPr>
        <p:cNvPr id="925" name="Shape 9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6" name="Google Shape;926;g11703d6e84f_0_329"/>
          <p:cNvSpPr txBox="1"/>
          <p:nvPr>
            <p:ph type="title"/>
          </p:nvPr>
        </p:nvSpPr>
        <p:spPr>
          <a:xfrm>
            <a:off x="826125" y="21373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700"/>
              <a:t>Próximos Pasos</a:t>
            </a:r>
            <a:endParaRPr sz="2700"/>
          </a:p>
        </p:txBody>
      </p:sp>
      <p:sp>
        <p:nvSpPr>
          <p:cNvPr id="927" name="Google Shape;927;g11703d6e84f_0_329"/>
          <p:cNvSpPr txBox="1"/>
          <p:nvPr>
            <p:ph type="title"/>
          </p:nvPr>
        </p:nvSpPr>
        <p:spPr>
          <a:xfrm>
            <a:off x="4989600" y="21373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700"/>
              <a:t>Next Steps </a:t>
            </a:r>
            <a:endParaRPr sz="270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931" name="Shape 9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" name="Google Shape;932;g13dd8609de3_2_1"/>
          <p:cNvSpPr txBox="1"/>
          <p:nvPr>
            <p:ph type="title"/>
          </p:nvPr>
        </p:nvSpPr>
        <p:spPr>
          <a:xfrm>
            <a:off x="4784200" y="2318850"/>
            <a:ext cx="37713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Collective Advocacy Updates</a:t>
            </a:r>
            <a:endParaRPr i="1" sz="2600"/>
          </a:p>
        </p:txBody>
      </p:sp>
      <p:sp>
        <p:nvSpPr>
          <p:cNvPr id="933" name="Google Shape;933;g13dd8609de3_2_1"/>
          <p:cNvSpPr txBox="1"/>
          <p:nvPr>
            <p:ph type="title"/>
          </p:nvPr>
        </p:nvSpPr>
        <p:spPr>
          <a:xfrm>
            <a:off x="714425" y="2318850"/>
            <a:ext cx="30318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600"/>
              <a:t>Actualizaciones de Abogacía Colectiva</a:t>
            </a:r>
            <a:endParaRPr sz="2600"/>
          </a:p>
        </p:txBody>
      </p:sp>
      <p:grpSp>
        <p:nvGrpSpPr>
          <p:cNvPr id="934" name="Google Shape;934;g13dd8609de3_2_1"/>
          <p:cNvGrpSpPr/>
          <p:nvPr/>
        </p:nvGrpSpPr>
        <p:grpSpPr>
          <a:xfrm>
            <a:off x="2231459" y="90992"/>
            <a:ext cx="5300552" cy="627770"/>
            <a:chOff x="5033338" y="3089911"/>
            <a:chExt cx="7067402" cy="837026"/>
          </a:xfrm>
        </p:grpSpPr>
        <p:pic>
          <p:nvPicPr>
            <p:cNvPr id="935" name="Google Shape;935;g13dd8609de3_2_1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5033338" y="3089913"/>
              <a:ext cx="2602125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6" name="Google Shape;936;g13dd8609de3_2_1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9498613" y="3089911"/>
              <a:ext cx="2602127" cy="8370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37" name="Google Shape;937;g13dd8609de3_2_1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7635466" y="3089912"/>
              <a:ext cx="1938695" cy="83702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2845c88b0d6_0_1386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3" name="Google Shape;943;g2845c88b0d6_0_1386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4" name="Google Shape;944;g2845c88b0d6_0_1386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5" name="Google Shape;945;g2845c88b0d6_0_1386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6" name="Google Shape;946;g2845c88b0d6_0_1386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Introductions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47" name="Google Shape;947;g2845c88b0d6_0_1386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Introducción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0"/>
                  </a:ext>
                </a:extLst>
              </a:rPr>
              <a:t>Movilización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48" name="Google Shape;948;g2845c88b0d6_0_1386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49" name="Google Shape;949;g2845c88b0d6_0_1386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0" name="Google Shape;950;g2845c88b0d6_0_1386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2022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951" name="Google Shape;951;g2845c88b0d6_0_1386"/>
          <p:cNvSpPr txBox="1"/>
          <p:nvPr>
            <p:ph type="title"/>
          </p:nvPr>
        </p:nvSpPr>
        <p:spPr>
          <a:xfrm>
            <a:off x="278275" y="4511050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2022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952" name="Google Shape;952;g2845c88b0d6_0_1386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3" name="Google Shape;953;g2845c88b0d6_0_1386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4" name="Google Shape;954;g2845c88b0d6_0_1386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5" name="Google Shape;955;g2845c88b0d6_0_1386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6" name="Google Shape;956;g2845c88b0d6_0_1386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7" name="Google Shape;957;g2845c88b0d6_0_1386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58" name="Google Shape;958;g2845c88b0d6_0_1386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9" name="Google Shape;959;g2845c88b0d6_0_1386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0" name="Google Shape;960;g2845c88b0d6_0_1386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1" name="Google Shape;961;g2845c88b0d6_0_1386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2" name="Google Shape;962;g2845c88b0d6_0_1386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3" name="Google Shape;963;g2845c88b0d6_0_1386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4" name="Google Shape;964;g2845c88b0d6_0_1386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5" name="Google Shape;965;g2845c88b0d6_0_1386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6" name="Google Shape;966;g2845c88b0d6_0_1386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67" name="Google Shape;967;g2845c88b0d6_0_1386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8" name="Google Shape;968;g2845c88b0d6_0_1386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grpSp>
        <p:nvGrpSpPr>
          <p:cNvPr id="969" name="Google Shape;969;g2845c88b0d6_0_1386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970" name="Google Shape;970;g2845c88b0d6_0_1386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1" name="Google Shape;971;g2845c88b0d6_0_1386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Collective Action Contract begins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Introductions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Grounding on Bylaws 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72" name="Google Shape;972;g2845c88b0d6_0_1386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73" name="Google Shape;973;g2845c88b0d6_0_1386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educar a sus vecinos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"/>
              <a:buChar char="●"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Cómo enviar una delegación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hablar con sus vecinos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4" name="Google Shape;974;g2845c88b0d6_0_1386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5" name="Google Shape;975;g2845c88b0d6_0_1386"/>
          <p:cNvSpPr txBox="1"/>
          <p:nvPr/>
        </p:nvSpPr>
        <p:spPr>
          <a:xfrm>
            <a:off x="3097400" y="-466900"/>
            <a:ext cx="1474500" cy="2721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 raíz de la falta de vivienda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  <a:extLst>
                <a:ext uri="http://customooxmlschemas.google.com/">
                  <go:slidesCustomData xmlns:go="http://customooxmlschemas.google.com/" textRoundtripDataId="1"/>
                </a:ext>
              </a:extLst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76" name="Google Shape;976;g2845c88b0d6_0_1386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Rent Burden, Root Causes of Homelessness, and  subsidized housing  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History of Housing Injustice and  Redlining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977" name="Google Shape;977;g2845c88b0d6_0_1386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978" name="Google Shape;978;g2845c88b0d6_0_1386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9" name="Google Shape;979;g2845c88b0d6_0_1386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980" name="Google Shape;980;g2845c88b0d6_0_1386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981" name="Google Shape;981;g2845c88b0d6_0_1386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</a:t>
            </a: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arga de alquiler, causas fundamentales de la falta de vivienda y vivienda subsidiada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Historia de la injusticia de la vivienda y las líneas rojas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2" name="Google Shape;982;g2845c88b0d6_0_1386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 sobre las protecciones existentes para inquilinos y cómo usar esas protecciones y regulaciones para abogar y enviar cartas.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Problemas de vivienda para familias con niños pequeños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3" name="Google Shape;983;g2845c88b0d6_0_1386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about existing tenant protections and  how to use those  protections and regulations to advocate and submit letters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issues for families with young children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84" name="Google Shape;984;g2845c88b0d6_0_1386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educate your neighbors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send a delegation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talk to your neighbors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11703d6e84f_0_2292"/>
          <p:cNvSpPr txBox="1"/>
          <p:nvPr>
            <p:ph type="title"/>
          </p:nvPr>
        </p:nvSpPr>
        <p:spPr>
          <a:xfrm>
            <a:off x="6338775" y="915450"/>
            <a:ext cx="25947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Meeting Recording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today’s session will be recorded (large room), with the intention of posting it to our website and social media pages for future reference. 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You have the option of acknowledging agreement to the recording by selecting “got it” (blue button) or “leave meeting” (white button) to decline which will remove you from the meeting.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aware that anything you share will be viewable/audible through recording.</a:t>
            </a:r>
            <a:endParaRPr i="1" sz="1000">
              <a:solidFill>
                <a:srgbClr val="313087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i="1" lang="en-GB" sz="1000">
                <a:solidFill>
                  <a:srgbClr val="313087"/>
                </a:solidFill>
              </a:rPr>
              <a:t>Please be mindful of this as it may influence what you decide and not share today.</a:t>
            </a:r>
            <a:endParaRPr i="1" sz="1000">
              <a:solidFill>
                <a:srgbClr val="313087"/>
              </a:solidFill>
            </a:endParaRPr>
          </a:p>
        </p:txBody>
      </p:sp>
      <p:sp>
        <p:nvSpPr>
          <p:cNvPr id="556" name="Google Shape;556;g11703d6e84f_0_2292"/>
          <p:cNvSpPr txBox="1"/>
          <p:nvPr>
            <p:ph type="title"/>
          </p:nvPr>
        </p:nvSpPr>
        <p:spPr>
          <a:xfrm>
            <a:off x="299750" y="904600"/>
            <a:ext cx="25947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Grabación de la Reunión</a:t>
            </a:r>
            <a:endParaRPr sz="2800">
              <a:solidFill>
                <a:srgbClr val="4EB648"/>
              </a:solidFill>
            </a:endParaRPr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la sesión de hoy se grabará (espacio grande), con la intención de publicarla en nuestro sitio web y en las páginas de las redes sociales para futuras referencias. 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Tiene la opción de aceptar la grabación seleccionando "</a:t>
            </a:r>
            <a:r>
              <a:rPr i="1" lang="en-GB" sz="1000">
                <a:solidFill>
                  <a:srgbClr val="313087"/>
                </a:solidFill>
              </a:rPr>
              <a:t>got it</a:t>
            </a:r>
            <a:r>
              <a:rPr lang="en-GB" sz="1000">
                <a:solidFill>
                  <a:srgbClr val="313087"/>
                </a:solidFill>
              </a:rPr>
              <a:t>" (botón azul) o "</a:t>
            </a:r>
            <a:r>
              <a:rPr i="1" lang="en-GB" sz="1000">
                <a:solidFill>
                  <a:srgbClr val="313087"/>
                </a:solidFill>
              </a:rPr>
              <a:t>leave meeting</a:t>
            </a:r>
            <a:r>
              <a:rPr lang="en-GB" sz="1000">
                <a:solidFill>
                  <a:srgbClr val="313087"/>
                </a:solidFill>
              </a:rPr>
              <a:t>" (botón blanco) para rechazar la, lo que le retirara de la reunión.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Tenga en cuenta que cualquier cosa que comparta será visible/audible a través de la grabación.</a:t>
            </a:r>
            <a:endParaRPr sz="1000"/>
          </a:p>
          <a:p>
            <a:pPr indent="-292100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000"/>
              <a:buAutoNum type="arabicPeriod"/>
            </a:pPr>
            <a:r>
              <a:rPr lang="en-GB" sz="1000">
                <a:solidFill>
                  <a:srgbClr val="313087"/>
                </a:solidFill>
              </a:rPr>
              <a:t>Por favor, sea consciente de esto ya que puede influir en lo que decida y no comparta hoy.</a:t>
            </a:r>
            <a:endParaRPr sz="1000"/>
          </a:p>
        </p:txBody>
      </p:sp>
      <p:pic>
        <p:nvPicPr>
          <p:cNvPr id="557" name="Google Shape;557;g11703d6e84f_0_2292"/>
          <p:cNvPicPr preferRelativeResize="0"/>
          <p:nvPr/>
        </p:nvPicPr>
        <p:blipFill rotWithShape="1">
          <a:blip r:embed="rId3">
            <a:alphaModFix/>
          </a:blip>
          <a:srcRect b="0" l="1417" r="1485" t="0"/>
          <a:stretch/>
        </p:blipFill>
        <p:spPr>
          <a:xfrm>
            <a:off x="2981976" y="1438300"/>
            <a:ext cx="3309175" cy="1760325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g11703d6e84f_0_2292"/>
          <p:cNvSpPr/>
          <p:nvPr/>
        </p:nvSpPr>
        <p:spPr>
          <a:xfrm>
            <a:off x="4891525" y="2674925"/>
            <a:ext cx="1447200" cy="5727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88" name="Shape 9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Google Shape;989;g2845c88b0d6_0_1432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0" name="Google Shape;990;g2845c88b0d6_0_1432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1" name="Google Shape;991;g2845c88b0d6_0_1432"/>
          <p:cNvSpPr txBox="1"/>
          <p:nvPr/>
        </p:nvSpPr>
        <p:spPr>
          <a:xfrm>
            <a:off x="1672562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6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6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364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Montserrat Medium"/>
              <a:buChar char="●"/>
            </a:pPr>
            <a:r>
              <a:rPr b="0" i="0" lang="en-GB" sz="6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Campañas de vivienda en el condado de Los Ángeles</a:t>
            </a:r>
            <a:endParaRPr b="0" i="0" sz="6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364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Montserrat Medium"/>
              <a:buChar char="●"/>
            </a:pPr>
            <a:r>
              <a:rPr b="0" i="0" lang="en-GB" sz="6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 sobre los diferentes estilos de comunicación</a:t>
            </a:r>
            <a:endParaRPr b="0" i="0" sz="6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364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Montserrat Medium"/>
              <a:buChar char="●"/>
            </a:pPr>
            <a:r>
              <a:rPr b="0" i="0" lang="en-GB" sz="6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6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364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"/>
              <a:buFont typeface="Montserrat Medium"/>
              <a:buChar char="●"/>
            </a:pPr>
            <a:r>
              <a:rPr b="0" i="0" lang="en-GB" sz="6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6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2" name="Google Shape;992;g2845c88b0d6_0_1432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3" name="Google Shape;993;g2845c88b0d6_0_1432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4" name="Google Shape;994;g2845c88b0d6_0_1432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campaigns in Los Angeles County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about different communication styles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995" name="Google Shape;995;g2845c88b0d6_0_1432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6" name="Google Shape;996;g2845c88b0d6_0_1432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7" name="Google Shape;997;g2845c88b0d6_0_1432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8" name="Google Shape;998;g2845c88b0d6_0_1432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999" name="Google Shape;999;g2845c88b0d6_0_1432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0" name="Google Shape;1000;g2845c88b0d6_0_1432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1" name="Google Shape;1001;g2845c88b0d6_0_1432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2" name="Google Shape;1002;g2845c88b0d6_0_1432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3" name="Google Shape;1003;g2845c88b0d6_0_1432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4" name="Google Shape;1004;g2845c88b0d6_0_1432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5" name="Google Shape;1005;g2845c88b0d6_0_1432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6" name="Google Shape;1006;g2845c88b0d6_0_1432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7" name="Google Shape;1007;g2845c88b0d6_0_1432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8" name="Google Shape;1008;g2845c88b0d6_0_1432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09" name="Google Shape;1009;g2845c88b0d6_0_1432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0" name="Google Shape;1010;g2845c88b0d6_0_1432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1" name="Google Shape;1011;g2845c88b0d6_0_1432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2" name="Google Shape;1012;g2845c88b0d6_0_1432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3" name="Google Shape;1013;g2845c88b0d6_0_1432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14" name="Google Shape;1014;g2845c88b0d6_0_1432"/>
          <p:cNvSpPr txBox="1"/>
          <p:nvPr/>
        </p:nvSpPr>
        <p:spPr>
          <a:xfrm>
            <a:off x="3097400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 un problema de vivienda para enfocarse.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Aprenda a llenar una plantilla de política.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15" name="Google Shape;1015;g2845c88b0d6_0_1432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016" name="Google Shape;1016;g2845c88b0d6_0_1432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g2845c88b0d6_0_1432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What is research and how to do research?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Learn different research methods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18" name="Google Shape;1018;g2845c88b0d6_0_1432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19" name="Google Shape;1019;g2845c88b0d6_0_1432"/>
          <p:cNvGrpSpPr/>
          <p:nvPr/>
        </p:nvGrpSpPr>
        <p:grpSpPr>
          <a:xfrm>
            <a:off x="221000" y="1159975"/>
            <a:ext cx="1474500" cy="1473392"/>
            <a:chOff x="221003" y="702775"/>
            <a:chExt cx="1474500" cy="1473392"/>
          </a:xfrm>
        </p:grpSpPr>
        <p:sp>
          <p:nvSpPr>
            <p:cNvPr id="1020" name="Google Shape;1020;g2845c88b0d6_0_1432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g2845c88b0d6_0_1432"/>
            <p:cNvSpPr txBox="1"/>
            <p:nvPr/>
          </p:nvSpPr>
          <p:spPr>
            <a:xfrm>
              <a:off x="221003" y="702775"/>
              <a:ext cx="14745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¿Qué es la investigación? y cómo investigar.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Aprender diferentes métodos de investigación.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22" name="Google Shape;1022;g2845c88b0d6_0_1432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23" name="Google Shape;1023;g2845c88b0d6_0_1432"/>
          <p:cNvSpPr txBox="1"/>
          <p:nvPr/>
        </p:nvSpPr>
        <p:spPr>
          <a:xfrm>
            <a:off x="4575674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Investigación de antecedentes sobre un tema seleccionado de política de vivienda.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4" name="Google Shape;1024;g2845c88b0d6_0_1432"/>
          <p:cNvSpPr txBox="1"/>
          <p:nvPr/>
        </p:nvSpPr>
        <p:spPr>
          <a:xfrm>
            <a:off x="60272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una campaña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Mapeo de poder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5" name="Google Shape;1025;g2845c88b0d6_0_1432"/>
          <p:cNvSpPr txBox="1"/>
          <p:nvPr/>
        </p:nvSpPr>
        <p:spPr>
          <a:xfrm>
            <a:off x="7433637" y="712674"/>
            <a:ext cx="1406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 plan de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   comunicación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6" name="Google Shape;1026;g2845c88b0d6_0_1432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to focus 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7" name="Google Shape;1027;g2845c88b0d6_0_1432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Background research on selected housing policy issue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8" name="Google Shape;1028;g2845c88b0d6_0_1432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campaign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Power Mapping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29" name="Google Shape;1029;g2845c88b0d6_0_1432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communications plan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secure funding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0" name="Google Shape;1030;g2845c88b0d6_0_1432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Línea de Tiempo de Acción Colectiva</a:t>
            </a:r>
            <a:endParaRPr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079BD7"/>
                </a:solidFill>
              </a:rPr>
              <a:t>Best Start Regi</a:t>
            </a:r>
            <a:r>
              <a:rPr lang="en-GB" sz="1100">
                <a:solidFill>
                  <a:schemeClr val="dk1"/>
                </a:solidFill>
              </a:rPr>
              <a:t>ó</a:t>
            </a:r>
            <a:r>
              <a:rPr lang="en-GB" sz="1100">
                <a:solidFill>
                  <a:srgbClr val="079BD7"/>
                </a:solidFill>
              </a:rPr>
              <a:t>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031" name="Google Shape;1031;g2845c88b0d6_0_1432"/>
          <p:cNvSpPr txBox="1"/>
          <p:nvPr>
            <p:ph type="title"/>
          </p:nvPr>
        </p:nvSpPr>
        <p:spPr>
          <a:xfrm>
            <a:off x="278275" y="4511050"/>
            <a:ext cx="29118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Best Start Region 1</a:t>
            </a:r>
            <a:endParaRPr i="1" sz="1100">
              <a:solidFill>
                <a:srgbClr val="079BD7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079BD7"/>
                </a:solidFill>
              </a:rPr>
              <a:t>Collective Advocacy Timeline</a:t>
            </a:r>
            <a:r>
              <a:rPr lang="en-GB" sz="1100">
                <a:solidFill>
                  <a:srgbClr val="079BD7"/>
                </a:solidFill>
              </a:rPr>
              <a:t>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g2845c88b0d6_0_1478"/>
          <p:cNvSpPr/>
          <p:nvPr/>
        </p:nvSpPr>
        <p:spPr>
          <a:xfrm>
            <a:off x="7478765" y="8572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7" name="Google Shape;1037;g2845c88b0d6_0_1478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8" name="Google Shape;1038;g2845c88b0d6_0_1478"/>
          <p:cNvSpPr txBox="1"/>
          <p:nvPr/>
        </p:nvSpPr>
        <p:spPr>
          <a:xfrm>
            <a:off x="1672550" y="0"/>
            <a:ext cx="1406400" cy="2319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t/>
            </a:r>
            <a:endParaRPr b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Reuniones del Concejo Municipal (LA+Ciudades fuera de LA)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Educación cívica y oficiales electos a nivel de ciudad, condado y estado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Solicitudes de vivienda asequible y apoyo* /Equidad de recursos y abordar la comunidad sin hogar en Los Ángeles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39" name="Google Shape;1039;g2845c88b0d6_0_1478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Agosto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0" name="Google Shape;1040;g2845c88b0d6_0_1478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1" name="Google Shape;1041;g2845c88b0d6_0_1478"/>
          <p:cNvSpPr txBox="1"/>
          <p:nvPr/>
        </p:nvSpPr>
        <p:spPr>
          <a:xfrm>
            <a:off x="1672550" y="3104175"/>
            <a:ext cx="14064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City Council meetings (LA+Cities outside of LA)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Civic education+elected officials at city, county, and state level 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Affordable housing applications and support*/Equity of resources and addressing homelessness in LA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42" name="Google Shape;1042;g2845c88b0d6_0_1478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August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3" name="Google Shape;1043;g2845c88b0d6_0_1478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4" name="Google Shape;1044;g2845c88b0d6_0_1478"/>
          <p:cNvSpPr txBox="1"/>
          <p:nvPr>
            <p:ph type="title"/>
          </p:nvPr>
        </p:nvSpPr>
        <p:spPr>
          <a:xfrm>
            <a:off x="186950" y="85725"/>
            <a:ext cx="1474500" cy="95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Línea de Tiempo de Acción Colectiva</a:t>
            </a:r>
            <a:endParaRPr sz="11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chemeClr val="dk1"/>
                </a:solidFill>
              </a:rPr>
              <a:t>Best Start Región 1 -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endParaRPr sz="11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045" name="Google Shape;1045;g2845c88b0d6_0_1478"/>
          <p:cNvSpPr txBox="1"/>
          <p:nvPr>
            <p:ph type="title"/>
          </p:nvPr>
        </p:nvSpPr>
        <p:spPr>
          <a:xfrm>
            <a:off x="52375" y="4223225"/>
            <a:ext cx="1575000" cy="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2023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  <p:sp>
        <p:nvSpPr>
          <p:cNvPr id="1046" name="Google Shape;1046;g2845c88b0d6_0_1478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7" name="Google Shape;1047;g2845c88b0d6_0_1478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48" name="Google Shape;1048;g2845c88b0d6_0_1478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g2845c88b0d6_0_1478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September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0" name="Google Shape;1050;g2845c88b0d6_0_1478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1" name="Google Shape;1051;g2845c88b0d6_0_1478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Octubre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2" name="Google Shape;1052;g2845c88b0d6_0_1478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3" name="Google Shape;1053;g2845c88b0d6_0_1478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October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4" name="Google Shape;1054;g2845c88b0d6_0_1478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5" name="Google Shape;1055;g2845c88b0d6_0_1478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6" name="Google Shape;1056;g2845c88b0d6_0_1478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7" name="Google Shape;1057;g2845c88b0d6_0_1478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November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58" name="Google Shape;1058;g2845c88b0d6_0_1478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9" name="Google Shape;1059;g2845c88b0d6_0_1478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0" name="Google Shape;1060;g2845c88b0d6_0_1478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Diciembre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1" name="Google Shape;1061;g2845c88b0d6_0_1478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2" name="Google Shape;1062;g2845c88b0d6_0_1478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December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63" name="Google Shape;1063;g2845c88b0d6_0_1478"/>
          <p:cNvSpPr txBox="1"/>
          <p:nvPr/>
        </p:nvSpPr>
        <p:spPr>
          <a:xfrm>
            <a:off x="3057150" y="930075"/>
            <a:ext cx="1474500" cy="131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Escaneo panorámico de las campañas actuales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Seleccionemos un problema de vivienda, ya sea uniéndose al trabajo existente o generando un nuevo esfuerzo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14300" lvl="0" marL="1143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064" name="Google Shape;1064;g2845c88b0d6_0_1478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065" name="Google Shape;1065;g2845c88b0d6_0_1478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g2845c88b0d6_0_1478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Peer to peer learning and analysis of local ecosystem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67" name="Google Shape;1067;g2845c88b0d6_0_1478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068" name="Google Shape;1068;g2845c88b0d6_0_1478"/>
          <p:cNvGrpSpPr/>
          <p:nvPr/>
        </p:nvGrpSpPr>
        <p:grpSpPr>
          <a:xfrm>
            <a:off x="221003" y="1159976"/>
            <a:ext cx="1406407" cy="1473391"/>
            <a:chOff x="221006" y="702776"/>
            <a:chExt cx="1406407" cy="1473391"/>
          </a:xfrm>
        </p:grpSpPr>
        <p:sp>
          <p:nvSpPr>
            <p:cNvPr id="1069" name="Google Shape;1069;g2845c88b0d6_0_1478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g2845c88b0d6_0_1478"/>
            <p:cNvSpPr txBox="1"/>
            <p:nvPr/>
          </p:nvSpPr>
          <p:spPr>
            <a:xfrm>
              <a:off x="221013" y="702776"/>
              <a:ext cx="1406400" cy="1094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Contrato de Acción Colectiva comienzan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Introducciones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Reiteración de los estatutos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071" name="Google Shape;1071;g2845c88b0d6_0_1478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Julio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072" name="Google Shape;1072;g2845c88b0d6_0_1478"/>
          <p:cNvSpPr txBox="1"/>
          <p:nvPr/>
        </p:nvSpPr>
        <p:spPr>
          <a:xfrm>
            <a:off x="457567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Herramientas de investigación y cómo usarlas.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Ejemplo de investigación:  La historia de la línea </a:t>
            </a: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  <a:extLst>
                  <a:ext uri="http://customooxmlschemas.google.com/">
                    <go:slidesCustomData xmlns:go="http://customooxmlschemas.google.com/" textRoundtripDataId="2"/>
                  </a:ext>
                </a:extLst>
              </a:rPr>
              <a:t>roja</a:t>
            </a: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en las comunidades locales (Huntington Park, LA, El Monte)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73" name="Google Shape;1073;g2845c88b0d6_0_1478"/>
          <p:cNvSpPr txBox="1"/>
          <p:nvPr/>
        </p:nvSpPr>
        <p:spPr>
          <a:xfrm>
            <a:off x="6027225" y="442150"/>
            <a:ext cx="1406400" cy="18120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Aprenderemos a completar una plantilla de póliza + continuar investigando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74" name="Google Shape;1074;g2845c88b0d6_0_1478"/>
          <p:cNvSpPr txBox="1"/>
          <p:nvPr/>
        </p:nvSpPr>
        <p:spPr>
          <a:xfrm>
            <a:off x="7433625" y="712675"/>
            <a:ext cx="1406400" cy="1607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Mantener nuestra comunidad alojada: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Causas fundamentales de la falta de vivienda (Recuento de personas sin hogar de LAHSA de enero)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Mantén tu casa para las fiestas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75" name="Google Shape;1075;g2845c88b0d6_0_1478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Landscape scan of current campaigns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Select a housing issue -- either joining existing work, or generating new effort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76" name="Google Shape;1076;g2845c88b0d6_0_1478"/>
          <p:cNvSpPr txBox="1"/>
          <p:nvPr/>
        </p:nvSpPr>
        <p:spPr>
          <a:xfrm>
            <a:off x="4575675" y="3113350"/>
            <a:ext cx="14745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Research tools and how to use them. 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Research example: History of redlining in local communities (Huntington Park, LA, El Monte)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77" name="Google Shape;1077;g2845c88b0d6_0_1478"/>
          <p:cNvSpPr txBox="1"/>
          <p:nvPr/>
        </p:nvSpPr>
        <p:spPr>
          <a:xfrm>
            <a:off x="6027225" y="3113350"/>
            <a:ext cx="1474500" cy="203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01600" lvl="0" marL="114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Learn how to fill out a policy template + continue research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78" name="Google Shape;1078;g2845c88b0d6_0_1478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Keeping our community housed: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Root causes of homelessness (January’s LAHSA Homeless Count)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Keep your Home for the Holidays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2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g2845c88b0d6_0_1524"/>
          <p:cNvSpPr/>
          <p:nvPr/>
        </p:nvSpPr>
        <p:spPr>
          <a:xfrm>
            <a:off x="7478765" y="2215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4" name="Google Shape;1084;g2845c88b0d6_0_1524"/>
          <p:cNvSpPr/>
          <p:nvPr/>
        </p:nvSpPr>
        <p:spPr>
          <a:xfrm>
            <a:off x="1672562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5" name="Google Shape;1085;g2845c88b0d6_0_1524"/>
          <p:cNvSpPr txBox="1"/>
          <p:nvPr/>
        </p:nvSpPr>
        <p:spPr>
          <a:xfrm>
            <a:off x="1672550" y="539800"/>
            <a:ext cx="14745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crear una campaña, Parte #2: Continuamos trabajando en el desarrollo de campañas y cultivando coaliciones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6" name="Google Shape;1086;g2845c88b0d6_0_1524"/>
          <p:cNvSpPr txBox="1"/>
          <p:nvPr/>
        </p:nvSpPr>
        <p:spPr>
          <a:xfrm>
            <a:off x="1738412" y="2320187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Febrero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87" name="Google Shape;1087;g2845c88b0d6_0_1524"/>
          <p:cNvSpPr/>
          <p:nvPr/>
        </p:nvSpPr>
        <p:spPr>
          <a:xfrm>
            <a:off x="1672562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8" name="Google Shape;1088;g2845c88b0d6_0_1524"/>
          <p:cNvSpPr txBox="1"/>
          <p:nvPr/>
        </p:nvSpPr>
        <p:spPr>
          <a:xfrm>
            <a:off x="1672562" y="3104175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create a campaign, Part #2: Continue work on developing campaign and cultivating coalitions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089" name="Google Shape;1089;g2845c88b0d6_0_1524"/>
          <p:cNvSpPr txBox="1"/>
          <p:nvPr/>
        </p:nvSpPr>
        <p:spPr>
          <a:xfrm>
            <a:off x="1672562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February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0" name="Google Shape;1090;g2845c88b0d6_0_1524"/>
          <p:cNvSpPr/>
          <p:nvPr/>
        </p:nvSpPr>
        <p:spPr>
          <a:xfrm>
            <a:off x="247690" y="14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1" name="Google Shape;1091;g2845c88b0d6_0_1524"/>
          <p:cNvSpPr/>
          <p:nvPr/>
        </p:nvSpPr>
        <p:spPr>
          <a:xfrm>
            <a:off x="3124114" y="2243445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2" name="Google Shape;1092;g2845c88b0d6_0_1524"/>
          <p:cNvSpPr txBox="1"/>
          <p:nvPr/>
        </p:nvSpPr>
        <p:spPr>
          <a:xfrm>
            <a:off x="3189964" y="2320399"/>
            <a:ext cx="12747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Marzo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3" name="Google Shape;1093;g2845c88b0d6_0_1524"/>
          <p:cNvSpPr/>
          <p:nvPr/>
        </p:nvSpPr>
        <p:spPr>
          <a:xfrm>
            <a:off x="3124114" y="2723051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4" name="Google Shape;1094;g2845c88b0d6_0_1524"/>
          <p:cNvSpPr txBox="1"/>
          <p:nvPr/>
        </p:nvSpPr>
        <p:spPr>
          <a:xfrm>
            <a:off x="3124114" y="2800003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March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5" name="Google Shape;1095;g2845c88b0d6_0_1524"/>
          <p:cNvSpPr/>
          <p:nvPr/>
        </p:nvSpPr>
        <p:spPr>
          <a:xfrm>
            <a:off x="4575666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6" name="Google Shape;1096;g2845c88b0d6_0_1524"/>
          <p:cNvSpPr txBox="1"/>
          <p:nvPr/>
        </p:nvSpPr>
        <p:spPr>
          <a:xfrm>
            <a:off x="4575666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Abril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7" name="Google Shape;1097;g2845c88b0d6_0_1524"/>
          <p:cNvSpPr/>
          <p:nvPr/>
        </p:nvSpPr>
        <p:spPr>
          <a:xfrm>
            <a:off x="4575666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8" name="Google Shape;1098;g2845c88b0d6_0_1524"/>
          <p:cNvSpPr txBox="1"/>
          <p:nvPr/>
        </p:nvSpPr>
        <p:spPr>
          <a:xfrm>
            <a:off x="4575666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April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099" name="Google Shape;1099;g2845c88b0d6_0_1524"/>
          <p:cNvSpPr/>
          <p:nvPr/>
        </p:nvSpPr>
        <p:spPr>
          <a:xfrm>
            <a:off x="6027218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0" name="Google Shape;1100;g2845c88b0d6_0_1524"/>
          <p:cNvSpPr txBox="1"/>
          <p:nvPr/>
        </p:nvSpPr>
        <p:spPr>
          <a:xfrm>
            <a:off x="6027218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1" name="Google Shape;1101;g2845c88b0d6_0_1524"/>
          <p:cNvSpPr/>
          <p:nvPr/>
        </p:nvSpPr>
        <p:spPr>
          <a:xfrm>
            <a:off x="6027218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2" name="Google Shape;1102;g2845c88b0d6_0_1524"/>
          <p:cNvSpPr txBox="1"/>
          <p:nvPr/>
        </p:nvSpPr>
        <p:spPr>
          <a:xfrm>
            <a:off x="6027218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May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3" name="Google Shape;1103;g2845c88b0d6_0_1524"/>
          <p:cNvSpPr/>
          <p:nvPr/>
        </p:nvSpPr>
        <p:spPr>
          <a:xfrm>
            <a:off x="7478770" y="636475"/>
            <a:ext cx="1406400" cy="4911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4" name="Google Shape;1104;g2845c88b0d6_0_1524"/>
          <p:cNvSpPr/>
          <p:nvPr/>
        </p:nvSpPr>
        <p:spPr>
          <a:xfrm>
            <a:off x="7478770" y="2243458"/>
            <a:ext cx="1406400" cy="3900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5" name="Google Shape;1105;g2845c88b0d6_0_1524"/>
          <p:cNvSpPr txBox="1"/>
          <p:nvPr/>
        </p:nvSpPr>
        <p:spPr>
          <a:xfrm>
            <a:off x="7478770" y="2320412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Junio</a:t>
            </a:r>
            <a:endParaRPr b="1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6" name="Google Shape;1106;g2845c88b0d6_0_1524"/>
          <p:cNvSpPr/>
          <p:nvPr/>
        </p:nvSpPr>
        <p:spPr>
          <a:xfrm>
            <a:off x="7478770" y="2723065"/>
            <a:ext cx="1406400" cy="390300"/>
          </a:xfrm>
          <a:prstGeom prst="roundRect">
            <a:avLst>
              <a:gd fmla="val 16667" name="adj"/>
            </a:avLst>
          </a:prstGeom>
          <a:solidFill>
            <a:srgbClr val="EC008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g2845c88b0d6_0_1524"/>
          <p:cNvSpPr txBox="1"/>
          <p:nvPr/>
        </p:nvSpPr>
        <p:spPr>
          <a:xfrm>
            <a:off x="7478770" y="2800016"/>
            <a:ext cx="1406400" cy="236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200"/>
              </a:spcBef>
              <a:spcAft>
                <a:spcPts val="20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June</a:t>
            </a:r>
            <a:endParaRPr b="1" i="1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08" name="Google Shape;1108;g2845c88b0d6_0_1524"/>
          <p:cNvSpPr txBox="1"/>
          <p:nvPr/>
        </p:nvSpPr>
        <p:spPr>
          <a:xfrm>
            <a:off x="3021200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#1: Aprender sobre diferentes estilos de comunicación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Organización de familiares, amigos, vecinos y extraños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2550" lvl="0" marL="89999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1109" name="Google Shape;1109;g2845c88b0d6_0_1524"/>
          <p:cNvGrpSpPr/>
          <p:nvPr/>
        </p:nvGrpSpPr>
        <p:grpSpPr>
          <a:xfrm>
            <a:off x="221016" y="2723064"/>
            <a:ext cx="1406380" cy="1666811"/>
            <a:chOff x="368456" y="3015838"/>
            <a:chExt cx="1551611" cy="1666811"/>
          </a:xfrm>
        </p:grpSpPr>
        <p:sp>
          <p:nvSpPr>
            <p:cNvPr id="1110" name="Google Shape;1110;g2845c88b0d6_0_1524"/>
            <p:cNvSpPr/>
            <p:nvPr/>
          </p:nvSpPr>
          <p:spPr>
            <a:xfrm>
              <a:off x="368467" y="3015838"/>
              <a:ext cx="1551600" cy="3903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1" name="Google Shape;1111;g2845c88b0d6_0_1524"/>
            <p:cNvSpPr txBox="1"/>
            <p:nvPr/>
          </p:nvSpPr>
          <p:spPr>
            <a:xfrm>
              <a:off x="368456" y="3406149"/>
              <a:ext cx="1551600" cy="1276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Communities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How to create a campaign, Part #1 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i="1" lang="en-GB" sz="700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Introduction to creating a campaign and Sharing  tools</a:t>
              </a:r>
              <a:endParaRPr i="1" sz="7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Emerging opportunities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Community Resource Mobilization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Region 1</a:t>
              </a:r>
              <a:endParaRPr b="1" i="1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89998" lvl="0" marL="89998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313087"/>
                </a:buClr>
                <a:buSzPts val="700"/>
                <a:buFont typeface="Montserrat Medium"/>
                <a:buChar char="●"/>
              </a:pPr>
              <a:r>
                <a:rPr b="0" i="1" lang="en-GB" sz="700" u="none" cap="none" strike="noStrike">
                  <a:solidFill>
                    <a:srgbClr val="313087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Same process as local communities</a:t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t/>
              </a:r>
              <a:endParaRPr b="0" i="1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112" name="Google Shape;1112;g2845c88b0d6_0_1524"/>
            <p:cNvSpPr txBox="1"/>
            <p:nvPr/>
          </p:nvSpPr>
          <p:spPr>
            <a:xfrm>
              <a:off x="368467" y="3092790"/>
              <a:ext cx="15516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1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January</a:t>
              </a:r>
              <a:endParaRPr b="1" i="1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grpSp>
        <p:nvGrpSpPr>
          <p:cNvPr id="1113" name="Google Shape;1113;g2845c88b0d6_0_1524"/>
          <p:cNvGrpSpPr/>
          <p:nvPr/>
        </p:nvGrpSpPr>
        <p:grpSpPr>
          <a:xfrm>
            <a:off x="221000" y="780675"/>
            <a:ext cx="1517400" cy="1852692"/>
            <a:chOff x="221003" y="323475"/>
            <a:chExt cx="1517400" cy="1852692"/>
          </a:xfrm>
        </p:grpSpPr>
        <p:sp>
          <p:nvSpPr>
            <p:cNvPr id="1114" name="Google Shape;1114;g2845c88b0d6_0_1524"/>
            <p:cNvSpPr/>
            <p:nvPr/>
          </p:nvSpPr>
          <p:spPr>
            <a:xfrm>
              <a:off x="221006" y="1786167"/>
              <a:ext cx="1406400" cy="390000"/>
            </a:xfrm>
            <a:prstGeom prst="roundRect">
              <a:avLst>
                <a:gd fmla="val 16667" name="adj"/>
              </a:avLst>
            </a:prstGeom>
            <a:solidFill>
              <a:srgbClr val="EC00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g2845c88b0d6_0_1524"/>
            <p:cNvSpPr txBox="1"/>
            <p:nvPr/>
          </p:nvSpPr>
          <p:spPr>
            <a:xfrm>
              <a:off x="221003" y="323475"/>
              <a:ext cx="1517400" cy="1473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b" bIns="91425" lIns="180000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chemeClr val="accent2"/>
                  </a:solidFill>
                  <a:latin typeface="Montserrat"/>
                  <a:ea typeface="Montserrat"/>
                  <a:cs typeface="Montserrat"/>
                  <a:sym typeface="Montserrat"/>
                </a:rPr>
                <a:t>4 Comunidades</a:t>
              </a:r>
              <a:endParaRPr b="1" i="0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Cómo crear una campaña, Parte #1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lang="en-GB" sz="700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Introducción a la creación    de una campaña y  herramientas para compartir.</a:t>
              </a:r>
              <a:endParaRPr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Oportunidades emergentes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Movilización de recursos   comunitarios</a:t>
              </a:r>
              <a:endParaRPr b="0" i="0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  <a:p>
              <a:pPr indent="-89999" lvl="0" marL="0" marR="0" rtl="0" algn="ctr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700" u="none" cap="none" strike="noStrike">
                  <a:solidFill>
                    <a:srgbClr val="313087"/>
                  </a:solidFill>
                  <a:latin typeface="Montserrat"/>
                  <a:ea typeface="Montserrat"/>
                  <a:cs typeface="Montserrat"/>
                  <a:sym typeface="Montserrat"/>
                </a:rPr>
                <a:t>Región 1</a:t>
              </a:r>
              <a:endParaRPr b="1" i="0" sz="7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  <a:p>
              <a:pPr indent="-134449" lvl="0" marL="0" marR="0" rtl="0" algn="l">
                <a:lnSpc>
                  <a:spcPct val="100000"/>
                </a:lnSpc>
                <a:spcBef>
                  <a:spcPts val="300"/>
                </a:spcBef>
                <a:spcAft>
                  <a:spcPts val="0"/>
                </a:spcAft>
                <a:buClr>
                  <a:schemeClr val="accent2"/>
                </a:buClr>
                <a:buSzPts val="700"/>
                <a:buFont typeface="Montserrat Medium"/>
                <a:buChar char="●"/>
              </a:pPr>
              <a:r>
                <a:rPr b="0" i="0" lang="en-GB" sz="700" u="none" cap="none" strike="noStrike">
                  <a:solidFill>
                    <a:schemeClr val="accent2"/>
                  </a:solidFill>
                  <a:latin typeface="Montserrat Medium"/>
                  <a:ea typeface="Montserrat Medium"/>
                  <a:cs typeface="Montserrat Medium"/>
                  <a:sym typeface="Montserrat Medium"/>
                </a:rPr>
                <a:t>Mismo proceso que comunidades locales </a:t>
              </a:r>
              <a:endParaRPr b="0" i="0" sz="7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endParaRPr>
            </a:p>
          </p:txBody>
        </p:sp>
        <p:sp>
          <p:nvSpPr>
            <p:cNvPr id="1116" name="Google Shape;1116;g2845c88b0d6_0_1524"/>
            <p:cNvSpPr txBox="1"/>
            <p:nvPr/>
          </p:nvSpPr>
          <p:spPr>
            <a:xfrm>
              <a:off x="286811" y="1862971"/>
              <a:ext cx="1274700" cy="236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91425" spcFirstLastPara="1" rIns="91425" wrap="square" tIns="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-GB" sz="1000" u="none" cap="none" strike="noStrike">
                  <a:solidFill>
                    <a:schemeClr val="lt1"/>
                  </a:solidFill>
                  <a:latin typeface="Montserrat"/>
                  <a:ea typeface="Montserrat"/>
                  <a:cs typeface="Montserrat"/>
                  <a:sym typeface="Montserrat"/>
                </a:rPr>
                <a:t>Enero</a:t>
              </a:r>
              <a:endParaRPr b="1" i="0" sz="1000" u="none" cap="none" strike="noStrik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endParaRPr>
            </a:p>
          </p:txBody>
        </p:sp>
      </p:grpSp>
      <p:sp>
        <p:nvSpPr>
          <p:cNvPr id="1117" name="Google Shape;1117;g2845c88b0d6_0_1524"/>
          <p:cNvSpPr txBox="1"/>
          <p:nvPr/>
        </p:nvSpPr>
        <p:spPr>
          <a:xfrm>
            <a:off x="4575675" y="712675"/>
            <a:ext cx="15654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89999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Desarrollo de habilidades para el trabajo de campaña Parte #2: comentarios públicos y uso de datos SCAG y otros datos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de elementos de vivienda y reuniones del consejo vecinal/concejo municipal.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9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9" lvl="0" marL="0" marR="0" rtl="0" algn="ctr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34449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8" name="Google Shape;1118;g2845c88b0d6_0_1524"/>
          <p:cNvSpPr txBox="1"/>
          <p:nvPr/>
        </p:nvSpPr>
        <p:spPr>
          <a:xfrm>
            <a:off x="6027225" y="712675"/>
            <a:ext cx="1474500" cy="1541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Desarrollo de habilidades para el trabajo de campaña Parte # 3: Cómo crear e implementar un plan de comunicaciones</a:t>
            </a:r>
            <a:endParaRPr sz="700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19" name="Google Shape;1119;g2845c88b0d6_0_1524"/>
          <p:cNvSpPr txBox="1"/>
          <p:nvPr/>
        </p:nvSpPr>
        <p:spPr>
          <a:xfrm>
            <a:off x="7478775" y="439625"/>
            <a:ext cx="1406400" cy="1714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Comunidades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Cómo asegurar la financiación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Evaluación/Reflexión del trabajo 2023-24</a:t>
            </a:r>
            <a:endParaRPr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Oportunidades emergentes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Movilización de recursos comunitarios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0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0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Región 1</a:t>
            </a:r>
            <a:endParaRPr b="1" i="0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0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Actualizaciones / mismo proceso que comunidades locales</a:t>
            </a:r>
            <a:endParaRPr b="0" i="0" sz="7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0" name="Google Shape;1120;g2845c88b0d6_0_1524"/>
          <p:cNvSpPr txBox="1"/>
          <p:nvPr/>
        </p:nvSpPr>
        <p:spPr>
          <a:xfrm>
            <a:off x="31241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#1:  Learning about different communication styles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Organizing family, friends, neighbors and strangers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1" name="Google Shape;1121;g2845c88b0d6_0_1524"/>
          <p:cNvSpPr txBox="1"/>
          <p:nvPr/>
        </p:nvSpPr>
        <p:spPr>
          <a:xfrm>
            <a:off x="45756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#2: giving public comment and using SCAG data and  other data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Housing element updates &amp; neighborhood council/city council meetings.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2" name="Google Shape;1122;g2845c88b0d6_0_1524"/>
          <p:cNvSpPr txBox="1"/>
          <p:nvPr/>
        </p:nvSpPr>
        <p:spPr>
          <a:xfrm>
            <a:off x="6027224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Skills Building for Campaign Work Part #3: How to create and implement a communications plan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3" name="Google Shape;1123;g2845c88b0d6_0_1524"/>
          <p:cNvSpPr txBox="1"/>
          <p:nvPr/>
        </p:nvSpPr>
        <p:spPr>
          <a:xfrm>
            <a:off x="7478787" y="3113350"/>
            <a:ext cx="1406400" cy="176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4 Communities</a:t>
            </a:r>
            <a:endParaRPr b="1" i="1" sz="7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to secure funding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i="1" lang="en-GB" sz="7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Evaluation/Reflection of 2023-24 work</a:t>
            </a:r>
            <a:endParaRPr i="1" sz="7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Emerging opportunities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Community Resource Mobilization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1" i="1" lang="en-GB" sz="7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Region 1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9998" lvl="0" marL="89998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ts val="700"/>
              <a:buFont typeface="Montserrat Medium"/>
              <a:buChar char="●"/>
            </a:pPr>
            <a:r>
              <a:rPr b="0" i="1" lang="en-GB" sz="700" u="none" cap="none" strike="noStrike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Updates / same process as local communities</a:t>
            </a:r>
            <a:endParaRPr b="0" i="1" sz="700" u="none" cap="none" strike="noStrike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24" name="Google Shape;1124;g2845c88b0d6_0_1524"/>
          <p:cNvSpPr txBox="1"/>
          <p:nvPr>
            <p:ph type="title"/>
          </p:nvPr>
        </p:nvSpPr>
        <p:spPr>
          <a:xfrm>
            <a:off x="252300" y="102375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Línea de Tiempo de Acción Colectiva</a:t>
            </a:r>
            <a:endParaRPr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100">
                <a:solidFill>
                  <a:srgbClr val="4EB648"/>
                </a:solidFill>
              </a:rPr>
              <a:t>Best Start Región 1 -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endParaRPr sz="1100">
              <a:solidFill>
                <a:srgbClr val="EC008C"/>
              </a:solidFill>
            </a:endParaRPr>
          </a:p>
        </p:txBody>
      </p:sp>
      <p:sp>
        <p:nvSpPr>
          <p:cNvPr id="1125" name="Google Shape;1125;g2845c88b0d6_0_1524"/>
          <p:cNvSpPr txBox="1"/>
          <p:nvPr>
            <p:ph type="title"/>
          </p:nvPr>
        </p:nvSpPr>
        <p:spPr>
          <a:xfrm>
            <a:off x="278275" y="4511050"/>
            <a:ext cx="28719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Best Start Region 1</a:t>
            </a:r>
            <a:endParaRPr i="1" sz="1100">
              <a:solidFill>
                <a:srgbClr val="4EB648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100">
                <a:solidFill>
                  <a:srgbClr val="4EB648"/>
                </a:solidFill>
              </a:rPr>
              <a:t>Collective Advocacy Timeline -</a:t>
            </a:r>
            <a:r>
              <a:rPr lang="en-GB" sz="1100">
                <a:solidFill>
                  <a:srgbClr val="079BD7"/>
                </a:solidFill>
              </a:rPr>
              <a:t> </a:t>
            </a:r>
            <a:r>
              <a:rPr lang="en-GB" sz="1100">
                <a:solidFill>
                  <a:srgbClr val="EC008C"/>
                </a:solidFill>
              </a:rPr>
              <a:t>2024</a:t>
            </a:r>
            <a:r>
              <a:rPr lang="en-GB" sz="1100">
                <a:solidFill>
                  <a:srgbClr val="079BD7"/>
                </a:solidFill>
              </a:rPr>
              <a:t>        </a:t>
            </a:r>
            <a:endParaRPr sz="1100">
              <a:solidFill>
                <a:srgbClr val="079BD7"/>
              </a:solidFill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EB648"/>
        </a:solidFill>
      </p:bgPr>
    </p:bg>
    <p:spTree>
      <p:nvGrpSpPr>
        <p:cNvPr id="1129" name="Shape 1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0" name="Google Shape;1130;g21d65d0f999_1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Questions and Answers</a:t>
            </a:r>
            <a:endParaRPr i="1" sz="2200"/>
          </a:p>
        </p:txBody>
      </p:sp>
      <p:sp>
        <p:nvSpPr>
          <p:cNvPr id="1131" name="Google Shape;1131;g21d65d0f999_1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Preguntas y Respuestas</a:t>
            </a:r>
            <a:endParaRPr sz="220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312E87"/>
        </a:solidFill>
      </p:bgPr>
    </p:bg>
    <p:spTree>
      <p:nvGrpSpPr>
        <p:cNvPr id="1135" name="Shape 1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" name="Google Shape;1136;g2591c3b3ac1_0_12"/>
          <p:cNvSpPr txBox="1"/>
          <p:nvPr>
            <p:ph type="title"/>
          </p:nvPr>
        </p:nvSpPr>
        <p:spPr>
          <a:xfrm>
            <a:off x="2449275" y="2309925"/>
            <a:ext cx="4265700" cy="94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t/>
            </a:r>
            <a:endParaRPr sz="2600"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b="0" i="1" lang="en-GB" sz="2600">
                <a:latin typeface="Montserrat"/>
                <a:ea typeface="Montserrat"/>
                <a:cs typeface="Montserrat"/>
                <a:sym typeface="Montserrat"/>
              </a:rPr>
              <a:t>?</a:t>
            </a:r>
            <a:endParaRPr b="0" i="1" sz="2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600"/>
              <a:t>Future LA</a:t>
            </a:r>
            <a:endParaRPr i="1" sz="260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9BD7"/>
        </a:solidFill>
      </p:bgPr>
    </p:bg>
    <p:spTree>
      <p:nvGrpSpPr>
        <p:cNvPr id="1140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b3fd2847b1_0_0"/>
          <p:cNvSpPr txBox="1"/>
          <p:nvPr>
            <p:ph type="title"/>
          </p:nvPr>
        </p:nvSpPr>
        <p:spPr>
          <a:xfrm>
            <a:off x="4511550" y="1801588"/>
            <a:ext cx="4201200" cy="198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2200"/>
              <a:t>Community Resource Mobilization</a:t>
            </a:r>
            <a:endParaRPr i="1" sz="2200"/>
          </a:p>
        </p:txBody>
      </p:sp>
      <p:sp>
        <p:nvSpPr>
          <p:cNvPr id="1142" name="Google Shape;1142;g1b3fd2847b1_0_0"/>
          <p:cNvSpPr txBox="1"/>
          <p:nvPr>
            <p:ph type="title"/>
          </p:nvPr>
        </p:nvSpPr>
        <p:spPr>
          <a:xfrm>
            <a:off x="419675" y="1725688"/>
            <a:ext cx="3961200" cy="213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2200"/>
              <a:t>Movilización de recursos comunitarios</a:t>
            </a:r>
            <a:endParaRPr sz="220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6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1cf0c18d11d_1_6"/>
          <p:cNvSpPr txBox="1"/>
          <p:nvPr/>
        </p:nvSpPr>
        <p:spPr>
          <a:xfrm>
            <a:off x="3316200" y="12525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BestStartRegion1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1148" name="Google Shape;1148;g1cf0c18d11d_1_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0200" y="2047175"/>
            <a:ext cx="1552010" cy="108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9" name="Google Shape;1149;g1cf0c18d11d_1_6"/>
          <p:cNvSpPr txBox="1"/>
          <p:nvPr/>
        </p:nvSpPr>
        <p:spPr>
          <a:xfrm>
            <a:off x="3316200" y="1821431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0" name="Google Shape;1150;g1cf0c18d11d_1_6"/>
          <p:cNvSpPr txBox="1"/>
          <p:nvPr/>
        </p:nvSpPr>
        <p:spPr>
          <a:xfrm>
            <a:off x="3316200" y="2390275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8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BestStartMetroLA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1" name="Google Shape;1151;g1cf0c18d11d_1_6"/>
          <p:cNvSpPr txBox="1"/>
          <p:nvPr/>
        </p:nvSpPr>
        <p:spPr>
          <a:xfrm>
            <a:off x="3316200" y="2959150"/>
            <a:ext cx="4743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0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1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BestStartSouthElMonteElMonte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2" name="Google Shape;1152;g1cf0c18d11d_1_6"/>
          <p:cNvSpPr txBox="1"/>
          <p:nvPr/>
        </p:nvSpPr>
        <p:spPr>
          <a:xfrm>
            <a:off x="3316200" y="3528000"/>
            <a:ext cx="3847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400" u="sng" cap="none" strike="noStrike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2"/>
              </a:rPr>
              <a:t>facebook.com/</a:t>
            </a:r>
            <a:r>
              <a:rPr b="0" i="0" lang="en-GB" sz="1400" u="sng" cap="none" strike="noStrike">
                <a:solidFill>
                  <a:srgbClr val="EC008C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BestStartSoutheastLA</a:t>
            </a:r>
            <a:endParaRPr b="0" i="0" sz="1400" u="none" cap="none" strike="noStrike">
              <a:solidFill>
                <a:srgbClr val="EC008C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g21299b039ac_14_2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158" name="Google Shape;1158;g21299b039ac_14_2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i="1" lang="en-GB" sz="1500">
                <a:solidFill>
                  <a:srgbClr val="EC008C"/>
                </a:solidFill>
              </a:rPr>
              <a:t>Thursday, September  28, 2023</a:t>
            </a:r>
            <a:br>
              <a:rPr b="1" i="1" lang="en-GB" sz="1500">
                <a:solidFill>
                  <a:srgbClr val="EC008C"/>
                </a:solidFill>
              </a:rPr>
            </a:br>
            <a:r>
              <a:rPr i="1" lang="en-GB" sz="1500">
                <a:solidFill>
                  <a:srgbClr val="EC008C"/>
                </a:solidFill>
              </a:rPr>
              <a:t>9:00 am-12:00 pm</a:t>
            </a:r>
            <a:endParaRPr i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—-------------------------------------------</a:t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October 23,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October 26,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59" name="Google Shape;1159;g21299b039ac_14_2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160" name="Google Shape;1160;g21299b039ac_14_2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C008C"/>
              </a:buClr>
              <a:buSzPts val="1500"/>
              <a:buChar char="●"/>
            </a:pPr>
            <a:r>
              <a:rPr b="1" lang="en-GB" sz="1500">
                <a:solidFill>
                  <a:srgbClr val="EC008C"/>
                </a:solidFill>
              </a:rPr>
              <a:t>Jueves, 28 de Septiembre</a:t>
            </a:r>
            <a:br>
              <a:rPr b="1" lang="en-GB" sz="1500">
                <a:solidFill>
                  <a:srgbClr val="EC008C"/>
                </a:solidFill>
              </a:rPr>
            </a:br>
            <a:r>
              <a:rPr lang="en-GB" sz="1500">
                <a:solidFill>
                  <a:srgbClr val="EC008C"/>
                </a:solidFill>
              </a:rPr>
              <a:t>9:00 am-12:00 pm</a:t>
            </a:r>
            <a:endParaRPr b="1" sz="1500">
              <a:solidFill>
                <a:srgbClr val="EC008C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rgbClr val="EC008C"/>
                </a:solidFill>
              </a:rPr>
              <a:t>—----------------------------------------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23 de Octubre,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26 de 0ctubre,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g27dda38ec97_6_0"/>
          <p:cNvSpPr txBox="1"/>
          <p:nvPr>
            <p:ph type="title"/>
          </p:nvPr>
        </p:nvSpPr>
        <p:spPr>
          <a:xfrm>
            <a:off x="5122725" y="853925"/>
            <a:ext cx="3450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Next Best Start Region 1 </a:t>
            </a:r>
            <a:endParaRPr i="1"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1800">
                <a:solidFill>
                  <a:srgbClr val="2797C9"/>
                </a:solidFill>
              </a:rPr>
              <a:t>Monthly Meeting</a:t>
            </a:r>
            <a:endParaRPr i="1" sz="1800">
              <a:solidFill>
                <a:srgbClr val="2797C9"/>
              </a:solidFill>
            </a:endParaRPr>
          </a:p>
        </p:txBody>
      </p:sp>
      <p:sp>
        <p:nvSpPr>
          <p:cNvPr id="1166" name="Google Shape;1166;g27dda38ec97_6_0"/>
          <p:cNvSpPr txBox="1"/>
          <p:nvPr>
            <p:ph idx="1" type="body"/>
          </p:nvPr>
        </p:nvSpPr>
        <p:spPr>
          <a:xfrm>
            <a:off x="4974525" y="1899875"/>
            <a:ext cx="3747300" cy="155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i="1" sz="15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Monday, October 23,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i="1" lang="en-GB" sz="1500">
                <a:solidFill>
                  <a:schemeClr val="accent2"/>
                </a:solidFill>
              </a:rPr>
              <a:t>Thursday, October 26, 2023</a:t>
            </a:r>
            <a:endParaRPr b="1" i="1" sz="1500">
              <a:solidFill>
                <a:schemeClr val="accent2"/>
              </a:solidFill>
            </a:endParaRPr>
          </a:p>
          <a:p>
            <a:pPr indent="269999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i="1"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i="1"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67" name="Google Shape;1167;g27dda38ec97_6_0"/>
          <p:cNvSpPr txBox="1"/>
          <p:nvPr>
            <p:ph type="title"/>
          </p:nvPr>
        </p:nvSpPr>
        <p:spPr>
          <a:xfrm>
            <a:off x="495500" y="853925"/>
            <a:ext cx="39219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1800">
                <a:solidFill>
                  <a:srgbClr val="2797C9"/>
                </a:solidFill>
              </a:rPr>
              <a:t>Próximas Reuniones Mensuales de Best Start Región 1</a:t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t/>
            </a:r>
            <a:endParaRPr sz="1800">
              <a:solidFill>
                <a:srgbClr val="2797C9"/>
              </a:solidFill>
            </a:endParaRPr>
          </a:p>
        </p:txBody>
      </p:sp>
      <p:sp>
        <p:nvSpPr>
          <p:cNvPr id="1168" name="Google Shape;1168;g27dda38ec97_6_0"/>
          <p:cNvSpPr txBox="1"/>
          <p:nvPr>
            <p:ph idx="1" type="body"/>
          </p:nvPr>
        </p:nvSpPr>
        <p:spPr>
          <a:xfrm>
            <a:off x="534650" y="1953675"/>
            <a:ext cx="3843600" cy="27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13087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Lunes, 23 de Octubre,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5:00 pm - 8:00 pm</a:t>
            </a:r>
            <a:b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19050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500"/>
              <a:buChar char="●"/>
            </a:pPr>
            <a:r>
              <a:rPr b="1" lang="en-GB" sz="1500">
                <a:solidFill>
                  <a:schemeClr val="accent2"/>
                </a:solidFill>
              </a:rPr>
              <a:t>Jueves, 26 de 0ctubre, 2023</a:t>
            </a:r>
            <a:endParaRPr b="1" sz="1500"/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rPr lang="en-GB" sz="1500">
                <a:solidFill>
                  <a:schemeClr val="accent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9:00 am - 12:00 pm</a:t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269999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None/>
            </a:pPr>
            <a:r>
              <a:t/>
            </a:r>
            <a:endParaRPr sz="1500">
              <a:solidFill>
                <a:schemeClr val="accent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2"/>
        </a:solidFill>
      </p:bgPr>
    </p:bg>
    <p:spTree>
      <p:nvGrpSpPr>
        <p:cNvPr id="1172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g11703d6e84f_0_132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Evaluación</a:t>
            </a:r>
            <a:endParaRPr sz="3400"/>
          </a:p>
        </p:txBody>
      </p:sp>
      <p:sp>
        <p:nvSpPr>
          <p:cNvPr id="1174" name="Google Shape;1174;g11703d6e84f_0_132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Evaluation</a:t>
            </a:r>
            <a:endParaRPr sz="34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62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11703d6e84f_0_2300"/>
          <p:cNvSpPr txBox="1"/>
          <p:nvPr>
            <p:ph type="title"/>
          </p:nvPr>
        </p:nvSpPr>
        <p:spPr>
          <a:xfrm>
            <a:off x="5899050" y="915450"/>
            <a:ext cx="3034500" cy="249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i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prefer to listen to the entire presentation in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r>
              <a:rPr i="1" lang="en-GB" sz="1350">
                <a:solidFill>
                  <a:srgbClr val="313087"/>
                </a:solidFill>
              </a:rPr>
              <a:t>, click on the </a:t>
            </a:r>
            <a:r>
              <a:rPr i="1" lang="en-GB" sz="1350">
                <a:solidFill>
                  <a:srgbClr val="EE2A7B"/>
                </a:solidFill>
              </a:rPr>
              <a:t>Interpretation</a:t>
            </a:r>
            <a:r>
              <a:rPr i="1" lang="en-GB" sz="1350">
                <a:solidFill>
                  <a:srgbClr val="313087"/>
                </a:solidFill>
              </a:rPr>
              <a:t> symbol at the bottom of the Zoom platform and then select </a:t>
            </a:r>
            <a:r>
              <a:rPr i="1" lang="en-GB" sz="1350">
                <a:solidFill>
                  <a:srgbClr val="EE2A7B"/>
                </a:solidFill>
              </a:rPr>
              <a:t>English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If you experience </a:t>
            </a:r>
            <a:r>
              <a:rPr i="1" lang="en-GB" sz="1350">
                <a:solidFill>
                  <a:srgbClr val="EE2A7B"/>
                </a:solidFill>
              </a:rPr>
              <a:t>technical issues</a:t>
            </a:r>
            <a:r>
              <a:rPr i="1" lang="en-GB" sz="1350">
                <a:solidFill>
                  <a:srgbClr val="313087"/>
                </a:solidFill>
              </a:rPr>
              <a:t> during the meeting, please type in </a:t>
            </a:r>
            <a:r>
              <a:rPr i="1" lang="en-GB" sz="1350">
                <a:solidFill>
                  <a:srgbClr val="EE2A7B"/>
                </a:solidFill>
              </a:rPr>
              <a:t>chat box</a:t>
            </a:r>
            <a:endParaRPr i="1"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i="1" lang="en-GB" sz="1350">
                <a:solidFill>
                  <a:srgbClr val="313087"/>
                </a:solidFill>
              </a:rPr>
              <a:t>Take </a:t>
            </a:r>
            <a:r>
              <a:rPr i="1" lang="en-GB" sz="1350">
                <a:solidFill>
                  <a:srgbClr val="EE2A7B"/>
                </a:solidFill>
              </a:rPr>
              <a:t>breaks </a:t>
            </a:r>
            <a:r>
              <a:rPr i="1" lang="en-GB" sz="1350">
                <a:solidFill>
                  <a:srgbClr val="313087"/>
                </a:solidFill>
              </a:rPr>
              <a:t>when you need to take care of yourself or family.</a:t>
            </a:r>
            <a:endParaRPr i="1" sz="1350">
              <a:solidFill>
                <a:srgbClr val="313087"/>
              </a:solidFill>
            </a:endParaRPr>
          </a:p>
        </p:txBody>
      </p:sp>
      <p:sp>
        <p:nvSpPr>
          <p:cNvPr id="564" name="Google Shape;564;g11703d6e84f_0_2300"/>
          <p:cNvSpPr txBox="1"/>
          <p:nvPr>
            <p:ph type="title"/>
          </p:nvPr>
        </p:nvSpPr>
        <p:spPr>
          <a:xfrm>
            <a:off x="299750" y="904600"/>
            <a:ext cx="3034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600"/>
              <a:buNone/>
            </a:pPr>
            <a:r>
              <a:rPr b="1" lang="en-GB" sz="1400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sz="1400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prefiere escuchar toda la presentación en </a:t>
            </a:r>
            <a:r>
              <a:rPr lang="en-GB" sz="1350">
                <a:solidFill>
                  <a:srgbClr val="EE2A7B"/>
                </a:solidFill>
              </a:rPr>
              <a:t>español</a:t>
            </a:r>
            <a:r>
              <a:rPr lang="en-GB" sz="1350">
                <a:solidFill>
                  <a:srgbClr val="313087"/>
                </a:solidFill>
              </a:rPr>
              <a:t>, por favor, presione el símbolo de </a:t>
            </a:r>
            <a:r>
              <a:rPr lang="en-GB" sz="1350">
                <a:solidFill>
                  <a:srgbClr val="EE2A7B"/>
                </a:solidFill>
              </a:rPr>
              <a:t>“Interpretation”</a:t>
            </a:r>
            <a:r>
              <a:rPr lang="en-GB" sz="1350">
                <a:solidFill>
                  <a:srgbClr val="313087"/>
                </a:solidFill>
              </a:rPr>
              <a:t> abajo de la pantalla de Zoom y luego elija </a:t>
            </a:r>
            <a:r>
              <a:rPr lang="en-GB" sz="1350">
                <a:solidFill>
                  <a:srgbClr val="EE2A7B"/>
                </a:solidFill>
              </a:rPr>
              <a:t>“Spanish”</a:t>
            </a:r>
            <a:endParaRPr sz="1350">
              <a:solidFill>
                <a:srgbClr val="EE2A7B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Si tiene </a:t>
            </a:r>
            <a:r>
              <a:rPr lang="en-GB" sz="1350">
                <a:solidFill>
                  <a:srgbClr val="EE2A7B"/>
                </a:solidFill>
              </a:rPr>
              <a:t>problemas técnicos</a:t>
            </a:r>
            <a:r>
              <a:rPr lang="en-GB" sz="1350">
                <a:solidFill>
                  <a:srgbClr val="313087"/>
                </a:solidFill>
              </a:rPr>
              <a:t> durante la reunión, por favor escriba en el </a:t>
            </a:r>
            <a:r>
              <a:rPr lang="en-GB" sz="1350">
                <a:solidFill>
                  <a:srgbClr val="EC008C"/>
                </a:solidFill>
              </a:rPr>
              <a:t>chat </a:t>
            </a:r>
            <a:endParaRPr sz="1350">
              <a:solidFill>
                <a:srgbClr val="EC008C"/>
              </a:solidFill>
            </a:endParaRPr>
          </a:p>
          <a:p>
            <a:pPr indent="-314325" lvl="0" marL="457200" rtl="0" algn="l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rgbClr val="313087"/>
              </a:buClr>
              <a:buSzPts val="1350"/>
              <a:buAutoNum type="arabicPeriod"/>
            </a:pPr>
            <a:r>
              <a:rPr lang="en-GB" sz="1350">
                <a:solidFill>
                  <a:srgbClr val="313087"/>
                </a:solidFill>
              </a:rPr>
              <a:t>Tome </a:t>
            </a:r>
            <a:r>
              <a:rPr lang="en-GB" sz="1350">
                <a:solidFill>
                  <a:srgbClr val="EE2A7B"/>
                </a:solidFill>
              </a:rPr>
              <a:t>descansos</a:t>
            </a:r>
            <a:r>
              <a:rPr lang="en-GB" sz="1350">
                <a:solidFill>
                  <a:srgbClr val="313087"/>
                </a:solidFill>
              </a:rPr>
              <a:t> cuando necesite cuidarse a sí mismo o a su familia.</a:t>
            </a:r>
            <a:endParaRPr sz="1350">
              <a:solidFill>
                <a:srgbClr val="313087"/>
              </a:solidFill>
            </a:endParaRPr>
          </a:p>
        </p:txBody>
      </p:sp>
      <p:pic>
        <p:nvPicPr>
          <p:cNvPr id="565" name="Google Shape;565;g11703d6e84f_0_230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578086" y="1369625"/>
            <a:ext cx="2077139" cy="2004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66" name="Google Shape;566;g11703d6e84f_0_2300"/>
          <p:cNvCxnSpPr/>
          <p:nvPr/>
        </p:nvCxnSpPr>
        <p:spPr>
          <a:xfrm flipH="1" rot="10800000">
            <a:off x="3179125" y="2210875"/>
            <a:ext cx="569400" cy="66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id="567" name="Google Shape;567;g11703d6e84f_0_2300"/>
          <p:cNvCxnSpPr/>
          <p:nvPr/>
        </p:nvCxnSpPr>
        <p:spPr>
          <a:xfrm flipH="1">
            <a:off x="4468350" y="1888700"/>
            <a:ext cx="1586400" cy="6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68" name="Google Shape;568;g11703d6e84f_0_2300"/>
          <p:cNvSpPr/>
          <p:nvPr/>
        </p:nvSpPr>
        <p:spPr>
          <a:xfrm>
            <a:off x="3411775" y="2794925"/>
            <a:ext cx="1381800" cy="691500"/>
          </a:xfrm>
          <a:prstGeom prst="ellipse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8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11703d6e84f_0_137"/>
          <p:cNvSpPr txBox="1"/>
          <p:nvPr>
            <p:ph type="title"/>
          </p:nvPr>
        </p:nvSpPr>
        <p:spPr>
          <a:xfrm>
            <a:off x="6174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lang="en-GB" sz="2000">
                <a:solidFill>
                  <a:srgbClr val="EC008C"/>
                </a:solidFill>
              </a:rPr>
              <a:t>Evaluación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180" name="Google Shape;1180;g11703d6e84f_0_137"/>
          <p:cNvSpPr txBox="1"/>
          <p:nvPr>
            <p:ph type="title"/>
          </p:nvPr>
        </p:nvSpPr>
        <p:spPr>
          <a:xfrm>
            <a:off x="4880075" y="1041625"/>
            <a:ext cx="3855300" cy="535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</a:pPr>
            <a:r>
              <a:rPr i="1" lang="en-GB" sz="2000">
                <a:solidFill>
                  <a:srgbClr val="EC008C"/>
                </a:solidFill>
              </a:rPr>
              <a:t>Evaluation</a:t>
            </a:r>
            <a:endParaRPr i="1" sz="2200">
              <a:solidFill>
                <a:srgbClr val="EC008C"/>
              </a:solidFill>
            </a:endParaRPr>
          </a:p>
        </p:txBody>
      </p:sp>
      <p:sp>
        <p:nvSpPr>
          <p:cNvPr id="1181" name="Google Shape;1181;g11703d6e84f_0_137"/>
          <p:cNvSpPr txBox="1"/>
          <p:nvPr/>
        </p:nvSpPr>
        <p:spPr>
          <a:xfrm>
            <a:off x="4942050" y="1576825"/>
            <a:ext cx="3962400" cy="324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Please complete the Evaluation Form to help us understand how we are doing our work: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Monday,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September 25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3"/>
              </a:rPr>
              <a:t>https://docs.google.com/forms/d/e/1FAIpQLSeIhNbMCcWYJWrp1s1ImMhWd2Djf2EpchX3TkYPuLKB-gOGsA/viewform</a:t>
            </a:r>
            <a:r>
              <a:rPr lang="en-GB" sz="13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Thursday, </a:t>
            </a:r>
            <a:r>
              <a:rPr b="1" i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September 28</a:t>
            </a:r>
            <a:r>
              <a:rPr b="1" i="1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1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i="1"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4"/>
              </a:rPr>
              <a:t>https://docs.google.com/forms/d/e/1FAIpQLSf-6FczeWGfRjs4pV6XmuFJmU5V70OX8dJpYfokYyBxXmT2zA/viewform</a:t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1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182" name="Google Shape;1182;g11703d6e84f_0_137"/>
          <p:cNvSpPr txBox="1"/>
          <p:nvPr/>
        </p:nvSpPr>
        <p:spPr>
          <a:xfrm>
            <a:off x="617475" y="1601100"/>
            <a:ext cx="4004100" cy="194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-GB" sz="1300" u="none" cap="none" strike="noStrike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Por favor complete el Formulario de Evaluación para ayudarnos a entender cómo estamos elaborando nuestro trabajo:</a:t>
            </a:r>
            <a:endParaRPr b="0" i="0" sz="1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Lunes, 2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5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b="1" lang="en-GB" sz="1300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Septiembre</a:t>
            </a:r>
            <a:r>
              <a:rPr b="1" i="0" lang="en-GB" sz="130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1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5"/>
              </a:rPr>
              <a:t>https://docs.google.com/forms/d/e/1FAIpQLSeIhNbMCcWYJWrp1s1ImMhWd2Djf2EpchX3TkYPuLKB-gOGsA/viewform</a:t>
            </a:r>
            <a:r>
              <a:rPr lang="en-GB" sz="1300">
                <a:solidFill>
                  <a:srgbClr val="313087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sz="1300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-GB" sz="1300" u="none" cap="none" strike="noStrike">
                <a:solidFill>
                  <a:schemeClr val="accent6"/>
                </a:solidFill>
                <a:highlight>
                  <a:srgbClr val="FFFFFF"/>
                </a:highlight>
                <a:latin typeface="Montserrat"/>
                <a:ea typeface="Montserrat"/>
                <a:cs typeface="Montserrat"/>
                <a:sym typeface="Montserrat"/>
              </a:rPr>
              <a:t>Juves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b="1" lang="en-GB" sz="1300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28 de Septiembre</a:t>
            </a:r>
            <a:r>
              <a:rPr b="1" i="0" lang="en-GB" sz="1300" u="none" cap="none" strike="noStrike">
                <a:solidFill>
                  <a:schemeClr val="accent6"/>
                </a:solidFill>
                <a:latin typeface="Montserrat"/>
                <a:ea typeface="Montserrat"/>
                <a:cs typeface="Montserrat"/>
                <a:sym typeface="Montserrat"/>
              </a:rPr>
              <a:t>, 2023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6"/>
              </a:rPr>
              <a:t>https://docs.google.com/forms/d/e/1FAIpQLSf-6FczeW</a:t>
            </a:r>
            <a:r>
              <a:rPr lang="en-GB" sz="1300">
                <a:solidFill>
                  <a:srgbClr val="313087"/>
                </a:solidFill>
                <a:uFill>
                  <a:noFill/>
                </a:uFill>
                <a:latin typeface="Montserrat Medium"/>
                <a:ea typeface="Montserrat Medium"/>
                <a:cs typeface="Montserrat Medium"/>
                <a:sym typeface="Montserrat Medium"/>
                <a:hlinkClick r:id="rId7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 </a:t>
            </a:r>
            <a:endParaRPr sz="1300">
              <a:solidFill>
                <a:srgbClr val="313087"/>
              </a:solidFill>
              <a:uFill>
                <a:noFill/>
              </a:uFill>
              <a:latin typeface="Montserrat Medium"/>
              <a:ea typeface="Montserrat Medium"/>
              <a:cs typeface="Montserrat Medium"/>
              <a:sym typeface="Montserrat Medium"/>
              <a:hlinkClick r:id="rId8">
                <a:extLst>
                  <a:ext uri="{A12FA001-AC4F-418D-AE19-62706E023703}">
                    <ahyp:hlinkClr val="tx"/>
                  </a:ext>
                </a:extLst>
              </a:hlinkClick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GB" sz="1300" u="sng">
                <a:solidFill>
                  <a:schemeClr val="hlink"/>
                </a:solidFill>
                <a:latin typeface="Montserrat Medium"/>
                <a:ea typeface="Montserrat Medium"/>
                <a:cs typeface="Montserrat Medium"/>
                <a:sym typeface="Montserrat Medium"/>
                <a:hlinkClick r:id="rId9"/>
              </a:rPr>
              <a:t>GfRjs4pV6XmuFJmU5V70OX8dJpYfokYyBxXmT2zA/viewform</a:t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rgbClr val="313087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0BFA5"/>
        </a:solidFill>
      </p:bgPr>
    </p:bg>
    <p:spTree>
      <p:nvGrpSpPr>
        <p:cNvPr id="1186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g1164b98259f_0_69"/>
          <p:cNvSpPr txBox="1"/>
          <p:nvPr>
            <p:ph type="title"/>
          </p:nvPr>
        </p:nvSpPr>
        <p:spPr>
          <a:xfrm>
            <a:off x="826125" y="1984950"/>
            <a:ext cx="32745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-GB" sz="3400"/>
              <a:t>Cierre</a:t>
            </a:r>
            <a:r>
              <a:rPr i="1" lang="en-GB" sz="3400"/>
              <a:t> </a:t>
            </a:r>
            <a:endParaRPr i="1" sz="3400"/>
          </a:p>
        </p:txBody>
      </p:sp>
      <p:sp>
        <p:nvSpPr>
          <p:cNvPr id="1188" name="Google Shape;1188;g1164b98259f_0_69"/>
          <p:cNvSpPr txBox="1"/>
          <p:nvPr>
            <p:ph type="title"/>
          </p:nvPr>
        </p:nvSpPr>
        <p:spPr>
          <a:xfrm>
            <a:off x="4989600" y="1984950"/>
            <a:ext cx="3368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i="1" lang="en-GB" sz="3400"/>
              <a:t>Closing </a:t>
            </a:r>
            <a:endParaRPr sz="340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2" name="Shape 1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3" name="Google Shape;1193;g11703d6e84f_0_149"/>
          <p:cNvSpPr txBox="1"/>
          <p:nvPr>
            <p:ph type="ctrTitle"/>
          </p:nvPr>
        </p:nvSpPr>
        <p:spPr>
          <a:xfrm>
            <a:off x="441415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i="1" lang="en-GB" sz="3400">
                <a:solidFill>
                  <a:schemeClr val="accent5"/>
                </a:solidFill>
              </a:rPr>
              <a:t>Thank you!</a:t>
            </a:r>
            <a:endParaRPr i="1" sz="3400">
              <a:solidFill>
                <a:schemeClr val="accent5"/>
              </a:solidFill>
            </a:endParaRPr>
          </a:p>
        </p:txBody>
      </p:sp>
      <p:sp>
        <p:nvSpPr>
          <p:cNvPr id="1194" name="Google Shape;1194;g11703d6e84f_0_149"/>
          <p:cNvSpPr txBox="1"/>
          <p:nvPr>
            <p:ph type="ctrTitle"/>
          </p:nvPr>
        </p:nvSpPr>
        <p:spPr>
          <a:xfrm>
            <a:off x="428900" y="2362975"/>
            <a:ext cx="3789900" cy="8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-GB" sz="3400">
                <a:solidFill>
                  <a:srgbClr val="EC008C"/>
                </a:solidFill>
              </a:rPr>
              <a:t>¡Gracias!</a:t>
            </a:r>
            <a:endParaRPr sz="3400">
              <a:solidFill>
                <a:srgbClr val="EC008C"/>
              </a:solidFill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198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99" name="Google Shape;1199;g211015a5a28_1_3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{FC4A9F76-F525-402E-AE46-29BC169F14D5}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Dirigir la reunion: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Run of show: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está en el fondo observando, asegurándose de que todo funciona bien, e iniciando los ajustes que sean necesarios.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is in the background observing, making sure that everything is running smoothly, and initiating adjustments as deemed necessary.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Edith y Luz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Persona Asignada a Coordinar la Reunión (ahorita son las gerentes)</a:t>
                      </a:r>
                      <a:endParaRPr b="1" sz="11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 </a:t>
                      </a:r>
                      <a:endParaRPr b="1" sz="1000" u="none" cap="none" strike="noStrike">
                        <a:solidFill>
                          <a:srgbClr val="EE2A7B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000" u="none" cap="none" strike="noStrike">
                          <a:solidFill>
                            <a:srgbClr val="EE2A7B"/>
                          </a:solidFill>
                        </a:rPr>
                        <a:t>Person Assigned to Coordinate Meeting (Currently, Managers)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(Permanent Role)</a:t>
                      </a:r>
                      <a:endParaRPr sz="1000" u="none" cap="none" strike="noStrike">
                        <a:solidFill>
                          <a:srgbClr val="666666"/>
                        </a:solidFill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t/>
                      </a:r>
                      <a:endParaRPr b="1" sz="1200" u="none" cap="none" strike="noStrike">
                        <a:solidFill>
                          <a:srgbClr val="EE2A7B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304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Toma de tiempo: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Timekeeper: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hace todos los esfuerzos para mantener el tiempo, y se ajusta según sea necesario, comunicando a las personas apropiadas en todos los asuntos relacionados con el tiempo.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makes all efforts to keep time, and adjust as necessary, communicating to the appropriate individuals in all time-related matters.</a:t>
                      </a: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Lili</a:t>
                      </a:r>
                      <a:b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03" name="Shape 1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4" name="Google Shape;1204;g211015a5a28_1_17"/>
          <p:cNvGraphicFramePr/>
          <p:nvPr/>
        </p:nvGraphicFramePr>
        <p:xfrm>
          <a:off x="192450" y="1980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{FC4A9F76-F525-402E-AE46-29BC169F14D5}</a:tableStyleId>
              </a:tblPr>
              <a:tblGrid>
                <a:gridCol w="2056525"/>
                <a:gridCol w="5517150"/>
                <a:gridCol w="1281300"/>
              </a:tblGrid>
              <a:tr h="42237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Monitoreo del chat: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Monitoring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 se comunican con los participantes de la sala de espera para asegurarse de que se han identificado con sus nombres antes del comienzo de la reunión, y monitorean los comentarios/preguntas/etc. para responder y/o asegurarse de que la facilitador/ra este al tanto de que se han hecho esos comentarios/preguntas. (2)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 this role you will communicate with waiting room participants to ensure they have identified themselves with their names prior to the start of the meeting, and monitor comments/questions/etc. to respond and/or ensure that facilitator is aware that those comments/questions have been made.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2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  Ale D. y Denise </a:t>
                      </a:r>
                      <a:endParaRPr b="1" sz="1200" u="none" cap="none" strike="noStrike">
                        <a:solidFill>
                          <a:schemeClr val="accent2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Compartir la presentación: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Share Presentation: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Una persona se encarga de compartir la presentación y otra persona sirve de apoyo, en caso de que la primera persona tenga problemas para compartir la presentación (2)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One person is lead for sharing screen and another person serves as back-up, in case the first person was to face challenges sharing the screen -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200" u="none" cap="none" strike="noStrike">
                          <a:solidFill>
                            <a:schemeClr val="accent6"/>
                          </a:solidFill>
                          <a:latin typeface="Cabin"/>
                          <a:ea typeface="Cabin"/>
                          <a:cs typeface="Cabin"/>
                          <a:sym typeface="Cabin"/>
                        </a:rPr>
                        <a:t>Luz, y Edith </a:t>
                      </a:r>
                      <a:endParaRPr b="1" sz="1200" u="none" cap="none" strike="noStrike">
                        <a:solidFill>
                          <a:schemeClr val="accent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chemeClr val="lt1"/>
                    </a:solidFill>
                  </a:tcPr>
                </a:tc>
              </a:tr>
              <a:tr h="10883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Chat de grupo de texto: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Group Chat: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crea un chat de grupo en su celular con todo el personal para facilitar la comunicación durante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creates a group chat on their cell phone with all the staff to facilitate communication during the meeting.</a:t>
                      </a: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b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</a:br>
                      <a:r>
                        <a:rPr lang="en-GB" sz="1100" u="none" cap="none" strike="noStrike">
                          <a:highlight>
                            <a:srgbClr val="FFFF00"/>
                          </a:highlight>
                          <a:latin typeface="Cabin"/>
                          <a:ea typeface="Cabin"/>
                          <a:cs typeface="Cabin"/>
                          <a:sym typeface="Cabin"/>
                        </a:rPr>
                        <a:t>Link de / Link for: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r>
                        <a:rPr lang="en-GB" sz="1100" u="sng" cap="none" strike="noStrike">
                          <a:solidFill>
                            <a:schemeClr val="accent4"/>
                          </a:solidFill>
                          <a:latin typeface="Cabin"/>
                          <a:ea typeface="Cabin"/>
                          <a:cs typeface="Cabin"/>
                          <a:sym typeface="Cabin"/>
                          <a:hlinkClick r:id="rId3">
                            <a:extLst>
                              <a:ext uri="{A12FA001-AC4F-418D-AE19-62706E023703}">
                                <ahyp:hlinkClr val="tx"/>
                              </a:ext>
                            </a:extLst>
                          </a:hlinkClick>
                        </a:rPr>
                        <a:t>TEAM CONTACT INFO | contacto del equipo</a:t>
                      </a: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1208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09" name="Google Shape;1209;g211015a5a28_1_10"/>
          <p:cNvGraphicFramePr/>
          <p:nvPr/>
        </p:nvGraphicFramePr>
        <p:xfrm>
          <a:off x="192450" y="625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{FC4A9F76-F525-402E-AE46-29BC169F14D5}</a:tableStyleId>
              </a:tblPr>
              <a:tblGrid>
                <a:gridCol w="2056525"/>
                <a:gridCol w="5517150"/>
                <a:gridCol w="1281300"/>
              </a:tblGrid>
              <a:tr h="322925"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Role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Responsibility | Responsabilidad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/>
                        <a:t>Staff | Personal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079BD7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Muting: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En este rol, ayudará a silenciar a los participantes que tienen sus micrófonos abiertos e interrumpir la reunión con ruido de fondo.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1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1248175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Interpretación: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​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Interpretation:</a:t>
                      </a:r>
                      <a:endParaRPr sz="1400" u="none" cap="none" strike="noStrike"/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400"/>
                        <a:buFont typeface="Arial"/>
                        <a:buNone/>
                      </a:pPr>
                      <a:r>
                        <a:t/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Aunque todos somos responsables de supervisar la interpretación durante la reunión, esta persona se asegura de que la interpretación esté preparada y funcione antes de la reunión. 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While all of us are responsible for monitoring interpretation during the meeting, this person ensures interpretation is set up and working prior to the meeting.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Liliana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Grabación de la reunión: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Meeting recording: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graba la reunión y prepara el archivo de vídeo para subirlo a nuestra página web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person records the meeting and prepares the video file to upload to our website </a:t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</a:t>
                      </a:r>
                      <a:br>
                        <a:rPr lang="en-GB" sz="1100" u="none" cap="none" strike="noStrike"/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sz="1400" u="none" cap="none" strike="noStrike"/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  <a:tr h="940700">
                <a:tc>
                  <a:txBody>
                    <a:bodyPr/>
                    <a:lstStyle/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Admisión de participantes: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Admitting Participants: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Esta persona admitirá a los participantes en la reunión. Solo los participantes con nombre podrán unirse a la reunión.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t/>
                      </a:r>
                      <a:endParaRPr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lang="en-GB" sz="1100" u="none" cap="none" strike="noStrike">
                          <a:latin typeface="Cabin"/>
                          <a:ea typeface="Cabin"/>
                          <a:cs typeface="Cabin"/>
                          <a:sym typeface="Cabin"/>
                        </a:rPr>
                        <a:t>This this person will admit participants into the meeting. Only participants with name will be allowed to join the meeting.</a:t>
                      </a:r>
                      <a:endParaRPr b="1" sz="1100" u="none" cap="none" strike="noStrike"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00"/>
                        <a:buFont typeface="Arial"/>
                        <a:buNone/>
                      </a:pPr>
                      <a:r>
                        <a:rPr b="1" lang="en-GB" sz="1100" u="none" cap="none" strike="noStrike">
                          <a:solidFill>
                            <a:srgbClr val="EE2A7B"/>
                          </a:solidFill>
                        </a:rPr>
                        <a:t>Dina or Liliana</a:t>
                      </a:r>
                      <a:br>
                        <a:rPr lang="en-GB" sz="1100" u="none" cap="none" strike="noStrike">
                          <a:solidFill>
                            <a:srgbClr val="EE2A7B"/>
                          </a:solidFill>
                        </a:rPr>
                      </a:br>
                      <a:r>
                        <a:rPr lang="en-GB" sz="1000" u="none" cap="none" strike="noStrike">
                          <a:solidFill>
                            <a:srgbClr val="666666"/>
                          </a:solidFill>
                        </a:rPr>
                        <a:t>(Rol Permanente |Permanent Role)</a:t>
                      </a:r>
                      <a:endParaRPr b="1" sz="900" u="none" cap="none" strike="noStrike">
                        <a:solidFill>
                          <a:srgbClr val="666666"/>
                        </a:solidFill>
                        <a:latin typeface="Cabin"/>
                        <a:ea typeface="Cabin"/>
                        <a:cs typeface="Cabin"/>
                        <a:sym typeface="Cabin"/>
                      </a:endParaRPr>
                    </a:p>
                  </a:txBody>
                  <a:tcPr marT="91425" marB="91425" marR="91425" marL="91425">
                    <a:lnL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242424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2CC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572" name="Shape 5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" name="Google Shape;573;g11703d6e84f_0_231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6325" y="3751550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574" name="Google Shape;574;g11703d6e84f_0_2310" title="Arrow"/>
          <p:cNvCxnSpPr/>
          <p:nvPr/>
        </p:nvCxnSpPr>
        <p:spPr>
          <a:xfrm>
            <a:off x="3307025" y="3158350"/>
            <a:ext cx="24300" cy="6873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575" name="Google Shape;575;g11703d6e84f_0_2310"/>
          <p:cNvSpPr txBox="1"/>
          <p:nvPr/>
        </p:nvSpPr>
        <p:spPr>
          <a:xfrm>
            <a:off x="259325" y="1378625"/>
            <a:ext cx="2595300" cy="1885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Visualice Su Nombre</a:t>
            </a:r>
            <a:endParaRPr b="1" i="0" sz="10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Cambie su nombre:</a:t>
            </a:r>
            <a:endParaRPr b="1" i="0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Pasando la flecha sobre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Participants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/Participantes”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Busca su cuenta y hace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More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/Más”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"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Rename/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Renombrar". 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Añade su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Nombre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Apellido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 </a:t>
            </a:r>
            <a:r>
              <a:rPr b="1" i="0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Comunidad de Best Start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(Este LA, Metro LA, Sur El Monte/El Monte 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Sureste LA)</a:t>
            </a:r>
            <a:endParaRPr b="1" i="0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Haga clic en “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Rename</a:t>
            </a:r>
            <a:r>
              <a:rPr b="1" i="0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/Renombrar”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576" name="Google Shape;576;g11703d6e84f_0_2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39313" y="1672224"/>
            <a:ext cx="2883208" cy="1499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577" name="Google Shape;577;g11703d6e84f_0_2310" title="Arrow"/>
          <p:cNvCxnSpPr/>
          <p:nvPr/>
        </p:nvCxnSpPr>
        <p:spPr>
          <a:xfrm flipH="1">
            <a:off x="5420513" y="1643250"/>
            <a:ext cx="145500" cy="3114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578" name="Google Shape;578;g11703d6e84f_0_2310" title="Arrow"/>
          <p:cNvCxnSpPr/>
          <p:nvPr/>
        </p:nvCxnSpPr>
        <p:spPr>
          <a:xfrm flipH="1">
            <a:off x="5725013" y="183197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pic>
        <p:nvPicPr>
          <p:cNvPr id="579" name="Google Shape;579;g11703d6e84f_0_231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663438" y="2625298"/>
            <a:ext cx="2096851" cy="764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Participants button on Zoom toolbar image." id="580" name="Google Shape;580;g11703d6e84f_0_2310" title="Arrow"/>
          <p:cNvCxnSpPr/>
          <p:nvPr/>
        </p:nvCxnSpPr>
        <p:spPr>
          <a:xfrm flipH="1">
            <a:off x="5333338" y="2768975"/>
            <a:ext cx="181500" cy="3012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Participants button on Zoom toolbar image." id="581" name="Google Shape;581;g11703d6e84f_0_2310" title="Arrow"/>
          <p:cNvCxnSpPr/>
          <p:nvPr/>
        </p:nvCxnSpPr>
        <p:spPr>
          <a:xfrm flipH="1">
            <a:off x="5566013" y="2921725"/>
            <a:ext cx="160500" cy="2499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grpSp>
        <p:nvGrpSpPr>
          <p:cNvPr id="582" name="Google Shape;582;g11703d6e84f_0_2310"/>
          <p:cNvGrpSpPr/>
          <p:nvPr/>
        </p:nvGrpSpPr>
        <p:grpSpPr>
          <a:xfrm>
            <a:off x="5415888" y="1337850"/>
            <a:ext cx="344400" cy="305400"/>
            <a:chOff x="4803700" y="618450"/>
            <a:chExt cx="344400" cy="305400"/>
          </a:xfrm>
        </p:grpSpPr>
        <p:sp>
          <p:nvSpPr>
            <p:cNvPr id="583" name="Google Shape;583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5" name="Google Shape;585;g11703d6e84f_0_2310"/>
          <p:cNvGrpSpPr/>
          <p:nvPr/>
        </p:nvGrpSpPr>
        <p:grpSpPr>
          <a:xfrm>
            <a:off x="5760288" y="1497950"/>
            <a:ext cx="344400" cy="305400"/>
            <a:chOff x="4803700" y="618450"/>
            <a:chExt cx="344400" cy="305400"/>
          </a:xfrm>
        </p:grpSpPr>
        <p:sp>
          <p:nvSpPr>
            <p:cNvPr id="586" name="Google Shape;58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7" name="Google Shape;58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3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88" name="Google Shape;588;g11703d6e84f_0_2310"/>
          <p:cNvGrpSpPr/>
          <p:nvPr/>
        </p:nvGrpSpPr>
        <p:grpSpPr>
          <a:xfrm>
            <a:off x="5405513" y="2513413"/>
            <a:ext cx="344400" cy="305400"/>
            <a:chOff x="4803700" y="618450"/>
            <a:chExt cx="344400" cy="305400"/>
          </a:xfrm>
        </p:grpSpPr>
        <p:sp>
          <p:nvSpPr>
            <p:cNvPr id="589" name="Google Shape;589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0" name="Google Shape;590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91" name="Google Shape;591;g11703d6e84f_0_2310"/>
          <p:cNvGrpSpPr/>
          <p:nvPr/>
        </p:nvGrpSpPr>
        <p:grpSpPr>
          <a:xfrm>
            <a:off x="5644201" y="2708363"/>
            <a:ext cx="344400" cy="305400"/>
            <a:chOff x="4803700" y="618450"/>
            <a:chExt cx="344400" cy="305400"/>
          </a:xfrm>
        </p:grpSpPr>
        <p:sp>
          <p:nvSpPr>
            <p:cNvPr id="592" name="Google Shape;592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3" name="Google Shape;593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94" name="Google Shape;594;g11703d6e84f_0_2310"/>
          <p:cNvSpPr txBox="1"/>
          <p:nvPr/>
        </p:nvSpPr>
        <p:spPr>
          <a:xfrm>
            <a:off x="6335725" y="1501025"/>
            <a:ext cx="2595300" cy="1525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Display Name </a:t>
            </a:r>
            <a:endParaRPr b="1" i="1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Rename yourself:</a:t>
            </a:r>
            <a:endParaRPr b="1" i="1" sz="1100" u="none" cap="none" strike="noStrike">
              <a:solidFill>
                <a:schemeClr val="accen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Hovering cursor over “Participants”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Identify your account and click on “More”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Add you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First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,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Last Name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and </a:t>
            </a:r>
            <a:r>
              <a:rPr b="1" i="1" lang="en-GB" sz="1100" u="none" cap="none" strike="noStrike">
                <a:solidFill>
                  <a:srgbClr val="EE2A7B"/>
                </a:solidFill>
                <a:latin typeface="Montserrat"/>
                <a:ea typeface="Montserrat"/>
                <a:cs typeface="Montserrat"/>
                <a:sym typeface="Montserrat"/>
              </a:rPr>
              <a:t>Best Start Community </a:t>
            </a: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(East LA, Metro LA, South El Monte/El Monte or Southeast LA)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165100" lvl="0" marL="269999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EE2A7B"/>
              </a:buClr>
              <a:buSzPts val="1100"/>
              <a:buFont typeface="Montserrat ExtraBold"/>
              <a:buAutoNum type="arabicPeriod"/>
            </a:pPr>
            <a:r>
              <a:rPr b="1" i="1" lang="en-GB" sz="110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Click on “Rename”</a:t>
            </a:r>
            <a:endParaRPr b="1" i="1" sz="110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grpSp>
        <p:nvGrpSpPr>
          <p:cNvPr id="595" name="Google Shape;595;g11703d6e84f_0_2310"/>
          <p:cNvGrpSpPr/>
          <p:nvPr/>
        </p:nvGrpSpPr>
        <p:grpSpPr>
          <a:xfrm>
            <a:off x="3132563" y="3018863"/>
            <a:ext cx="344400" cy="305400"/>
            <a:chOff x="4803700" y="618450"/>
            <a:chExt cx="344400" cy="305400"/>
          </a:xfrm>
        </p:grpSpPr>
        <p:sp>
          <p:nvSpPr>
            <p:cNvPr id="596" name="Google Shape;596;g11703d6e84f_0_2310"/>
            <p:cNvSpPr/>
            <p:nvPr/>
          </p:nvSpPr>
          <p:spPr>
            <a:xfrm>
              <a:off x="4835050" y="630300"/>
              <a:ext cx="281700" cy="281700"/>
            </a:xfrm>
            <a:prstGeom prst="ellipse">
              <a:avLst/>
            </a:prstGeom>
            <a:solidFill>
              <a:srgbClr val="EE2A7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g11703d6e84f_0_2310"/>
            <p:cNvSpPr/>
            <p:nvPr/>
          </p:nvSpPr>
          <p:spPr>
            <a:xfrm>
              <a:off x="4803700" y="618450"/>
              <a:ext cx="344400" cy="305400"/>
            </a:xfrm>
            <a:prstGeom prst="ellipse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59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1" i="0" lang="en-GB" sz="1300" u="none" cap="none" strike="noStrik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1</a:t>
              </a:r>
              <a:endParaRPr b="1" i="0" sz="13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11703d6e84f_0_2340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3" name="Google Shape;603;g11703d6e84f_0_2340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4" name="Google Shape;604;g11703d6e84f_0_2340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5" name="Google Shape;605;g11703d6e84f_0_2340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6" name="Google Shape;606;g11703d6e84f_0_2340"/>
          <p:cNvPicPr preferRelativeResize="0"/>
          <p:nvPr/>
        </p:nvPicPr>
        <p:blipFill rotWithShape="1">
          <a:blip r:embed="rId4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07" name="Google Shape;607;g11703d6e84f_0_2340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08" name="Google Shape;608;g11703d6e84f_0_2340" title="Arrow"/>
          <p:cNvCxnSpPr>
            <a:stCxn id="606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09" name="Google Shape;609;g11703d6e84f_0_2340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10" name="Google Shape;610;g11703d6e84f_0_2340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11" name="Google Shape;611;g11703d6e84f_0_2340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2" name="Google Shape;612;g11703d6e84f_0_2340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11703d6e84f_0_2716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8" name="Google Shape;618;g11703d6e84f_0_2716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9" name="Google Shape;619;g11703d6e84f_0_2716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20" name="Google Shape;620;g11703d6e84f_0_2716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21" name="Google Shape;621;g11703d6e84f_0_2716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2" name="Google Shape;622;g11703d6e84f_0_2716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23" name="Google Shape;623;g11703d6e84f_0_27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24" name="Google Shape;624;g11703d6e84f_0_2716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25" name="Google Shape;625;g11703d6e84f_0_2716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26" name="Google Shape;626;g11703d6e84f_0_2716" title="Arrow"/>
          <p:cNvCxnSpPr>
            <a:stCxn id="624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7" name="Google Shape;627;g11703d6e84f_0_2716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28" name="Google Shape;628;g11703d6e84f_0_2716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29" name="Google Shape;629;g11703d6e84f_0_2716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0" name="Google Shape;630;g11703d6e84f_0_2716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2"/>
        </a:solidFill>
      </p:bgPr>
    </p:bg>
    <p:spTree>
      <p:nvGrpSpPr>
        <p:cNvPr id="634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g11703d6e84f_0_2741"/>
          <p:cNvSpPr/>
          <p:nvPr/>
        </p:nvSpPr>
        <p:spPr>
          <a:xfrm>
            <a:off x="6662125" y="1268213"/>
            <a:ext cx="2245500" cy="148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6" name="Google Shape;636;g11703d6e84f_0_2741"/>
          <p:cNvSpPr/>
          <p:nvPr/>
        </p:nvSpPr>
        <p:spPr>
          <a:xfrm>
            <a:off x="3234775" y="3758775"/>
            <a:ext cx="2245500" cy="1246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7" name="Google Shape;637;g11703d6e84f_0_2741"/>
          <p:cNvSpPr/>
          <p:nvPr/>
        </p:nvSpPr>
        <p:spPr>
          <a:xfrm>
            <a:off x="2608075" y="820925"/>
            <a:ext cx="3720900" cy="185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38" name="Google Shape;638;g11703d6e84f_0_2741"/>
          <p:cNvPicPr preferRelativeResize="0"/>
          <p:nvPr/>
        </p:nvPicPr>
        <p:blipFill rotWithShape="1">
          <a:blip r:embed="rId3">
            <a:alphaModFix/>
          </a:blip>
          <a:srcRect b="4865" l="396" r="435" t="4864"/>
          <a:stretch/>
        </p:blipFill>
        <p:spPr>
          <a:xfrm>
            <a:off x="37963" y="2989825"/>
            <a:ext cx="9068073" cy="427200"/>
          </a:xfrm>
          <a:prstGeom prst="rect">
            <a:avLst/>
          </a:prstGeom>
          <a:noFill/>
          <a:ln>
            <a:noFill/>
          </a:ln>
        </p:spPr>
      </p:pic>
      <p:cxnSp>
        <p:nvCxnSpPr>
          <p:cNvPr descr="Arrow pointing at Chat button on Zoom toolbar image." id="639" name="Google Shape;639;g11703d6e84f_0_2741" title="Arrow"/>
          <p:cNvCxnSpPr/>
          <p:nvPr/>
        </p:nvCxnSpPr>
        <p:spPr>
          <a:xfrm>
            <a:off x="3783100" y="2396300"/>
            <a:ext cx="3300" cy="5835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0" name="Google Shape;640;g11703d6e84f_0_2741"/>
          <p:cNvSpPr txBox="1"/>
          <p:nvPr/>
        </p:nvSpPr>
        <p:spPr>
          <a:xfrm>
            <a:off x="4690675" y="1246513"/>
            <a:ext cx="16383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Caja de Chat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para compartir comentarios o preguntas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Chat Box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</a:t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to share comments or questions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pic>
        <p:nvPicPr>
          <p:cNvPr id="641" name="Google Shape;641;g11703d6e84f_0_274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15913" y="924000"/>
            <a:ext cx="1737675" cy="160112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80000"/>
              </a:srgbClr>
            </a:outerShdw>
          </a:effectLst>
        </p:spPr>
      </p:pic>
      <p:pic>
        <p:nvPicPr>
          <p:cNvPr id="642" name="Google Shape;642;g11703d6e84f_0_2741"/>
          <p:cNvPicPr preferRelativeResize="0"/>
          <p:nvPr/>
        </p:nvPicPr>
        <p:blipFill rotWithShape="1">
          <a:blip r:embed="rId5">
            <a:alphaModFix/>
          </a:blip>
          <a:srcRect b="26221" l="0" r="0" t="0"/>
          <a:stretch/>
        </p:blipFill>
        <p:spPr>
          <a:xfrm>
            <a:off x="6872862" y="1355060"/>
            <a:ext cx="1824025" cy="12987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3" name="Google Shape;643;g11703d6e84f_0_2741"/>
          <p:cNvCxnSpPr/>
          <p:nvPr/>
        </p:nvCxnSpPr>
        <p:spPr>
          <a:xfrm flipH="1" rot="10800000">
            <a:off x="6613200" y="2074275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cxnSp>
        <p:nvCxnSpPr>
          <p:cNvPr descr="Arrow pointing at Chat button on Zoom toolbar image." id="644" name="Google Shape;644;g11703d6e84f_0_2741" title="Arrow"/>
          <p:cNvCxnSpPr>
            <a:stCxn id="642" idx="2"/>
          </p:cNvCxnSpPr>
          <p:nvPr/>
        </p:nvCxnSpPr>
        <p:spPr>
          <a:xfrm>
            <a:off x="7784875" y="2653785"/>
            <a:ext cx="1500" cy="3531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5" name="Google Shape;645;g11703d6e84f_0_2741"/>
          <p:cNvSpPr txBox="1"/>
          <p:nvPr/>
        </p:nvSpPr>
        <p:spPr>
          <a:xfrm>
            <a:off x="7609750" y="1694363"/>
            <a:ext cx="919500" cy="533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(Ingles)</a:t>
            </a:r>
            <a:endParaRPr b="1" i="0" sz="9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0" sz="750" u="none" cap="none" strike="noStrike">
              <a:solidFill>
                <a:schemeClr val="lt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950" u="none" cap="none" strike="noStrike">
                <a:solidFill>
                  <a:schemeClr val="lt2"/>
                </a:solidFill>
                <a:latin typeface="Montserrat"/>
                <a:ea typeface="Montserrat"/>
                <a:cs typeface="Montserrat"/>
                <a:sym typeface="Montserrat"/>
              </a:rPr>
              <a:t>(Español)</a:t>
            </a:r>
            <a:endParaRPr b="1" i="0" sz="950" u="none" cap="none" strike="noStrike">
              <a:solidFill>
                <a:schemeClr val="l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id="646" name="Google Shape;646;g11703d6e84f_0_2741"/>
          <p:cNvCxnSpPr/>
          <p:nvPr/>
        </p:nvCxnSpPr>
        <p:spPr>
          <a:xfrm flipH="1" rot="10800000">
            <a:off x="6613200" y="1819713"/>
            <a:ext cx="381900" cy="5700"/>
          </a:xfrm>
          <a:prstGeom prst="straightConnector1">
            <a:avLst/>
          </a:prstGeom>
          <a:noFill/>
          <a:ln cap="flat" cmpd="sng" w="28575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47" name="Google Shape;647;g11703d6e84f_0_2741"/>
          <p:cNvSpPr/>
          <p:nvPr/>
        </p:nvSpPr>
        <p:spPr>
          <a:xfrm>
            <a:off x="274300" y="1623450"/>
            <a:ext cx="1816800" cy="1189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8" name="Google Shape;648;g11703d6e84f_0_2741"/>
          <p:cNvSpPr txBox="1"/>
          <p:nvPr/>
        </p:nvSpPr>
        <p:spPr>
          <a:xfrm>
            <a:off x="274300" y="1740700"/>
            <a:ext cx="1816800" cy="95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Control de Audio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          (por favor ponga su audio en 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silencio “</a:t>
            </a:r>
            <a:r>
              <a:rPr b="1" i="1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"/>
                <a:ea typeface="Montserrat"/>
                <a:cs typeface="Montserrat"/>
                <a:sym typeface="Montserrat"/>
              </a:rPr>
              <a:t>”</a:t>
            </a:r>
            <a:r>
              <a:rPr b="1" i="0" lang="en-GB" sz="950" u="none" cap="none" strike="noStrike">
                <a:solidFill>
                  <a:schemeClr val="accent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)</a:t>
            </a:r>
            <a:endParaRPr b="1" i="0" sz="950" u="none" cap="none" strike="noStrike">
              <a:solidFill>
                <a:schemeClr val="accent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t/>
            </a:r>
            <a:endParaRPr b="1" i="1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2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Audio Control</a:t>
            </a:r>
            <a:endParaRPr b="1" i="1" sz="12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(please 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"/>
                <a:ea typeface="Montserrat"/>
                <a:cs typeface="Montserrat"/>
                <a:sym typeface="Montserrat"/>
              </a:rPr>
              <a:t>Mute</a:t>
            </a:r>
            <a:r>
              <a:rPr b="1" i="1" lang="en-GB" sz="950" u="none" cap="none" strike="noStrike">
                <a:solidFill>
                  <a:srgbClr val="313087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your mic)</a:t>
            </a:r>
            <a:endParaRPr b="1" i="0" sz="950" u="none" cap="none" strike="noStrike">
              <a:solidFill>
                <a:srgbClr val="313087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cxnSp>
        <p:nvCxnSpPr>
          <p:cNvPr descr="Arrow pointing at Participants button on Zoom toolbar image." id="649" name="Google Shape;649;g11703d6e84f_0_2741" title="Arrow"/>
          <p:cNvCxnSpPr/>
          <p:nvPr/>
        </p:nvCxnSpPr>
        <p:spPr>
          <a:xfrm flipH="1">
            <a:off x="486275" y="2753725"/>
            <a:ext cx="281700" cy="384000"/>
          </a:xfrm>
          <a:prstGeom prst="straightConnector1">
            <a:avLst/>
          </a:prstGeom>
          <a:noFill/>
          <a:ln cap="flat" cmpd="sng" w="38100">
            <a:solidFill>
              <a:srgbClr val="EE2A7B"/>
            </a:solidFill>
            <a:prstDash val="solid"/>
            <a:round/>
            <a:headEnd len="sm" w="sm" type="none"/>
            <a:tailEnd len="med" w="med" type="stealth"/>
          </a:ln>
        </p:spPr>
      </p:cxnSp>
      <p:sp>
        <p:nvSpPr>
          <p:cNvPr id="650" name="Google Shape;650;g11703d6e84f_0_2741"/>
          <p:cNvSpPr txBox="1"/>
          <p:nvPr/>
        </p:nvSpPr>
        <p:spPr>
          <a:xfrm>
            <a:off x="6896275" y="792238"/>
            <a:ext cx="1777200" cy="63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Interpretación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1" lang="en-GB" sz="1400" u="none" cap="none" strike="noStrike">
                <a:solidFill>
                  <a:srgbClr val="4EB648"/>
                </a:solidFill>
                <a:latin typeface="Montserrat"/>
                <a:ea typeface="Montserrat"/>
                <a:cs typeface="Montserrat"/>
                <a:sym typeface="Montserrat"/>
              </a:rPr>
              <a:t>Interpretation</a:t>
            </a:r>
            <a:endParaRPr b="1" i="0" sz="1400" u="none" cap="none" strike="noStrike">
              <a:solidFill>
                <a:srgbClr val="4EB648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treamline">
  <a:themeElements>
    <a:clrScheme name="Streamline">
      <a:dk1>
        <a:srgbClr val="079BD7"/>
      </a:dk1>
      <a:lt1>
        <a:srgbClr val="FFFFFF"/>
      </a:lt1>
      <a:dk2>
        <a:srgbClr val="4EB648"/>
      </a:dk2>
      <a:lt2>
        <a:srgbClr val="E9EDEE"/>
      </a:lt2>
      <a:accent1>
        <a:srgbClr val="434343"/>
      </a:accent1>
      <a:accent2>
        <a:srgbClr val="313087"/>
      </a:accent2>
      <a:accent3>
        <a:srgbClr val="4EB648"/>
      </a:accent3>
      <a:accent4>
        <a:srgbClr val="00BFA5"/>
      </a:accent4>
      <a:accent5>
        <a:srgbClr val="1C3678"/>
      </a:accent5>
      <a:accent6>
        <a:srgbClr val="313087"/>
      </a:accent6>
      <a:hlink>
        <a:srgbClr val="00BFA5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Anne Guzman</dc:creator>
</cp:coreProperties>
</file>