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5" r:id="rId6"/>
    <p:sldMasterId id="2147483682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</p:sldIdLst>
  <p:sldSz cy="5143500" cx="9144000"/>
  <p:notesSz cx="7010400" cy="9296400"/>
  <p:embeddedFontLst>
    <p:embeddedFont>
      <p:font typeface="Montserrat SemiBold"/>
      <p:regular r:id="rId62"/>
      <p:bold r:id="rId63"/>
      <p:italic r:id="rId64"/>
      <p:boldItalic r:id="rId65"/>
    </p:embeddedFont>
    <p:embeddedFont>
      <p:font typeface="Raleway"/>
      <p:regular r:id="rId66"/>
      <p:bold r:id="rId67"/>
      <p:italic r:id="rId68"/>
      <p:boldItalic r:id="rId69"/>
    </p:embeddedFont>
    <p:embeddedFont>
      <p:font typeface="Montserrat"/>
      <p:regular r:id="rId70"/>
      <p:bold r:id="rId71"/>
      <p:italic r:id="rId72"/>
      <p:boldItalic r:id="rId73"/>
    </p:embeddedFont>
    <p:embeddedFont>
      <p:font typeface="Lato"/>
      <p:regular r:id="rId74"/>
      <p:bold r:id="rId75"/>
      <p:italic r:id="rId76"/>
      <p:boldItalic r:id="rId77"/>
    </p:embeddedFont>
    <p:embeddedFont>
      <p:font typeface="Cabin"/>
      <p:regular r:id="rId78"/>
      <p:bold r:id="rId79"/>
      <p:italic r:id="rId80"/>
      <p:boldItalic r:id="rId81"/>
    </p:embeddedFont>
    <p:embeddedFont>
      <p:font typeface="Montserrat Medium"/>
      <p:regular r:id="rId82"/>
      <p:bold r:id="rId83"/>
      <p:italic r:id="rId84"/>
      <p:boldItalic r:id="rId85"/>
    </p:embeddedFont>
    <p:embeddedFont>
      <p:font typeface="Tahoma"/>
      <p:regular r:id="rId86"/>
      <p:bold r:id="rId8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80">
          <p15:clr>
            <a:srgbClr val="A4A3A4"/>
          </p15:clr>
        </p15:guide>
        <p15:guide id="2" orient="horz" pos="483">
          <p15:clr>
            <a:srgbClr val="9AA0A6"/>
          </p15:clr>
        </p15:guide>
        <p15:guide id="3" orient="horz" pos="170">
          <p15:clr>
            <a:srgbClr val="9AA0A6"/>
          </p15:clr>
        </p15:guide>
      </p15:sldGuideLst>
    </p:ext>
    <p:ext uri="GoogleSlidesCustomDataVersion2">
      <go:slidesCustomData xmlns:go="http://customooxmlschemas.google.com/" r:id="rId88" roundtripDataSignature="AMtx7mgNmYdTV62FVh3N7/uaAy72IGM2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B2A1DA9-1E3A-4DED-B445-337FE0CF884F}">
  <a:tblStyle styleId="{9B2A1DA9-1E3A-4DED-B445-337FE0CF884F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/>
        <p:guide pos="483" orient="horz"/>
        <p:guide pos="17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84" Type="http://schemas.openxmlformats.org/officeDocument/2006/relationships/font" Target="fonts/MontserratMedium-italic.fntdata"/><Relationship Id="rId83" Type="http://schemas.openxmlformats.org/officeDocument/2006/relationships/font" Target="fonts/MontserratMedium-bold.fntdata"/><Relationship Id="rId42" Type="http://schemas.openxmlformats.org/officeDocument/2006/relationships/slide" Target="slides/slide34.xml"/><Relationship Id="rId86" Type="http://schemas.openxmlformats.org/officeDocument/2006/relationships/font" Target="fonts/Tahoma-regular.fntdata"/><Relationship Id="rId41" Type="http://schemas.openxmlformats.org/officeDocument/2006/relationships/slide" Target="slides/slide33.xml"/><Relationship Id="rId85" Type="http://schemas.openxmlformats.org/officeDocument/2006/relationships/font" Target="fonts/MontserratMedium-boldItalic.fntdata"/><Relationship Id="rId44" Type="http://schemas.openxmlformats.org/officeDocument/2006/relationships/slide" Target="slides/slide36.xml"/><Relationship Id="rId88" Type="http://customschemas.google.com/relationships/presentationmetadata" Target="metadata"/><Relationship Id="rId43" Type="http://schemas.openxmlformats.org/officeDocument/2006/relationships/slide" Target="slides/slide35.xml"/><Relationship Id="rId87" Type="http://schemas.openxmlformats.org/officeDocument/2006/relationships/font" Target="fonts/Tahoma-bold.fntdata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80" Type="http://schemas.openxmlformats.org/officeDocument/2006/relationships/font" Target="fonts/Cabin-italic.fntdata"/><Relationship Id="rId82" Type="http://schemas.openxmlformats.org/officeDocument/2006/relationships/font" Target="fonts/MontserratMedium-regular.fntdata"/><Relationship Id="rId81" Type="http://schemas.openxmlformats.org/officeDocument/2006/relationships/font" Target="fonts/Cabin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73" Type="http://schemas.openxmlformats.org/officeDocument/2006/relationships/font" Target="fonts/Montserrat-boldItalic.fntdata"/><Relationship Id="rId72" Type="http://schemas.openxmlformats.org/officeDocument/2006/relationships/font" Target="fonts/Montserrat-italic.fntdata"/><Relationship Id="rId31" Type="http://schemas.openxmlformats.org/officeDocument/2006/relationships/slide" Target="slides/slide23.xml"/><Relationship Id="rId75" Type="http://schemas.openxmlformats.org/officeDocument/2006/relationships/font" Target="fonts/Lato-bold.fntdata"/><Relationship Id="rId30" Type="http://schemas.openxmlformats.org/officeDocument/2006/relationships/slide" Target="slides/slide22.xml"/><Relationship Id="rId74" Type="http://schemas.openxmlformats.org/officeDocument/2006/relationships/font" Target="fonts/Lato-regular.fntdata"/><Relationship Id="rId33" Type="http://schemas.openxmlformats.org/officeDocument/2006/relationships/slide" Target="slides/slide25.xml"/><Relationship Id="rId77" Type="http://schemas.openxmlformats.org/officeDocument/2006/relationships/font" Target="fonts/Lato-boldItalic.fntdata"/><Relationship Id="rId32" Type="http://schemas.openxmlformats.org/officeDocument/2006/relationships/slide" Target="slides/slide24.xml"/><Relationship Id="rId76" Type="http://schemas.openxmlformats.org/officeDocument/2006/relationships/font" Target="fonts/Lato-italic.fntdata"/><Relationship Id="rId35" Type="http://schemas.openxmlformats.org/officeDocument/2006/relationships/slide" Target="slides/slide27.xml"/><Relationship Id="rId79" Type="http://schemas.openxmlformats.org/officeDocument/2006/relationships/font" Target="fonts/Cabin-bold.fntdata"/><Relationship Id="rId34" Type="http://schemas.openxmlformats.org/officeDocument/2006/relationships/slide" Target="slides/slide26.xml"/><Relationship Id="rId78" Type="http://schemas.openxmlformats.org/officeDocument/2006/relationships/font" Target="fonts/Cabin-regular.fntdata"/><Relationship Id="rId71" Type="http://schemas.openxmlformats.org/officeDocument/2006/relationships/font" Target="fonts/Montserrat-bold.fntdata"/><Relationship Id="rId70" Type="http://schemas.openxmlformats.org/officeDocument/2006/relationships/font" Target="fonts/Montserrat-regular.fntdata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62" Type="http://schemas.openxmlformats.org/officeDocument/2006/relationships/font" Target="fonts/MontserratSemiBold-regular.fntdata"/><Relationship Id="rId61" Type="http://schemas.openxmlformats.org/officeDocument/2006/relationships/slide" Target="slides/slide53.xml"/><Relationship Id="rId20" Type="http://schemas.openxmlformats.org/officeDocument/2006/relationships/slide" Target="slides/slide12.xml"/><Relationship Id="rId64" Type="http://schemas.openxmlformats.org/officeDocument/2006/relationships/font" Target="fonts/MontserratSemiBold-italic.fntdata"/><Relationship Id="rId63" Type="http://schemas.openxmlformats.org/officeDocument/2006/relationships/font" Target="fonts/MontserratSemiBold-bold.fntdata"/><Relationship Id="rId22" Type="http://schemas.openxmlformats.org/officeDocument/2006/relationships/slide" Target="slides/slide14.xml"/><Relationship Id="rId66" Type="http://schemas.openxmlformats.org/officeDocument/2006/relationships/font" Target="fonts/Raleway-regular.fntdata"/><Relationship Id="rId21" Type="http://schemas.openxmlformats.org/officeDocument/2006/relationships/slide" Target="slides/slide13.xml"/><Relationship Id="rId65" Type="http://schemas.openxmlformats.org/officeDocument/2006/relationships/font" Target="fonts/MontserratSemiBold-boldItalic.fntdata"/><Relationship Id="rId24" Type="http://schemas.openxmlformats.org/officeDocument/2006/relationships/slide" Target="slides/slide16.xml"/><Relationship Id="rId68" Type="http://schemas.openxmlformats.org/officeDocument/2006/relationships/font" Target="fonts/Raleway-italic.fntdata"/><Relationship Id="rId23" Type="http://schemas.openxmlformats.org/officeDocument/2006/relationships/slide" Target="slides/slide15.xml"/><Relationship Id="rId67" Type="http://schemas.openxmlformats.org/officeDocument/2006/relationships/font" Target="fonts/Raleway-bold.fntdata"/><Relationship Id="rId60" Type="http://schemas.openxmlformats.org/officeDocument/2006/relationships/slide" Target="slides/slide52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69" Type="http://schemas.openxmlformats.org/officeDocument/2006/relationships/font" Target="fonts/Raleway-boldItalic.fntdata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11" Type="http://schemas.openxmlformats.org/officeDocument/2006/relationships/slide" Target="slides/slide3.xml"/><Relationship Id="rId55" Type="http://schemas.openxmlformats.org/officeDocument/2006/relationships/slide" Target="slides/slide47.xml"/><Relationship Id="rId10" Type="http://schemas.openxmlformats.org/officeDocument/2006/relationships/slide" Target="slides/slide2.xml"/><Relationship Id="rId54" Type="http://schemas.openxmlformats.org/officeDocument/2006/relationships/slide" Target="slides/slide46.xml"/><Relationship Id="rId13" Type="http://schemas.openxmlformats.org/officeDocument/2006/relationships/slide" Target="slides/slide5.xml"/><Relationship Id="rId57" Type="http://schemas.openxmlformats.org/officeDocument/2006/relationships/slide" Target="slides/slide49.xml"/><Relationship Id="rId12" Type="http://schemas.openxmlformats.org/officeDocument/2006/relationships/slide" Target="slides/slide4.xml"/><Relationship Id="rId56" Type="http://schemas.openxmlformats.org/officeDocument/2006/relationships/slide" Target="slides/slide48.xml"/><Relationship Id="rId15" Type="http://schemas.openxmlformats.org/officeDocument/2006/relationships/slide" Target="slides/slide7.xml"/><Relationship Id="rId59" Type="http://schemas.openxmlformats.org/officeDocument/2006/relationships/slide" Target="slides/slide51.xml"/><Relationship Id="rId14" Type="http://schemas.openxmlformats.org/officeDocument/2006/relationships/slide" Target="slides/slide6.xml"/><Relationship Id="rId58" Type="http://schemas.openxmlformats.org/officeDocument/2006/relationships/slide" Target="slides/slide5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406400" y="696913"/>
            <a:ext cx="61991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acebook.com/BestStartMetroLA" TargetMode="External"/><Relationship Id="rId3" Type="http://schemas.openxmlformats.org/officeDocument/2006/relationships/hyperlink" Target="https://www.facebook.com/BestStartEastLA" TargetMode="External"/><Relationship Id="rId4" Type="http://schemas.openxmlformats.org/officeDocument/2006/relationships/hyperlink" Target="https://www.facebook.com/BestStartSouthElMonteElMonte" TargetMode="External"/><Relationship Id="rId5" Type="http://schemas.openxmlformats.org/officeDocument/2006/relationships/hyperlink" Target="https://www.facebook.com/BestStartSoutheastLA" TargetMode="Externa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ea0bf73253_0_1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5" name="Google Shape;535;gea0bf73253_0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11703d6e84f_0_276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3" name="Google Shape;653;g11703d6e84f_0_276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1703d6e84f_0_279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5" name="Google Shape;675;g11703d6e84f_0_279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155db40f0fb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1" name="Google Shape;701;g155db40f0fb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155db40f0fb_1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6" name="Google Shape;716;g155db40f0fb_1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55db40f0fb_1_3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2" name="Google Shape;732;g155db40f0fb_1_3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155db40f0fb_1_4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9" name="Google Shape;749;g155db40f0fb_1_4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1043b289756_0_142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6" name="Google Shape;766;g1043b289756_0_142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sz="1600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2591c3b3ac1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4" name="Google Shape;774;g2591c3b3ac1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?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sz="1600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91e8b299f7_0_17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2" name="Google Shape;782;g91e8b299f7_0_1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1043b289756_0_232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0" name="Google Shape;790;g1043b289756_0_23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a3b2f2cad5_0_13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1" name="Google Shape;541;ga3b2f2cad5_0_1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1043b289756_0_23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8" name="Google Shape;798;g1043b289756_0_23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99adf5d316_1_63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6" name="Google Shape;806;g99adf5d316_1_6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25ae96baacc_0_0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2" name="Google Shape;812;g25ae96baacc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Denise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146896240ee_0_25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8" name="Google Shape;818;g146896240ee_0_25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146896240ee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4" name="Google Shape;824;g146896240ee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146896240ee_0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1" name="Google Shape;831;g146896240ee_0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146896240ee_0_2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8" name="Google Shape;838;g146896240ee_0_2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146896240ee_0_2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6" name="Google Shape;846;g146896240ee_0_2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146896240ee_0_3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4" name="Google Shape;854;g146896240ee_0_3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146896240ee_0_4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2" name="Google Shape;862;g146896240ee_0_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1703d6e84f_0_228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7" name="Google Shape;547;g11703d6e84f_0_228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146896240ee_0_4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0" name="Google Shape;870;g146896240ee_0_4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146896240ee_0_55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8" name="Google Shape;878;g146896240ee_0_55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146896240ee_0_6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6" name="Google Shape;886;g146896240ee_0_6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146896240ee_0_6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4" name="Google Shape;894;g146896240ee_0_6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146896240ee_0_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2" name="Google Shape;902;g146896240ee_0_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146896240ee_0_8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1" name="Google Shape;911;g146896240ee_0_8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13deda408f5_0_17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8" name="Google Shape;918;g13deda408f5_0_17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11703d6e84f_0_329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4" name="Google Shape;924;g11703d6e84f_0_32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rgbClr val="FF0000"/>
                </a:solidFill>
              </a:rPr>
              <a:t>Amelia</a:t>
            </a:r>
            <a:endParaRPr sz="16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13dd8609de3_2_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0" name="Google Shape;930;g13dd8609de3_2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2845c88b0d6_0_1478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0" name="Google Shape;940;g2845c88b0d6_0_147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1703d6e84f_0_229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3" name="Google Shape;553;g11703d6e84f_0_229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2845c88b0d6_0_1524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7" name="Google Shape;987;g2845c88b0d6_0_152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21d65d0f999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4" name="Google Shape;1034;g21d65d0f999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2591c3b3ac1_0_1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0" name="Google Shape;1040;g2591c3b3ac1_0_1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1b3fd2847b1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5" name="Google Shape;1045;g1b3fd2847b1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Dina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Metro: 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2"/>
              </a:rPr>
              <a:t>https://www.facebook.com/BestStartMetroLA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ELA :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https://www.facebook.com/BestStartEastLA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SEM-EM: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https://www.facebook.com/BestStartSouthElMonteElMonte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SELA:  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https://www.facebook.com/BestStartSoutheastLA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1cf0c18d11d_1_6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1" name="Google Shape;1051;g1cf0c18d11d_1_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Dina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21299b039ac_14_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1" name="Google Shape;1061;g21299b039ac_14_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Alejandra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Next monthly regional meetings Monday 3/28 and Tuesday 3/29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27dda38ec97_6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9" name="Google Shape;1069;g27dda38ec97_6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Next monthly regional meetings Monday 3/28 and Tuesday 3/29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11703d6e84f_0_132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7" name="Google Shape;1077;g11703d6e84f_0_13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11703d6e84f_0_13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3" name="Google Shape;1083;g11703d6e84f_0_13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Ligas para las Formas de Evaluación | </a:t>
            </a:r>
            <a:r>
              <a:rPr i="1" lang="en-GB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Links to Evaluation Forms:</a:t>
            </a:r>
            <a:endParaRPr i="1"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i="1"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i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1164b98259f_0_69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1" name="Google Shape;1091;g1164b98259f_0_6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1703d6e84f_0_230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1" name="Google Shape;561;g11703d6e84f_0_230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11703d6e84f_0_14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7" name="Google Shape;1097;g11703d6e84f_0_14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g211015a5a28_1_3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3" name="Google Shape;1103;g211015a5a28_1_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211015a5a28_1_17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8" name="Google Shape;1108;g211015a5a28_1_1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211015a5a28_1_10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3" name="Google Shape;1113;g211015a5a28_1_1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1703d6e84f_0_231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1" name="Google Shape;571;g11703d6e84f_0_231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11703d6e84f_0_234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0" name="Google Shape;600;g11703d6e84f_0_234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11703d6e84f_0_271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5" name="Google Shape;615;g11703d6e84f_0_271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11703d6e84f_0_274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3" name="Google Shape;633;g11703d6e84f_0_27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Relationship Id="rId3" Type="http://schemas.openxmlformats.org/officeDocument/2006/relationships/image" Target="../media/image5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5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g"/><Relationship Id="rId3" Type="http://schemas.openxmlformats.org/officeDocument/2006/relationships/image" Target="../media/image5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g"/><Relationship Id="rId3" Type="http://schemas.openxmlformats.org/officeDocument/2006/relationships/image" Target="../media/image5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" name="Google Shape;12;p2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14;p2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" name="Google Shape;15;p2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" name="Google Shape;16;p2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" name="Google Shape;17;p2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" name="Google Shape;18;p2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" name="Google Shape;19;p2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" name="Google Shape;20;p2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9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0" name="Google Shape;120;p29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1" name="Google Shape;121;p2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2" name="Google Shape;122;p2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3" name="Google Shape;123;p2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4" name="Google Shape;124;p2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" name="Google Shape;125;p2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6" name="Google Shape;126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9" name="Google Shape;129;p27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0" name="Google Shape;130;p2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Google Shape;132;p2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3" name="Google Shape;133;p2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4" name="Google Shape;134;p2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5" name="Google Shape;135;p2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" name="Google Shape;136;p2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7" name="Google Shape;137;p2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8" name="Google Shape;138;p2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7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3998" cy="46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2" name="Google Shape;142;p17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3" name="Google Shape;143;p1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1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6" name="Google Shape;146;p1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7" name="Google Shape;147;p1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8" name="Google Shape;148;p1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9" name="Google Shape;149;p1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0" name="Google Shape;150;p1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1" name="Google Shape;151;p1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8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8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8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6" name="Google Shape;156;p18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7" name="Google Shape;157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8" name="Google Shape;15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5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6218749e4_0_252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96218749e4_0_252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62" name="Google Shape;162;g96218749e4_0_252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5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6" name="Google Shape;166;p25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7" name="Google Shape;167;p25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68" name="Google Shape;168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p25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2" name="Google Shape;172;p25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3" name="Google Shape;173;p25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4" name="Google Shape;174;p25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5" name="Google Shape;175;p25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6" name="Google Shape;176;p25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7" name="Google Shape;177;p25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96218749e4_0_256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96218749e4_0_256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5f8eed6f91_3_73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g15f8eed6f91_3_7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15f8eed6f91_3_732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9" name="Google Shape;189;g15f8eed6f91_3_7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90" name="Google Shape;190;g15f8eed6f91_3_73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1" name="Google Shape;191;g15f8eed6f91_3_73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2" name="Google Shape;192;g15f8eed6f91_3_73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3" name="Google Shape;193;g15f8eed6f91_3_73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4" name="Google Shape;194;g15f8eed6f91_3_73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5" name="Google Shape;195;g15f8eed6f91_3_73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6" name="Google Shape;196;g15f8eed6f91_3_73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5f8eed6f91_3_632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9" name="Google Shape;199;g15f8eed6f91_3_6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0" name="Google Shape;200;g15f8eed6f91_3_63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g15f8eed6f91_3_6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" name="Google Shape;202;g15f8eed6f91_3_63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3" name="Google Shape;203;g15f8eed6f91_3_63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4" name="Google Shape;204;g15f8eed6f91_3_63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5" name="Google Shape;205;g15f8eed6f91_3_63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6" name="Google Shape;206;g15f8eed6f91_3_63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7" name="Google Shape;207;g15f8eed6f91_3_63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8" name="Google Shape;208;g15f8eed6f91_3_63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5f8eed6f91_3_68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1" name="Google Shape;211;g15f8eed6f91_3_682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15f8eed6f91_3_68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g15f8eed6f91_3_6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Google Shape;214;g15f8eed6f91_3_68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5" name="Google Shape;215;g15f8eed6f91_3_68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6" name="Google Shape;216;g15f8eed6f91_3_68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7" name="Google Shape;217;g15f8eed6f91_3_68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8" name="Google Shape;218;g15f8eed6f91_3_68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9" name="Google Shape;219;g15f8eed6f91_3_68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0" name="Google Shape;220;g15f8eed6f91_3_68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" name="Google Shape;23;p23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4" name="Google Shape;24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" name="Google Shape;25;p23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Google Shape;27;p23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" name="Google Shape;28;p23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" name="Google Shape;29;p23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" name="Google Shape;30;p23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31;p23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" name="Google Shape;32;p23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" name="Google Shape;33;p23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5f8eed6f91_3_659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3" name="Google Shape;223;g15f8eed6f91_3_659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24" name="Google Shape;224;g15f8eed6f91_3_65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5" name="Google Shape;225;g15f8eed6f91_3_65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g15f8eed6f91_3_6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" name="Google Shape;227;g15f8eed6f91_3_65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8" name="Google Shape;228;g15f8eed6f91_3_65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9" name="Google Shape;229;g15f8eed6f91_3_65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0" name="Google Shape;230;g15f8eed6f91_3_65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1" name="Google Shape;231;g15f8eed6f91_3_65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2" name="Google Shape;232;g15f8eed6f91_3_65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3" name="Google Shape;233;g15f8eed6f91_3_65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5f8eed6f91_3_67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15f8eed6f91_3_672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7" name="Google Shape;237;g15f8eed6f91_3_672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38" name="Google Shape;238;g15f8eed6f91_3_67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9" name="Google Shape;239;g15f8eed6f91_3_67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0" name="Google Shape;240;g15f8eed6f91_3_67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1" name="Google Shape;241;g15f8eed6f91_3_67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2" name="Google Shape;242;g15f8eed6f91_3_67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43" name="Google Shape;243;g15f8eed6f91_3_6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5f8eed6f91_3_644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6" name="Google Shape;246;g15f8eed6f91_3_644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7" name="Google Shape;247;g15f8eed6f91_3_6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48" name="Google Shape;248;g15f8eed6f91_3_6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9" name="Google Shape;249;g15f8eed6f91_3_6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0" name="Google Shape;250;g15f8eed6f91_3_64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g15f8eed6f91_3_6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2" name="Google Shape;252;g15f8eed6f91_3_6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3" name="Google Shape;253;g15f8eed6f91_3_64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4" name="Google Shape;254;g15f8eed6f91_3_6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5" name="Google Shape;255;g15f8eed6f91_3_64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6" name="Google Shape;256;g15f8eed6f91_3_64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7" name="Google Shape;257;g15f8eed6f91_3_64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8" name="Google Shape;258;g15f8eed6f91_3_64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5f8eed6f91_3_694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1" name="Google Shape;261;g15f8eed6f91_3_694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2" name="Google Shape;262;g15f8eed6f91_3_694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3" name="Google Shape;263;g15f8eed6f91_3_69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4" name="Google Shape;264;g15f8eed6f91_3_69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g15f8eed6f91_3_6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g15f8eed6f91_3_69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7" name="Google Shape;267;g15f8eed6f91_3_69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8" name="Google Shape;268;g15f8eed6f91_3_69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9" name="Google Shape;269;g15f8eed6f91_3_69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0" name="Google Shape;270;g15f8eed6f91_3_69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1" name="Google Shape;271;g15f8eed6f91_3_69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2" name="Google Shape;272;g15f8eed6f91_3_69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5f8eed6f91_3_70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5" name="Google Shape;275;g15f8eed6f91_3_708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76" name="Google Shape;276;g15f8eed6f91_3_70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g15f8eed6f91_3_7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8" name="Google Shape;278;g15f8eed6f91_3_70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9" name="Google Shape;279;g15f8eed6f91_3_70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0" name="Google Shape;280;g15f8eed6f91_3_70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1" name="Google Shape;281;g15f8eed6f91_3_70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2" name="Google Shape;282;g15f8eed6f91_3_70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3" name="Google Shape;283;g15f8eed6f91_3_70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4" name="Google Shape;284;g15f8eed6f91_3_70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5f8eed6f91_3_720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7" name="Google Shape;287;g15f8eed6f91_3_7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8" name="Google Shape;288;g15f8eed6f91_3_72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g15f8eed6f91_3_7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g15f8eed6f91_3_7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1" name="Google Shape;291;g15f8eed6f91_3_72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2" name="Google Shape;292;g15f8eed6f91_3_7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3" name="Google Shape;293;g15f8eed6f91_3_72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4" name="Google Shape;294;g15f8eed6f91_3_72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5" name="Google Shape;295;g15f8eed6f91_3_72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6" name="Google Shape;296;g15f8eed6f91_3_72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5f8eed6f91_3_744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9" name="Google Shape;299;g15f8eed6f91_3_7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0" name="Google Shape;300;g15f8eed6f91_3_74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g15f8eed6f91_3_7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2" name="Google Shape;302;g15f8eed6f91_3_7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3" name="Google Shape;303;g15f8eed6f91_3_74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4" name="Google Shape;304;g15f8eed6f91_3_7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5" name="Google Shape;305;g15f8eed6f91_3_74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6" name="Google Shape;306;g15f8eed6f91_3_74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7" name="Google Shape;307;g15f8eed6f91_3_74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8" name="Google Shape;308;g15f8eed6f91_3_74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g15f8eed6f91_3_756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0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15f8eed6f91_3_75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2" name="Google Shape;312;g15f8eed6f91_3_756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3" name="Google Shape;313;g15f8eed6f91_3_75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g15f8eed6f91_3_7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5" name="Google Shape;315;g15f8eed6f91_3_75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6" name="Google Shape;316;g15f8eed6f91_3_75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7" name="Google Shape;317;g15f8eed6f91_3_75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8" name="Google Shape;318;g15f8eed6f91_3_75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9" name="Google Shape;319;g15f8eed6f91_3_75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0" name="Google Shape;320;g15f8eed6f91_3_75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1" name="Google Shape;321;g15f8eed6f91_3_75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g15f8eed6f91_3_769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15f8eed6f91_3_769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15f8eed6f91_3_769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6" name="Google Shape;326;g15f8eed6f91_3_769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27" name="Google Shape;327;g15f8eed6f91_3_76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28" name="Google Shape;328;g15f8eed6f91_3_7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5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5f8eed6f91_3_776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g15f8eed6f91_3_776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332" name="Google Shape;332;g15f8eed6f91_3_776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9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9" name="Google Shape;39;p1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" name="Google Shape;40;p1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" name="Google Shape;41;p1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1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" name="Google Shape;43;p1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" name="Google Shape;44;p1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" name="Google Shape;45;p1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5f8eed6f91_3_78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g15f8eed6f91_3_780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36" name="Google Shape;336;g15f8eed6f91_3_780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37" name="Google Shape;337;g15f8eed6f91_3_780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8" name="Google Shape;338;g15f8eed6f91_3_78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9" name="Google Shape;339;g15f8eed6f91_3_78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g15f8eed6f91_3_7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1" name="Google Shape;341;g15f8eed6f91_3_78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2" name="Google Shape;342;g15f8eed6f91_3_78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3" name="Google Shape;343;g15f8eed6f91_3_78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4" name="Google Shape;344;g15f8eed6f91_3_78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5" name="Google Shape;345;g15f8eed6f91_3_78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6" name="Google Shape;346;g15f8eed6f91_3_78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7" name="Google Shape;347;g15f8eed6f91_3_78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5f8eed6f91_3_795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15f8eed6f91_3_795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5f8eed6f91_3_79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3" name="Google Shape;353;g15f8eed6f91_3_79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4" name="Google Shape;354;g15f8eed6f91_3_79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5" name="Google Shape;355;g15f8eed6f91_3_79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6" name="Google Shape;356;g15f8eed6f91_3_79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845c88b0d6_0_1574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63" name="Google Shape;363;g2845c88b0d6_0_1574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4" name="Google Shape;364;g2845c88b0d6_0_157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65" name="Google Shape;365;g2845c88b0d6_0_157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6" name="Google Shape;366;g2845c88b0d6_0_157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7" name="Google Shape;367;g2845c88b0d6_0_157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8" name="Google Shape;368;g2845c88b0d6_0_15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9" name="Google Shape;369;g2845c88b0d6_0_157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0" name="Google Shape;370;g2845c88b0d6_0_157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1" name="Google Shape;371;g2845c88b0d6_0_157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2" name="Google Shape;372;g2845c88b0d6_0_157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3" name="Google Shape;373;g2845c88b0d6_0_157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4" name="Google Shape;374;g2845c88b0d6_0_157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5" name="Google Shape;375;g2845c88b0d6_0_157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845c88b0d6_0_1589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78" name="Google Shape;378;g2845c88b0d6_0_158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9" name="Google Shape;379;g2845c88b0d6_0_158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g2845c88b0d6_0_15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1" name="Google Shape;381;g2845c88b0d6_0_158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2" name="Google Shape;382;g2845c88b0d6_0_158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3" name="Google Shape;383;g2845c88b0d6_0_158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4" name="Google Shape;384;g2845c88b0d6_0_158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5" name="Google Shape;385;g2845c88b0d6_0_158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6" name="Google Shape;386;g2845c88b0d6_0_158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7" name="Google Shape;387;g2845c88b0d6_0_158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845c88b0d6_0_1601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90" name="Google Shape;390;g2845c88b0d6_0_1601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1" name="Google Shape;391;g2845c88b0d6_0_160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2" name="Google Shape;392;g2845c88b0d6_0_160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Google Shape;393;g2845c88b0d6_0_16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4" name="Google Shape;394;g2845c88b0d6_0_160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5" name="Google Shape;395;g2845c88b0d6_0_160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6" name="Google Shape;396;g2845c88b0d6_0_160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7" name="Google Shape;397;g2845c88b0d6_0_160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8" name="Google Shape;398;g2845c88b0d6_0_160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9" name="Google Shape;399;g2845c88b0d6_0_160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0" name="Google Shape;400;g2845c88b0d6_0_160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845c88b0d6_0_161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g2845c88b0d6_0_1614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04" name="Google Shape;404;g2845c88b0d6_0_1614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05" name="Google Shape;405;g2845c88b0d6_0_16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6" name="Google Shape;406;g2845c88b0d6_0_161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7" name="Google Shape;407;g2845c88b0d6_0_161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8" name="Google Shape;408;g2845c88b0d6_0_161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9" name="Google Shape;409;g2845c88b0d6_0_161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10" name="Google Shape;410;g2845c88b0d6_0_16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845c88b0d6_0_16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3" name="Google Shape;413;g2845c88b0d6_0_1624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g2845c88b0d6_0_162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" name="Google Shape;415;g2845c88b0d6_0_16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6" name="Google Shape;416;g2845c88b0d6_0_162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7" name="Google Shape;417;g2845c88b0d6_0_162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8" name="Google Shape;418;g2845c88b0d6_0_162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9" name="Google Shape;419;g2845c88b0d6_0_162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0" name="Google Shape;420;g2845c88b0d6_0_162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1" name="Google Shape;421;g2845c88b0d6_0_162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2" name="Google Shape;422;g2845c88b0d6_0_162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845c88b0d6_0_1636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25" name="Google Shape;425;g2845c88b0d6_0_1636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6" name="Google Shape;426;g2845c88b0d6_0_1636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7" name="Google Shape;427;g2845c88b0d6_0_163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8" name="Google Shape;428;g2845c88b0d6_0_163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g2845c88b0d6_0_16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0" name="Google Shape;430;g2845c88b0d6_0_163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1" name="Google Shape;431;g2845c88b0d6_0_163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2" name="Google Shape;432;g2845c88b0d6_0_163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3" name="Google Shape;433;g2845c88b0d6_0_163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4" name="Google Shape;434;g2845c88b0d6_0_163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5" name="Google Shape;435;g2845c88b0d6_0_163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6" name="Google Shape;436;g2845c88b0d6_0_163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845c88b0d6_0_165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39" name="Google Shape;439;g2845c88b0d6_0_1650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40" name="Google Shape;440;g2845c88b0d6_0_165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g2845c88b0d6_0_16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2" name="Google Shape;442;g2845c88b0d6_0_165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3" name="Google Shape;443;g2845c88b0d6_0_165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4" name="Google Shape;444;g2845c88b0d6_0_165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5" name="Google Shape;445;g2845c88b0d6_0_165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6" name="Google Shape;446;g2845c88b0d6_0_165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7" name="Google Shape;447;g2845c88b0d6_0_165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8" name="Google Shape;448;g2845c88b0d6_0_165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0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20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50" name="Google Shape;50;p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" name="Google Shape;51;p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" name="Google Shape;52;p2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" name="Google Shape;54;p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" name="Google Shape;55;p2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" name="Google Shape;56;p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" name="Google Shape;57;p2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" name="Google Shape;58;p2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" name="Google Shape;59;p2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" name="Google Shape;60;p2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845c88b0d6_0_1662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51" name="Google Shape;451;g2845c88b0d6_0_166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2" name="Google Shape;452;g2845c88b0d6_0_166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3" name="Google Shape;453;g2845c88b0d6_0_16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4" name="Google Shape;454;g2845c88b0d6_0_166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5" name="Google Shape;455;g2845c88b0d6_0_166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6" name="Google Shape;456;g2845c88b0d6_0_166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7" name="Google Shape;457;g2845c88b0d6_0_166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8" name="Google Shape;458;g2845c88b0d6_0_166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9" name="Google Shape;459;g2845c88b0d6_0_166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0" name="Google Shape;460;g2845c88b0d6_0_166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845c88b0d6_0_167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g2845c88b0d6_0_16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g2845c88b0d6_0_1674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5" name="Google Shape;465;g2845c88b0d6_0_167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466" name="Google Shape;466;g2845c88b0d6_0_167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7" name="Google Shape;467;g2845c88b0d6_0_167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8" name="Google Shape;468;g2845c88b0d6_0_167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9" name="Google Shape;469;g2845c88b0d6_0_167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0" name="Google Shape;470;g2845c88b0d6_0_167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1" name="Google Shape;471;g2845c88b0d6_0_167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2" name="Google Shape;472;g2845c88b0d6_0_167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845c88b0d6_0_1686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75" name="Google Shape;475;g2845c88b0d6_0_168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6" name="Google Shape;476;g2845c88b0d6_0_168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g2845c88b0d6_0_16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8" name="Google Shape;478;g2845c88b0d6_0_168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9" name="Google Shape;479;g2845c88b0d6_0_168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0" name="Google Shape;480;g2845c88b0d6_0_168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1" name="Google Shape;481;g2845c88b0d6_0_168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2" name="Google Shape;482;g2845c88b0d6_0_168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3" name="Google Shape;483;g2845c88b0d6_0_168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4" name="Google Shape;484;g2845c88b0d6_0_168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g2845c88b0d6_0_1698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g2845c88b0d6_0_169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8" name="Google Shape;488;g2845c88b0d6_0_1698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9" name="Google Shape;489;g2845c88b0d6_0_169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0" name="Google Shape;490;g2845c88b0d6_0_16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1" name="Google Shape;491;g2845c88b0d6_0_169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2" name="Google Shape;492;g2845c88b0d6_0_169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3" name="Google Shape;493;g2845c88b0d6_0_169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4" name="Google Shape;494;g2845c88b0d6_0_169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5" name="Google Shape;495;g2845c88b0d6_0_169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6" name="Google Shape;496;g2845c88b0d6_0_169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7" name="Google Shape;497;g2845c88b0d6_0_169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g2845c88b0d6_0_1711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g2845c88b0d6_0_1711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g2845c88b0d6_0_1711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2" name="Google Shape;502;g2845c88b0d6_0_1711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03" name="Google Shape;503;g2845c88b0d6_0_17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04" name="Google Shape;504;g2845c88b0d6_0_17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4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845c88b0d6_0_1718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g2845c88b0d6_0_1718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508" name="Google Shape;508;g2845c88b0d6_0_1718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845c88b0d6_0_172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g2845c88b0d6_0_1722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12" name="Google Shape;512;g2845c88b0d6_0_1722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13" name="Google Shape;513;g2845c88b0d6_0_1722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4" name="Google Shape;514;g2845c88b0d6_0_17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5" name="Google Shape;515;g2845c88b0d6_0_172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6" name="Google Shape;516;g2845c88b0d6_0_17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7" name="Google Shape;517;g2845c88b0d6_0_172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8" name="Google Shape;518;g2845c88b0d6_0_172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9" name="Google Shape;519;g2845c88b0d6_0_172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0" name="Google Shape;520;g2845c88b0d6_0_172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1" name="Google Shape;521;g2845c88b0d6_0_172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2" name="Google Shape;522;g2845c88b0d6_0_172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3" name="Google Shape;523;g2845c88b0d6_0_172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845c88b0d6_0_1737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g2845c88b0d6_0_1737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845c88b0d6_0_174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9" name="Google Shape;529;g2845c88b0d6_0_174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30" name="Google Shape;530;g2845c88b0d6_0_174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1" name="Google Shape;531;g2845c88b0d6_0_174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2" name="Google Shape;532;g2845c88b0d6_0_174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3" name="Google Shape;63;p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3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Google Shape;66;p3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" name="Google Shape;67;p3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" name="Google Shape;68;p3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" name="Google Shape;69;p3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" name="Google Shape;70;p3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" name="Google Shape;71;p3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" name="Google Shape;72;p3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1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5" name="Google Shape;75;p21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21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" name="Google Shape;77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8" name="Google Shape;78;p2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" name="Google Shape;80;p2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" name="Google Shape;81;p2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" name="Google Shape;82;p2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" name="Google Shape;83;p2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" name="Google Shape;84;p2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" name="Google Shape;85;p2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6" name="Google Shape;86;p2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0eb72f8a9b_4_28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g20eb72f8a9b_4_28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0" name="Google Shape;90;g20eb72f8a9b_4_28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g20eb72f8a9b_4_28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g20eb72f8a9b_4_28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5" name="Google Shape;95;p31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Google Shape;98;p3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9" name="Google Shape;99;p3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0" name="Google Shape;100;p3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1" name="Google Shape;101;p3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" name="Google Shape;102;p3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3" name="Google Shape;103;p3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4" name="Google Shape;104;p3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7" name="Google Shape;107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8" name="Google Shape;108;p2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2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1" name="Google Shape;111;p2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2" name="Google Shape;112;p2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3" name="Google Shape;113;p2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" name="Google Shape;114;p2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" name="Google Shape;115;p2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6" name="Google Shape;116;p2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6.xml"/><Relationship Id="rId17" Type="http://schemas.openxmlformats.org/officeDocument/2006/relationships/theme" Target="../theme/theme4.xml"/><Relationship Id="rId1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5f8eed6f91_3_6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83" name="Google Shape;183;g15f8eed6f91_3_6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84" name="Google Shape;184;g15f8eed6f91_3_62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845c88b0d6_0_15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0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59" name="Google Shape;359;g2845c88b0d6_0_15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60" name="Google Shape;360;g2845c88b0d6_0_157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Relationship Id="rId6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jpg"/><Relationship Id="rId4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g"/><Relationship Id="rId4" Type="http://schemas.openxmlformats.org/officeDocument/2006/relationships/image" Target="../media/image2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g"/><Relationship Id="rId4" Type="http://schemas.openxmlformats.org/officeDocument/2006/relationships/image" Target="../media/image2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g"/><Relationship Id="rId4" Type="http://schemas.openxmlformats.org/officeDocument/2006/relationships/image" Target="../media/image2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jpg"/><Relationship Id="rId4" Type="http://schemas.openxmlformats.org/officeDocument/2006/relationships/image" Target="../media/image2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jpg"/><Relationship Id="rId4" Type="http://schemas.openxmlformats.org/officeDocument/2006/relationships/image" Target="../media/image2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g"/><Relationship Id="rId4" Type="http://schemas.openxmlformats.org/officeDocument/2006/relationships/image" Target="../media/image3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jpg"/><Relationship Id="rId4" Type="http://schemas.openxmlformats.org/officeDocument/2006/relationships/image" Target="../media/image3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jpg"/><Relationship Id="rId4" Type="http://schemas.openxmlformats.org/officeDocument/2006/relationships/image" Target="../media/image3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jpg"/><Relationship Id="rId4" Type="http://schemas.openxmlformats.org/officeDocument/2006/relationships/image" Target="../media/image4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5.jpg"/><Relationship Id="rId4" Type="http://schemas.openxmlformats.org/officeDocument/2006/relationships/image" Target="../media/image2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1.jpg"/><Relationship Id="rId4" Type="http://schemas.openxmlformats.org/officeDocument/2006/relationships/image" Target="../media/image2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jpg"/><Relationship Id="rId4" Type="http://schemas.openxmlformats.org/officeDocument/2006/relationships/image" Target="../media/image3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png"/><Relationship Id="rId4" Type="http://schemas.openxmlformats.org/officeDocument/2006/relationships/image" Target="../media/image37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jpg"/><Relationship Id="rId4" Type="http://schemas.openxmlformats.org/officeDocument/2006/relationships/image" Target="../media/image4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facebook.com/BestStartSouthElMonteElMonte" TargetMode="External"/><Relationship Id="rId10" Type="http://schemas.openxmlformats.org/officeDocument/2006/relationships/hyperlink" Target="https://www.facebook.com/BestStartSouthElMonteElMonte" TargetMode="External"/><Relationship Id="rId13" Type="http://schemas.openxmlformats.org/officeDocument/2006/relationships/hyperlink" Target="https://www.facebook.com/BestStartSoutheastLA" TargetMode="External"/><Relationship Id="rId12" Type="http://schemas.openxmlformats.org/officeDocument/2006/relationships/hyperlink" Target="https://www.facebook.com/BestStartSoutheastLA" TargetMode="External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www.facebook.com/BestStartRegion1" TargetMode="External"/><Relationship Id="rId4" Type="http://schemas.openxmlformats.org/officeDocument/2006/relationships/hyperlink" Target="https://www.facebook.com/BestStartRegion1" TargetMode="External"/><Relationship Id="rId9" Type="http://schemas.openxmlformats.org/officeDocument/2006/relationships/hyperlink" Target="https://www.facebook.com/BestStartMetroLA" TargetMode="External"/><Relationship Id="rId5" Type="http://schemas.openxmlformats.org/officeDocument/2006/relationships/image" Target="../media/image42.png"/><Relationship Id="rId6" Type="http://schemas.openxmlformats.org/officeDocument/2006/relationships/hyperlink" Target="https://www.facebook.com/BestStartEastLA" TargetMode="External"/><Relationship Id="rId7" Type="http://schemas.openxmlformats.org/officeDocument/2006/relationships/hyperlink" Target="https://www.facebook.com/BestStartEastLA" TargetMode="External"/><Relationship Id="rId8" Type="http://schemas.openxmlformats.org/officeDocument/2006/relationships/hyperlink" Target="https://www.facebook.com/BestStartMetroLA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s://docs.google.com/forms/d/e/1FAIpQLSc-T80ZmFhLxNG8ZwTz6-h9VO8pmJ8pemL8BmENsmh3Dp0VBA/viewform" TargetMode="External"/><Relationship Id="rId4" Type="http://schemas.openxmlformats.org/officeDocument/2006/relationships/hyperlink" Target="https://docs.google.com/forms/d/e/1FAIpQLSf6QixFep5ZVKnD9DWJI8hzYI6ZVpVvh_tLP_WVQyjT_zUN1Q/viewform" TargetMode="External"/><Relationship Id="rId5" Type="http://schemas.openxmlformats.org/officeDocument/2006/relationships/hyperlink" Target="https://docs.google.com/forms/d/e/1FAIpQLSc-T80ZmFhLxNG8ZwTz6-h9VO8pmJ8pemL8BmENsmh3Dp0VBA/viewform" TargetMode="External"/><Relationship Id="rId6" Type="http://schemas.openxmlformats.org/officeDocument/2006/relationships/hyperlink" Target="https://docs.google.com/forms/d/e/1FAIpQLSf6QixFep5ZVKnD9DWJI8hzYI6ZVpVvh_tLP_WVQyjT_zUN1Q/viewform" TargetMode="External"/><Relationship Id="rId7" Type="http://schemas.openxmlformats.org/officeDocument/2006/relationships/hyperlink" Target="https://docs.google.com/forms/d/e/1FAIpQLSf6QixFep5ZVKnD9DWJI8hzYI6ZVpVvh_tLP_WVQyjT_zUN1Q/viewform" TargetMode="External"/><Relationship Id="rId8" Type="http://schemas.openxmlformats.org/officeDocument/2006/relationships/hyperlink" Target="https://docs.google.com/forms/d/e/1FAIpQLSf6QixFep5ZVKnD9DWJI8hzYI6ZVpVvh_tLP_WVQyjT_zUN1Q/viewform" TargetMode="Externa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2.xml"/><Relationship Id="rId3" Type="http://schemas.openxmlformats.org/officeDocument/2006/relationships/hyperlink" Target="https://docs.google.com/spreadsheets/d/1l3Y4QC2joI2rW8sZBVdwCCrNYcZI7o0u8vNI1Z_tit8/edit?usp=sharing" TargetMode="Externa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3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Relationship Id="rId5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8702"/>
        </a:solid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ea0bf73253_0_1"/>
          <p:cNvSpPr txBox="1"/>
          <p:nvPr/>
        </p:nvSpPr>
        <p:spPr>
          <a:xfrm>
            <a:off x="267250" y="1245150"/>
            <a:ext cx="4794000" cy="34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Best Start Región 1 Reunión </a:t>
            </a:r>
            <a:endParaRPr b="1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Lunes, </a:t>
            </a: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23 de octubre</a:t>
            </a: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202</a:t>
            </a: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</a:t>
            </a:r>
            <a:endParaRPr b="0" i="0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b="0" i="0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Jueves, 26 de Octubre de 202</a:t>
            </a: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</a:t>
            </a:r>
            <a:endParaRPr b="0" i="0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0" i="0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Best Start Region 1 Meeting</a:t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Monday, October 23, 2023</a:t>
            </a:r>
            <a:endParaRPr b="0" i="1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b="0" i="1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Thursday, October 26, 2023</a:t>
            </a:r>
            <a:endParaRPr b="0" i="1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0" i="1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8" name="Google Shape;538;gea0bf73253_0_1"/>
          <p:cNvPicPr preferRelativeResize="0"/>
          <p:nvPr/>
        </p:nvPicPr>
        <p:blipFill rotWithShape="1">
          <a:blip r:embed="rId3">
            <a:alphaModFix/>
          </a:blip>
          <a:srcRect b="0" l="1133" r="1132" t="0"/>
          <a:stretch/>
        </p:blipFill>
        <p:spPr>
          <a:xfrm>
            <a:off x="3452400" y="766775"/>
            <a:ext cx="5691602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1703d6e84f_0_2766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g11703d6e84f_0_2766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g11703d6e84f_0_2766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8" name="Google Shape;658;g11703d6e84f_0_2766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659" name="Google Shape;659;g11703d6e84f_0_2766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60" name="Google Shape;660;g11703d6e84f_0_2766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61" name="Google Shape;661;g11703d6e84f_0_27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662" name="Google Shape;662;g11703d6e84f_0_2766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3" name="Google Shape;663;g11703d6e84f_0_2766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664" name="Google Shape;664;g11703d6e84f_0_2766" title="Arrow"/>
          <p:cNvCxnSpPr>
            <a:stCxn id="662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65" name="Google Shape;665;g11703d6e84f_0_2766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666" name="Google Shape;666;g11703d6e84f_0_2766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67" name="Google Shape;667;g11703d6e84f_0_2766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g11703d6e84f_0_2766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669" name="Google Shape;669;g11703d6e84f_0_2766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70" name="Google Shape;670;g11703d6e84f_0_2766"/>
          <p:cNvSpPr txBox="1"/>
          <p:nvPr/>
        </p:nvSpPr>
        <p:spPr>
          <a:xfrm>
            <a:off x="294100" y="37332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71" name="Google Shape;671;g11703d6e84f_0_2766"/>
          <p:cNvCxnSpPr/>
          <p:nvPr/>
        </p:nvCxnSpPr>
        <p:spPr>
          <a:xfrm rot="10800000">
            <a:off x="1153725" y="342710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72" name="Google Shape;672;g11703d6e84f_0_2766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11703d6e84f_0_2791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g11703d6e84f_0_2791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g11703d6e84f_0_2791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0" name="Google Shape;680;g11703d6e84f_0_2791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g11703d6e84f_0_27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6402" y="3710050"/>
            <a:ext cx="2666475" cy="109638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cxnSp>
        <p:nvCxnSpPr>
          <p:cNvPr descr="Arrow pointing at Chat button on Zoom toolbar image." id="682" name="Google Shape;682;g11703d6e84f_0_2791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83" name="Google Shape;683;g11703d6e84f_0_2791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84" name="Google Shape;684;g11703d6e84f_0_2791"/>
          <p:cNvSpPr txBox="1"/>
          <p:nvPr/>
        </p:nvSpPr>
        <p:spPr>
          <a:xfrm>
            <a:off x="3270400" y="4115325"/>
            <a:ext cx="19404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Levantar la mano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Raise hand</a:t>
            </a:r>
            <a:r>
              <a:rPr b="1" i="1" lang="en-GB" sz="1400" u="none" cap="none" strike="noStrike">
                <a:solidFill>
                  <a:srgbClr val="4EB6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1400" u="none" cap="none" strike="noStrike">
              <a:solidFill>
                <a:srgbClr val="4EB64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685" name="Google Shape;685;g11703d6e84f_0_2791"/>
          <p:cNvCxnSpPr/>
          <p:nvPr/>
        </p:nvCxnSpPr>
        <p:spPr>
          <a:xfrm>
            <a:off x="5256925" y="4606700"/>
            <a:ext cx="809100" cy="66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686" name="Google Shape;686;g11703d6e84f_0_27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687" name="Google Shape;687;g11703d6e84f_0_2791"/>
          <p:cNvPicPr preferRelativeResize="0"/>
          <p:nvPr/>
        </p:nvPicPr>
        <p:blipFill rotWithShape="1">
          <a:blip r:embed="rId6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8" name="Google Shape;688;g11703d6e84f_0_2791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689" name="Google Shape;689;g11703d6e84f_0_2791" title="Arrow"/>
          <p:cNvCxnSpPr>
            <a:stCxn id="687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90" name="Google Shape;690;g11703d6e84f_0_2791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691" name="Google Shape;691;g11703d6e84f_0_2791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692" name="Google Shape;692;g11703d6e84f_0_2791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93" name="Google Shape;693;g11703d6e84f_0_2791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g11703d6e84f_0_2791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695" name="Google Shape;695;g11703d6e84f_0_2791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96" name="Google Shape;696;g11703d6e84f_0_2791"/>
          <p:cNvSpPr txBox="1"/>
          <p:nvPr/>
        </p:nvSpPr>
        <p:spPr>
          <a:xfrm>
            <a:off x="294100" y="37332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97" name="Google Shape;697;g11703d6e84f_0_2791"/>
          <p:cNvCxnSpPr/>
          <p:nvPr/>
        </p:nvCxnSpPr>
        <p:spPr>
          <a:xfrm rot="10800000">
            <a:off x="1153725" y="342710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98" name="Google Shape;698;g11703d6e84f_0_2791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155db40f0fb_1_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04" name="Google Shape;704;g155db40f0fb_1_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g155db40f0fb_1_0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06" name="Google Shape;706;g155db40f0fb_1_0"/>
          <p:cNvSpPr txBox="1"/>
          <p:nvPr/>
        </p:nvSpPr>
        <p:spPr>
          <a:xfrm>
            <a:off x="5835175" y="11100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07" name="Google Shape;707;g155db40f0fb_1_0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08" name="Google Shape;708;g155db40f0fb_1_0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09" name="Google Shape;709;g155db40f0fb_1_0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0" name="Google Shape;710;g155db40f0fb_1_0"/>
          <p:cNvCxnSpPr/>
          <p:nvPr/>
        </p:nvCxnSpPr>
        <p:spPr>
          <a:xfrm flipH="1">
            <a:off x="6039025" y="718200"/>
            <a:ext cx="315600" cy="417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11" name="Google Shape;711;g155db40f0fb_1_0"/>
          <p:cNvSpPr txBox="1"/>
          <p:nvPr/>
        </p:nvSpPr>
        <p:spPr>
          <a:xfrm>
            <a:off x="5254250" y="1131300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2" name="Google Shape;712;g155db40f0fb_1_0"/>
          <p:cNvSpPr txBox="1"/>
          <p:nvPr/>
        </p:nvSpPr>
        <p:spPr>
          <a:xfrm>
            <a:off x="5727275" y="1138463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13" name="Google Shape;713;g155db40f0fb_1_0"/>
          <p:cNvCxnSpPr/>
          <p:nvPr/>
        </p:nvCxnSpPr>
        <p:spPr>
          <a:xfrm flipH="1" rot="10800000">
            <a:off x="1963025" y="1511950"/>
            <a:ext cx="3127800" cy="8937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155db40f0fb_1_14"/>
          <p:cNvSpPr txBox="1"/>
          <p:nvPr/>
        </p:nvSpPr>
        <p:spPr>
          <a:xfrm>
            <a:off x="4615500" y="18562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Chat button on Zoom toolbar image." id="719" name="Google Shape;719;g155db40f0fb_1_14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720" name="Google Shape;720;g155db40f0fb_1_14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21" name="Google Shape;721;g155db40f0fb_1_14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2" name="Google Shape;722;g155db40f0fb_1_14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23" name="Google Shape;723;g155db40f0fb_1_14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24" name="Google Shape;724;g155db40f0fb_1_14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g155db40f0fb_1_14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6" name="Google Shape;726;g155db40f0fb_1_14"/>
          <p:cNvCxnSpPr/>
          <p:nvPr/>
        </p:nvCxnSpPr>
        <p:spPr>
          <a:xfrm flipH="1" rot="10800000">
            <a:off x="5835175" y="2154275"/>
            <a:ext cx="835200" cy="102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727" name="Google Shape;727;g155db40f0fb_1_14"/>
          <p:cNvCxnSpPr>
            <a:stCxn id="728" idx="2"/>
          </p:cNvCxnSpPr>
          <p:nvPr/>
        </p:nvCxnSpPr>
        <p:spPr>
          <a:xfrm flipH="1">
            <a:off x="5844925" y="1567025"/>
            <a:ext cx="1683600" cy="5943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9" name="Google Shape;729;g155db40f0fb_1_14"/>
          <p:cNvSpPr txBox="1"/>
          <p:nvPr/>
        </p:nvSpPr>
        <p:spPr>
          <a:xfrm>
            <a:off x="6670375" y="1938525"/>
            <a:ext cx="7332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8" name="Google Shape;728;g155db40f0fb_1_14"/>
          <p:cNvSpPr txBox="1"/>
          <p:nvPr/>
        </p:nvSpPr>
        <p:spPr>
          <a:xfrm>
            <a:off x="7270675" y="1166825"/>
            <a:ext cx="5157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descr="Arrow pointing at Chat button on Zoom toolbar image." id="734" name="Google Shape;734;g155db40f0fb_1_30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35" name="Google Shape;735;g155db40f0fb_1_3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736" name="Google Shape;736;g155db40f0fb_1_30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37" name="Google Shape;737;g155db40f0fb_1_3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8" name="Google Shape;738;g155db40f0fb_1_30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39" name="Google Shape;739;g155db40f0fb_1_30"/>
          <p:cNvSpPr txBox="1"/>
          <p:nvPr/>
        </p:nvSpPr>
        <p:spPr>
          <a:xfrm>
            <a:off x="3309175" y="34491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0" name="Google Shape;740;g155db40f0fb_1_30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41" name="Google Shape;741;g155db40f0fb_1_30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g155db40f0fb_1_30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3" name="Google Shape;743;g155db40f0fb_1_30"/>
          <p:cNvCxnSpPr/>
          <p:nvPr/>
        </p:nvCxnSpPr>
        <p:spPr>
          <a:xfrm flipH="1">
            <a:off x="5086375" y="1604250"/>
            <a:ext cx="2380500" cy="215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4" name="Google Shape;744;g155db40f0fb_1_30"/>
          <p:cNvCxnSpPr>
            <a:stCxn id="739" idx="3"/>
          </p:cNvCxnSpPr>
          <p:nvPr/>
        </p:nvCxnSpPr>
        <p:spPr>
          <a:xfrm>
            <a:off x="5086375" y="3768650"/>
            <a:ext cx="1506600" cy="1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45" name="Google Shape;745;g155db40f0fb_1_30"/>
          <p:cNvSpPr txBox="1"/>
          <p:nvPr/>
        </p:nvSpPr>
        <p:spPr>
          <a:xfrm>
            <a:off x="6583200" y="3494225"/>
            <a:ext cx="24930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6" name="Google Shape;746;g155db40f0fb_1_30"/>
          <p:cNvSpPr txBox="1"/>
          <p:nvPr/>
        </p:nvSpPr>
        <p:spPr>
          <a:xfrm>
            <a:off x="7290150" y="1204059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155db40f0fb_1_47"/>
          <p:cNvSpPr txBox="1"/>
          <p:nvPr/>
        </p:nvSpPr>
        <p:spPr>
          <a:xfrm>
            <a:off x="4024100" y="4300700"/>
            <a:ext cx="19404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Levantar la mano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Raise hand</a:t>
            </a:r>
            <a:r>
              <a:rPr b="1" i="1" lang="en-GB" sz="1400" u="none" cap="none" strike="noStrike">
                <a:solidFill>
                  <a:srgbClr val="4EB6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1400" u="none" cap="none" strike="noStrike">
              <a:solidFill>
                <a:srgbClr val="4EB64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Chat button on Zoom toolbar image." id="752" name="Google Shape;752;g155db40f0fb_1_47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53" name="Google Shape;753;g155db40f0fb_1_47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754" name="Google Shape;754;g155db40f0fb_1_47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55" name="Google Shape;755;g155db40f0fb_1_47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6" name="Google Shape;756;g155db40f0fb_1_47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57" name="Google Shape;757;g155db40f0fb_1_47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58" name="Google Shape;758;g155db40f0fb_1_47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g155db40f0fb_1_47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0" name="Google Shape;760;g155db40f0fb_1_47"/>
          <p:cNvCxnSpPr/>
          <p:nvPr/>
        </p:nvCxnSpPr>
        <p:spPr>
          <a:xfrm>
            <a:off x="6021675" y="4367575"/>
            <a:ext cx="1311600" cy="642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761" name="Google Shape;761;g155db40f0fb_1_47"/>
          <p:cNvCxnSpPr/>
          <p:nvPr/>
        </p:nvCxnSpPr>
        <p:spPr>
          <a:xfrm flipH="1">
            <a:off x="6021663" y="1621675"/>
            <a:ext cx="1530900" cy="2745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62" name="Google Shape;762;g155db40f0fb_1_47"/>
          <p:cNvSpPr txBox="1"/>
          <p:nvPr/>
        </p:nvSpPr>
        <p:spPr>
          <a:xfrm>
            <a:off x="7311275" y="4122225"/>
            <a:ext cx="12180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3" name="Google Shape;763;g155db40f0fb_1_47"/>
          <p:cNvSpPr txBox="1"/>
          <p:nvPr/>
        </p:nvSpPr>
        <p:spPr>
          <a:xfrm>
            <a:off x="7290150" y="1204059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1043b289756_0_1426"/>
          <p:cNvSpPr txBox="1"/>
          <p:nvPr>
            <p:ph type="title"/>
          </p:nvPr>
        </p:nvSpPr>
        <p:spPr>
          <a:xfrm>
            <a:off x="552650" y="499175"/>
            <a:ext cx="3379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9" name="Google Shape;769;g1043b289756_0_1426"/>
          <p:cNvSpPr txBox="1"/>
          <p:nvPr>
            <p:ph idx="1" type="body"/>
          </p:nvPr>
        </p:nvSpPr>
        <p:spPr>
          <a:xfrm>
            <a:off x="4894250" y="891775"/>
            <a:ext cx="4182000" cy="40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510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100"/>
              <a:buFont typeface="Arial"/>
              <a:buAutoNum type="romanUcPeriod"/>
            </a:pPr>
            <a:r>
              <a:rPr b="1" lang="en-GB" sz="1100">
                <a:solidFill>
                  <a:srgbClr val="312E87"/>
                </a:solidFill>
              </a:rPr>
              <a:t>Welcome ………………………………………………………….. 2 min</a:t>
            </a:r>
            <a:endParaRPr b="1" sz="11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Zoom Tips …………………………………………………………………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&amp; Objectives …………………………………………….… 3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Group Agreements ………………………………………………….. 3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Icebreaker ……………………………………………………………….. 15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Community Partnership Updates ……………………….. 60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312E87"/>
                </a:solidFill>
                <a:highlight>
                  <a:schemeClr val="lt1"/>
                </a:highlight>
              </a:rPr>
              <a:t>Questions &amp; Answers …………………………………………….. 10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Next Steps ……………………………………………………………….. 15 min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Collective Advocacy &amp; Updates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Next Best Start Region 1 </a:t>
            </a:r>
            <a:endParaRPr b="1" sz="1000">
              <a:solidFill>
                <a:srgbClr val="EE2A7B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Monthly Meeting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Questions &amp; Answers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Community Resource Mobilization ……………………... 5 min</a:t>
            </a:r>
            <a:endParaRPr b="1" sz="1000">
              <a:solidFill>
                <a:srgbClr val="312E87"/>
              </a:solidFill>
              <a:highlight>
                <a:schemeClr val="lt1"/>
              </a:highlight>
            </a:endParaRPr>
          </a:p>
          <a:p>
            <a:pPr indent="-158750" lvl="0" marL="269999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Evaluation……………………………………………………………….… 5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Closing ……………………………………………………………………..… 1 min</a:t>
            </a:r>
            <a:endParaRPr b="1" sz="1000">
              <a:solidFill>
                <a:srgbClr val="312E87"/>
              </a:solidFill>
            </a:endParaRPr>
          </a:p>
        </p:txBody>
      </p:sp>
      <p:sp>
        <p:nvSpPr>
          <p:cNvPr id="770" name="Google Shape;770;g1043b289756_0_1426"/>
          <p:cNvSpPr txBox="1"/>
          <p:nvPr>
            <p:ph idx="1" type="body"/>
          </p:nvPr>
        </p:nvSpPr>
        <p:spPr>
          <a:xfrm>
            <a:off x="98700" y="891775"/>
            <a:ext cx="4473300" cy="42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Bienvenida ..…………………………………………………………………. 2 min</a:t>
            </a:r>
            <a:endParaRPr sz="1000">
              <a:solidFill>
                <a:schemeClr val="accent6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008C"/>
              </a:buClr>
              <a:buSzPts val="1000"/>
              <a:buAutoNum type="romanUcPeriod"/>
            </a:pPr>
            <a:r>
              <a:rPr b="1" lang="en-GB" sz="1000">
                <a:solidFill>
                  <a:srgbClr val="EC008C"/>
                </a:solidFill>
              </a:rPr>
              <a:t>Consejos para Zoom	…………………………………………………… 4 min</a:t>
            </a:r>
            <a:endParaRPr b="1" sz="1000">
              <a:solidFill>
                <a:srgbClr val="EC008C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Agenda y Objetivos ……………………………………………………. 3 min</a:t>
            </a:r>
            <a:endParaRPr b="1" sz="1000">
              <a:solidFill>
                <a:schemeClr val="accent6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008C"/>
              </a:buClr>
              <a:buSzPts val="1000"/>
              <a:buAutoNum type="romanUcPeriod"/>
            </a:pPr>
            <a:r>
              <a:rPr b="1" lang="en-GB" sz="1000">
                <a:solidFill>
                  <a:srgbClr val="EC008C"/>
                </a:solidFill>
              </a:rPr>
              <a:t>Acuerdos Comunitarios ……………………………………………… 3 min</a:t>
            </a:r>
            <a:endParaRPr b="1" sz="1000">
              <a:solidFill>
                <a:srgbClr val="EC008C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Rompehielos ………………………………………………………………. 15 min</a:t>
            </a:r>
            <a:endParaRPr b="1" sz="1000">
              <a:solidFill>
                <a:schemeClr val="accent6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008C"/>
              </a:buClr>
              <a:buSzPts val="1000"/>
              <a:buAutoNum type="romanUcPeriod"/>
            </a:pPr>
            <a:r>
              <a:rPr b="1" lang="en-GB" sz="1000">
                <a:solidFill>
                  <a:srgbClr val="EC008C"/>
                </a:solidFill>
              </a:rPr>
              <a:t>Actualizaciones de Asociaciones/ ………………………….. 60 min</a:t>
            </a:r>
            <a:endParaRPr b="1" sz="1000">
              <a:solidFill>
                <a:srgbClr val="EC008C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C008C"/>
                </a:solidFill>
              </a:rPr>
              <a:t>Colaborativas</a:t>
            </a:r>
            <a:endParaRPr b="1" sz="1000">
              <a:solidFill>
                <a:srgbClr val="EC008C"/>
              </a:solidFill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Preguntas y Respuestas …………………………………………. 10 min</a:t>
            </a:r>
            <a:endParaRPr b="1" sz="1000">
              <a:solidFill>
                <a:schemeClr val="accent6"/>
              </a:solidFill>
              <a:highlight>
                <a:schemeClr val="lt1"/>
              </a:highlight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008C"/>
              </a:buClr>
              <a:buSzPts val="1000"/>
              <a:buAutoNum type="romanUcPeriod"/>
            </a:pPr>
            <a:r>
              <a:rPr b="1" lang="en-GB" sz="1000">
                <a:solidFill>
                  <a:srgbClr val="EC008C"/>
                </a:solidFill>
              </a:rPr>
              <a:t>Próximos Pasos ………………………………………………………… 15 min</a:t>
            </a:r>
            <a:endParaRPr b="1" sz="1000">
              <a:solidFill>
                <a:srgbClr val="EC008C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008C"/>
              </a:buClr>
              <a:buSzPts val="1000"/>
              <a:buChar char="○"/>
            </a:pPr>
            <a:r>
              <a:rPr b="1" lang="en-GB" sz="1000">
                <a:solidFill>
                  <a:srgbClr val="EC008C"/>
                </a:solidFill>
              </a:rPr>
              <a:t>Actualización de Abogacía Colectiva</a:t>
            </a:r>
            <a:endParaRPr b="1" sz="1000">
              <a:solidFill>
                <a:srgbClr val="EC008C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008C"/>
              </a:buClr>
              <a:buSzPts val="1000"/>
              <a:buChar char="○"/>
            </a:pPr>
            <a:r>
              <a:rPr b="1" lang="en-GB" sz="1000">
                <a:solidFill>
                  <a:srgbClr val="EC008C"/>
                </a:solidFill>
              </a:rPr>
              <a:t>Próximas Reuniones Mensuales </a:t>
            </a:r>
            <a:endParaRPr b="1" sz="1000">
              <a:solidFill>
                <a:srgbClr val="EC008C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C008C"/>
                </a:solidFill>
              </a:rPr>
              <a:t>de Best Start Región 1</a:t>
            </a:r>
            <a:endParaRPr b="1" sz="1000">
              <a:solidFill>
                <a:srgbClr val="EC008C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008C"/>
              </a:buClr>
              <a:buSzPts val="1000"/>
              <a:buChar char="○"/>
            </a:pPr>
            <a:r>
              <a:rPr b="1" lang="en-GB" sz="1000">
                <a:solidFill>
                  <a:srgbClr val="EC008C"/>
                </a:solidFill>
              </a:rPr>
              <a:t>Preguntas y Respuestas</a:t>
            </a:r>
            <a:endParaRPr b="1" sz="1000">
              <a:solidFill>
                <a:srgbClr val="EC008C"/>
              </a:solidFill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Movilización de recursos comunitarios …………..…… 5 min</a:t>
            </a:r>
            <a:endParaRPr b="1" sz="1000">
              <a:solidFill>
                <a:schemeClr val="accent6"/>
              </a:solidFill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008C"/>
              </a:buClr>
              <a:buSzPts val="1000"/>
              <a:buAutoNum type="romanUcPeriod"/>
            </a:pPr>
            <a:r>
              <a:rPr b="1" lang="en-GB" sz="1000">
                <a:solidFill>
                  <a:srgbClr val="EC008C"/>
                </a:solidFill>
              </a:rPr>
              <a:t>Evaluación ………………………………………………………………….. 5 min</a:t>
            </a:r>
            <a:endParaRPr b="1" sz="1000">
              <a:solidFill>
                <a:srgbClr val="EC008C"/>
              </a:solidFill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Cierre	 ………………………………………………………………………….. 1 min</a:t>
            </a:r>
            <a:r>
              <a:rPr b="1" lang="en-GB" sz="1100">
                <a:solidFill>
                  <a:srgbClr val="EE2A7B"/>
                </a:solidFill>
              </a:rPr>
              <a:t>   </a:t>
            </a:r>
            <a:endParaRPr sz="1100">
              <a:solidFill>
                <a:srgbClr val="EE2A7B"/>
              </a:solidFill>
            </a:endParaRPr>
          </a:p>
        </p:txBody>
      </p:sp>
      <p:sp>
        <p:nvSpPr>
          <p:cNvPr id="771" name="Google Shape;771;g1043b289756_0_1426"/>
          <p:cNvSpPr txBox="1"/>
          <p:nvPr>
            <p:ph type="title"/>
          </p:nvPr>
        </p:nvSpPr>
        <p:spPr>
          <a:xfrm>
            <a:off x="4832900" y="356575"/>
            <a:ext cx="4304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i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2591c3b3ac1_1_0"/>
          <p:cNvSpPr txBox="1"/>
          <p:nvPr>
            <p:ph type="title"/>
          </p:nvPr>
        </p:nvSpPr>
        <p:spPr>
          <a:xfrm>
            <a:off x="332375" y="499175"/>
            <a:ext cx="3379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7" name="Google Shape;777;g2591c3b3ac1_1_0"/>
          <p:cNvSpPr txBox="1"/>
          <p:nvPr>
            <p:ph idx="1" type="body"/>
          </p:nvPr>
        </p:nvSpPr>
        <p:spPr>
          <a:xfrm>
            <a:off x="4894250" y="891775"/>
            <a:ext cx="4182000" cy="40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510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100"/>
              <a:buFont typeface="Arial"/>
              <a:buAutoNum type="romanUcPeriod"/>
            </a:pPr>
            <a:r>
              <a:rPr b="1" lang="en-GB" sz="1100">
                <a:solidFill>
                  <a:srgbClr val="312E87"/>
                </a:solidFill>
              </a:rPr>
              <a:t>Welcome ………………………………………………………….. 2 min</a:t>
            </a:r>
            <a:endParaRPr b="1" sz="11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Zoom Tips …………………………………………………………………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&amp; Objectives …………………………………………….… 3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Group Agreements ………………………………………………….. 3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Icebreaker ……………………………………………………………….. 15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Community Partnership Updates ……………………….. 60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Questions &amp; Answers …………………………………………….. 10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Next Steps ……………………………………………………………….. 15 min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Collective Advocacy &amp; Updates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Next Best Start Region 1 </a:t>
            </a:r>
            <a:endParaRPr b="1" sz="1000">
              <a:solidFill>
                <a:srgbClr val="EE2A7B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Monthly Meeting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Questions &amp; Answers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 u="sng">
                <a:solidFill>
                  <a:srgbClr val="312E87"/>
                </a:solidFill>
              </a:rPr>
              <a:t>Housing Now! Coalition Presentation</a:t>
            </a:r>
            <a:r>
              <a:rPr b="1" lang="en-GB" sz="1000">
                <a:solidFill>
                  <a:srgbClr val="312E87"/>
                </a:solidFill>
              </a:rPr>
              <a:t>………………….. 60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  <a:highlight>
                  <a:schemeClr val="lt1"/>
                </a:highlight>
              </a:rPr>
              <a:t>Community Resource Mobilization ……………………... 5 min</a:t>
            </a:r>
            <a:endParaRPr b="1" sz="1000">
              <a:solidFill>
                <a:srgbClr val="EE2A7B"/>
              </a:solidFill>
              <a:highlight>
                <a:schemeClr val="lt1"/>
              </a:highlight>
            </a:endParaRPr>
          </a:p>
          <a:p>
            <a:pPr indent="-158750" lvl="0" marL="269999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Evaluation ……………………………………………………………….… 5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Closing ……………………………………………………………………..… 1 min</a:t>
            </a:r>
            <a:endParaRPr b="1" sz="1000">
              <a:solidFill>
                <a:srgbClr val="EE2A7B"/>
              </a:solidFill>
            </a:endParaRPr>
          </a:p>
        </p:txBody>
      </p:sp>
      <p:sp>
        <p:nvSpPr>
          <p:cNvPr id="778" name="Google Shape;778;g2591c3b3ac1_1_0"/>
          <p:cNvSpPr txBox="1"/>
          <p:nvPr>
            <p:ph idx="1" type="body"/>
          </p:nvPr>
        </p:nvSpPr>
        <p:spPr>
          <a:xfrm>
            <a:off x="175800" y="891775"/>
            <a:ext cx="4570200" cy="42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Bienvenida ..…………………………………………………………………. 2 min</a:t>
            </a:r>
            <a:endParaRPr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008C"/>
              </a:buClr>
              <a:buSzPts val="1000"/>
              <a:buAutoNum type="romanUcPeriod"/>
            </a:pPr>
            <a:r>
              <a:rPr b="1" lang="en-GB" sz="1000">
                <a:solidFill>
                  <a:srgbClr val="EC008C"/>
                </a:solidFill>
              </a:rPr>
              <a:t>Consejos para Zoom	…………………………………………………… 4 min</a:t>
            </a:r>
            <a:endParaRPr b="1" sz="1000">
              <a:solidFill>
                <a:srgbClr val="EC008C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y Objetivos ……………………………………………………. 3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008C"/>
              </a:buClr>
              <a:buSzPts val="1000"/>
              <a:buAutoNum type="romanUcPeriod"/>
            </a:pPr>
            <a:r>
              <a:rPr b="1" lang="en-GB" sz="1000">
                <a:solidFill>
                  <a:srgbClr val="EC008C"/>
                </a:solidFill>
              </a:rPr>
              <a:t>Acuerdos Comunitarios ……………………………………………… 3 min</a:t>
            </a:r>
            <a:endParaRPr b="1" sz="1000">
              <a:solidFill>
                <a:srgbClr val="EC008C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Rompehielos ………………………………………………………………. 15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008C"/>
              </a:buClr>
              <a:buSzPts val="1000"/>
              <a:buAutoNum type="romanUcPeriod"/>
            </a:pPr>
            <a:r>
              <a:rPr b="1" lang="en-GB" sz="1000">
                <a:solidFill>
                  <a:srgbClr val="EC008C"/>
                </a:solidFill>
              </a:rPr>
              <a:t>Actualizaciones de Asociaciones/ ………………………….. 60 min</a:t>
            </a:r>
            <a:endParaRPr b="1" sz="1000">
              <a:solidFill>
                <a:srgbClr val="EC008C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C008C"/>
                </a:solidFill>
              </a:rPr>
              <a:t>Colaborativas</a:t>
            </a:r>
            <a:endParaRPr b="1" sz="1000">
              <a:solidFill>
                <a:srgbClr val="EC008C"/>
              </a:solidFill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  <a:highlight>
                  <a:schemeClr val="lt1"/>
                </a:highlight>
              </a:rPr>
              <a:t>Preguntas y Respuestas …………………………………………. 10 min</a:t>
            </a:r>
            <a:endParaRPr b="1" sz="1000">
              <a:solidFill>
                <a:srgbClr val="312E87"/>
              </a:solidFill>
              <a:highlight>
                <a:schemeClr val="lt1"/>
              </a:highlight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008C"/>
              </a:buClr>
              <a:buSzPts val="1000"/>
              <a:buAutoNum type="romanUcPeriod"/>
            </a:pPr>
            <a:r>
              <a:rPr b="1" lang="en-GB" sz="1000">
                <a:solidFill>
                  <a:srgbClr val="EC008C"/>
                </a:solidFill>
              </a:rPr>
              <a:t>Próximos Pasos ………………………………………………………… 15 min</a:t>
            </a:r>
            <a:endParaRPr b="1" sz="1000">
              <a:solidFill>
                <a:srgbClr val="EC008C"/>
              </a:solidFill>
            </a:endParaRPr>
          </a:p>
          <a:p>
            <a:pPr indent="-2921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008C"/>
              </a:buClr>
              <a:buSzPts val="1000"/>
              <a:buChar char="○"/>
            </a:pPr>
            <a:r>
              <a:rPr b="1" lang="en-GB" sz="1000">
                <a:solidFill>
                  <a:srgbClr val="EC008C"/>
                </a:solidFill>
              </a:rPr>
              <a:t>Actualización de Abogacía Colectiva</a:t>
            </a:r>
            <a:endParaRPr b="1" sz="1000">
              <a:solidFill>
                <a:srgbClr val="EC008C"/>
              </a:solidFill>
            </a:endParaRPr>
          </a:p>
          <a:p>
            <a:pPr indent="-2921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008C"/>
              </a:buClr>
              <a:buSzPts val="1000"/>
              <a:buChar char="○"/>
            </a:pPr>
            <a:r>
              <a:rPr b="1" lang="en-GB" sz="1000">
                <a:solidFill>
                  <a:srgbClr val="EC008C"/>
                </a:solidFill>
              </a:rPr>
              <a:t>Próximas Reuniones Mensuales </a:t>
            </a:r>
            <a:endParaRPr b="1" sz="1000">
              <a:solidFill>
                <a:srgbClr val="EC008C"/>
              </a:solidFill>
            </a:endParaRPr>
          </a:p>
          <a:p>
            <a:pPr indent="-2921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008C"/>
              </a:buClr>
              <a:buSzPts val="1000"/>
              <a:buChar char="○"/>
            </a:pPr>
            <a:r>
              <a:rPr b="1" lang="en-GB" sz="1000">
                <a:solidFill>
                  <a:srgbClr val="EC008C"/>
                </a:solidFill>
              </a:rPr>
              <a:t>de Best Start Región 1</a:t>
            </a:r>
            <a:endParaRPr b="1" sz="1000">
              <a:solidFill>
                <a:srgbClr val="EC008C"/>
              </a:solidFill>
            </a:endParaRPr>
          </a:p>
          <a:p>
            <a:pPr indent="-2921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Char char="○"/>
            </a:pPr>
            <a:r>
              <a:rPr b="1" lang="en-GB" sz="1000">
                <a:solidFill>
                  <a:srgbClr val="EC008C"/>
                </a:solidFill>
              </a:rPr>
              <a:t>Preguntas y Respuestas</a:t>
            </a:r>
            <a:br>
              <a:rPr b="1" lang="en-GB" sz="1000">
                <a:solidFill>
                  <a:srgbClr val="312E87"/>
                </a:solidFill>
              </a:rPr>
            </a:br>
            <a:endParaRPr b="1" sz="1000">
              <a:solidFill>
                <a:srgbClr val="312E87"/>
              </a:solidFill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 u="sng">
                <a:solidFill>
                  <a:srgbClr val="312E87"/>
                </a:solidFill>
              </a:rPr>
              <a:t>Housing Now! Coalicion Presentacion </a:t>
            </a:r>
            <a:r>
              <a:rPr b="1" lang="en-GB" sz="1000">
                <a:solidFill>
                  <a:srgbClr val="312E87"/>
                </a:solidFill>
              </a:rPr>
              <a:t>……………………..60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008C"/>
              </a:buClr>
              <a:buSzPts val="1000"/>
              <a:buAutoNum type="romanUcPeriod"/>
            </a:pPr>
            <a:r>
              <a:rPr b="1" lang="en-GB" sz="1000">
                <a:solidFill>
                  <a:srgbClr val="EC008C"/>
                </a:solidFill>
              </a:rPr>
              <a:t>Movilización de recursos comunitarios …………..…… 5 min</a:t>
            </a:r>
            <a:endParaRPr b="1" sz="1000">
              <a:solidFill>
                <a:srgbClr val="EC008C"/>
              </a:solidFill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Evaluación ………………………………………………………………….5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008C"/>
              </a:buClr>
              <a:buSzPts val="1000"/>
              <a:buAutoNum type="romanUcPeriod"/>
            </a:pPr>
            <a:r>
              <a:rPr b="1" lang="en-GB" sz="1000">
                <a:solidFill>
                  <a:srgbClr val="EC008C"/>
                </a:solidFill>
              </a:rPr>
              <a:t>Cierre	 ………………………………………………………………………….. 1 min</a:t>
            </a:r>
            <a:endParaRPr b="1" sz="1000">
              <a:solidFill>
                <a:srgbClr val="EC008C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                     </a:t>
            </a:r>
            <a:r>
              <a:rPr b="1" lang="en-GB" sz="1100">
                <a:solidFill>
                  <a:srgbClr val="EE2A7B"/>
                </a:solidFill>
              </a:rPr>
              <a:t>                                                 </a:t>
            </a:r>
            <a:endParaRPr sz="1100">
              <a:solidFill>
                <a:srgbClr val="EE2A7B"/>
              </a:solidFill>
            </a:endParaRPr>
          </a:p>
        </p:txBody>
      </p:sp>
      <p:sp>
        <p:nvSpPr>
          <p:cNvPr id="779" name="Google Shape;779;g2591c3b3ac1_1_0"/>
          <p:cNvSpPr txBox="1"/>
          <p:nvPr>
            <p:ph type="title"/>
          </p:nvPr>
        </p:nvSpPr>
        <p:spPr>
          <a:xfrm>
            <a:off x="4894250" y="499175"/>
            <a:ext cx="4304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i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008C"/>
        </a:solidFill>
      </p:bgPr>
    </p:bg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91e8b299f7_0_17"/>
          <p:cNvSpPr txBox="1"/>
          <p:nvPr>
            <p:ph type="title"/>
          </p:nvPr>
        </p:nvSpPr>
        <p:spPr>
          <a:xfrm>
            <a:off x="4572000" y="977575"/>
            <a:ext cx="4428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Objectives</a:t>
            </a:r>
            <a:endParaRPr i="1" sz="2400"/>
          </a:p>
        </p:txBody>
      </p:sp>
      <p:sp>
        <p:nvSpPr>
          <p:cNvPr id="785" name="Google Shape;785;g91e8b299f7_0_17"/>
          <p:cNvSpPr txBox="1"/>
          <p:nvPr>
            <p:ph type="title"/>
          </p:nvPr>
        </p:nvSpPr>
        <p:spPr>
          <a:xfrm>
            <a:off x="244525" y="925850"/>
            <a:ext cx="3783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Objetivos</a:t>
            </a:r>
            <a:endParaRPr sz="2400"/>
          </a:p>
        </p:txBody>
      </p:sp>
      <p:sp>
        <p:nvSpPr>
          <p:cNvPr id="786" name="Google Shape;786;g91e8b299f7_0_17"/>
          <p:cNvSpPr txBox="1"/>
          <p:nvPr/>
        </p:nvSpPr>
        <p:spPr>
          <a:xfrm>
            <a:off x="137000" y="1600875"/>
            <a:ext cx="4080300" cy="3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Alimentar y fortalecer nuestras relaciones. 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Proporcionar y escuchar las actualizaciones de todas las Asociaciones Comunitarias.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Repasar nuestro trabajo de abogacía colectiva hasta hoy, y actualizar los próximos pasos.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Comprender los próximos pasos 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87" name="Google Shape;787;g91e8b299f7_0_17"/>
          <p:cNvSpPr txBox="1"/>
          <p:nvPr/>
        </p:nvSpPr>
        <p:spPr>
          <a:xfrm>
            <a:off x="4817750" y="1600875"/>
            <a:ext cx="4080300" cy="3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Nurture and strengthen our relationships. 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Provide and hear updates from all Community Partnerships.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Review our collective advocacy work to date, and update on next steps.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Understand next steps 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9BD7"/>
        </a:solidFill>
      </p:bgPr>
    </p:bg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1043b289756_0_232"/>
          <p:cNvSpPr txBox="1"/>
          <p:nvPr>
            <p:ph type="title"/>
          </p:nvPr>
        </p:nvSpPr>
        <p:spPr>
          <a:xfrm>
            <a:off x="338775" y="888325"/>
            <a:ext cx="3555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Acuerdos de Grupo </a:t>
            </a:r>
            <a:endParaRPr sz="2400"/>
          </a:p>
        </p:txBody>
      </p:sp>
      <p:sp>
        <p:nvSpPr>
          <p:cNvPr id="793" name="Google Shape;793;g1043b289756_0_232"/>
          <p:cNvSpPr txBox="1"/>
          <p:nvPr>
            <p:ph idx="1" type="body"/>
          </p:nvPr>
        </p:nvSpPr>
        <p:spPr>
          <a:xfrm>
            <a:off x="4650375" y="1423525"/>
            <a:ext cx="42372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Share Power: Be aware of your privilege (positional, racial, ethnic, linguistic, gender, sexual orientation, etc.) and actively step back to allow others to participate.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Celebrate diversity: actively seek out diverse ideas, perspectives, and experiences.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Embrace and patience with  technology.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Indicate if there are sound issues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Stop to allow translation as needed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patient with yourself and others.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One speaker at a time.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94" name="Google Shape;794;g1043b289756_0_232"/>
          <p:cNvSpPr txBox="1"/>
          <p:nvPr>
            <p:ph idx="2" type="body"/>
          </p:nvPr>
        </p:nvSpPr>
        <p:spPr>
          <a:xfrm>
            <a:off x="195300" y="1423525"/>
            <a:ext cx="42372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Compartir el poder: Ser consciente de su privilegio (posicional, racial, étnico, lingüístico, de género, de orientación sexual, etc.) y dar un paso atrás para permitir que otros participen.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Celebrar la diversidad: buscar activamente diversas ideas, perspectivas y experiencias.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Adoptar y tener paciencia con la tecnología.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Indicar si hay algún problema con el sonido.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Detenerse para permitir la traducción según sea necesario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Ser paciente con uno mismo y con los demás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 orador a la vez.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95" name="Google Shape;795;g1043b289756_0_232"/>
          <p:cNvSpPr txBox="1"/>
          <p:nvPr>
            <p:ph type="title"/>
          </p:nvPr>
        </p:nvSpPr>
        <p:spPr>
          <a:xfrm>
            <a:off x="4850175" y="888325"/>
            <a:ext cx="4379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Group Agreements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a3b2f2cad5_0_13"/>
          <p:cNvSpPr txBox="1"/>
          <p:nvPr>
            <p:ph idx="4294967295" type="ctrTitle"/>
          </p:nvPr>
        </p:nvSpPr>
        <p:spPr>
          <a:xfrm>
            <a:off x="254675" y="1506450"/>
            <a:ext cx="3412800" cy="26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4200"/>
              <a:buFont typeface="Montserrat SemiBold"/>
              <a:buNone/>
            </a:pPr>
            <a:r>
              <a:rPr b="1" i="0" lang="en-GB" sz="3300" u="none" cap="none" strike="noStrike">
                <a:solidFill>
                  <a:srgbClr val="EE2A7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Bienvenida e Instalarse</a:t>
            </a:r>
            <a:endParaRPr b="1" i="0" sz="3300" u="none" cap="none" strike="noStrike">
              <a:solidFill>
                <a:srgbClr val="EE2A7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9BD7"/>
              </a:buClr>
              <a:buSzPts val="4200"/>
              <a:buFont typeface="Montserrat SemiBold"/>
              <a:buNone/>
            </a:pPr>
            <a:r>
              <a:rPr b="1" i="1" lang="en-GB" sz="3300" u="none" cap="none" strike="noStrike">
                <a:solidFill>
                  <a:srgbClr val="2797C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Welcome &amp; Get Settled</a:t>
            </a:r>
            <a:endParaRPr b="1" i="1" sz="3300" u="none" cap="none" strike="noStrike">
              <a:solidFill>
                <a:srgbClr val="2797C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44" name="Google Shape;544;ga3b2f2cad5_0_13"/>
          <p:cNvPicPr preferRelativeResize="0"/>
          <p:nvPr/>
        </p:nvPicPr>
        <p:blipFill rotWithShape="1">
          <a:blip r:embed="rId3">
            <a:alphaModFix/>
          </a:blip>
          <a:srcRect b="0" l="15625" r="15629" t="0"/>
          <a:stretch/>
        </p:blipFill>
        <p:spPr>
          <a:xfrm>
            <a:off x="4429550" y="0"/>
            <a:ext cx="47144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1043b289756_0_239"/>
          <p:cNvSpPr txBox="1"/>
          <p:nvPr>
            <p:ph type="title"/>
          </p:nvPr>
        </p:nvSpPr>
        <p:spPr>
          <a:xfrm>
            <a:off x="338775" y="888325"/>
            <a:ext cx="3555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Acuerdos de Grupo </a:t>
            </a:r>
            <a:endParaRPr sz="2400"/>
          </a:p>
        </p:txBody>
      </p:sp>
      <p:sp>
        <p:nvSpPr>
          <p:cNvPr id="801" name="Google Shape;801;g1043b289756_0_239"/>
          <p:cNvSpPr txBox="1"/>
          <p:nvPr>
            <p:ph idx="1" type="body"/>
          </p:nvPr>
        </p:nvSpPr>
        <p:spPr>
          <a:xfrm>
            <a:off x="4704800" y="1423525"/>
            <a:ext cx="42291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solution-oriented based on proposals.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inclusive of all community voices.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equity focused.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Turn on your cameras if you are able to.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Raise your hand to speak.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Agree to disagree.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Suspend judgement.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Share resources.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Flexibility - as we continue to adapt to the current conditions and those to come.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Punctuality, consistent attendance and making yourself available.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Have fun and celebrate our accomplishments!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02" name="Google Shape;802;g1043b289756_0_239"/>
          <p:cNvSpPr txBox="1"/>
          <p:nvPr>
            <p:ph idx="2" type="body"/>
          </p:nvPr>
        </p:nvSpPr>
        <p:spPr>
          <a:xfrm>
            <a:off x="195300" y="1423525"/>
            <a:ext cx="4379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Estar orientado a soluciones basado en propuestas.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Incluir todas las voces de la comunidad.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Centrarse en la equidad.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Prender su cámara si es que puede.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Levantar la mano para hablar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Estar de acuerdo de estar en desacuerdo.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Suspender el  juicio.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Compartir recursos.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Flexibilidad - mientras continuamos adaptándonos a las condiciones actuales y las que vendrán.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Puntualidad, asistencia consistente y disponibilidad.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¡Divertirse y celebrar nuestros logros!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03" name="Google Shape;803;g1043b289756_0_239"/>
          <p:cNvSpPr txBox="1"/>
          <p:nvPr>
            <p:ph type="title"/>
          </p:nvPr>
        </p:nvSpPr>
        <p:spPr>
          <a:xfrm>
            <a:off x="4850175" y="888325"/>
            <a:ext cx="4379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Group Agreements</a:t>
            </a:r>
            <a:endParaRPr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2E87"/>
        </a:solidFill>
      </p:bgPr>
    </p:bg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99adf5d316_1_63"/>
          <p:cNvSpPr txBox="1"/>
          <p:nvPr>
            <p:ph type="title"/>
          </p:nvPr>
        </p:nvSpPr>
        <p:spPr>
          <a:xfrm>
            <a:off x="4513825" y="2318850"/>
            <a:ext cx="44571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400"/>
              <a:t>Rompehielo</a:t>
            </a:r>
            <a:endParaRPr i="1" sz="2400"/>
          </a:p>
        </p:txBody>
      </p:sp>
      <p:sp>
        <p:nvSpPr>
          <p:cNvPr id="809" name="Google Shape;809;g99adf5d316_1_63"/>
          <p:cNvSpPr txBox="1"/>
          <p:nvPr>
            <p:ph type="title"/>
          </p:nvPr>
        </p:nvSpPr>
        <p:spPr>
          <a:xfrm>
            <a:off x="56600" y="2318850"/>
            <a:ext cx="47277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400"/>
              <a:t>Icebreaker </a:t>
            </a:r>
            <a:endParaRPr sz="2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8702"/>
        </a:solidFill>
      </p:bgPr>
    </p:bg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25ae96baacc_0_0"/>
          <p:cNvSpPr txBox="1"/>
          <p:nvPr>
            <p:ph type="title"/>
          </p:nvPr>
        </p:nvSpPr>
        <p:spPr>
          <a:xfrm>
            <a:off x="285175" y="1575075"/>
            <a:ext cx="4237200" cy="21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100"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0" lang="en-GB" sz="2100">
                <a:latin typeface="Arial"/>
                <a:ea typeface="Arial"/>
                <a:cs typeface="Arial"/>
                <a:sym typeface="Arial"/>
              </a:rPr>
              <a:t> medida que nos acercamos al final del año 2023, </a:t>
            </a:r>
            <a:endParaRPr b="0" sz="2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0" lang="en-GB" sz="2100">
                <a:latin typeface="Arial"/>
                <a:ea typeface="Arial"/>
                <a:cs typeface="Arial"/>
                <a:sym typeface="Arial"/>
              </a:rPr>
              <a:t>cuéntanos </a:t>
            </a:r>
            <a:endParaRPr b="0" sz="2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0" lang="en-GB" sz="2100">
                <a:latin typeface="Arial"/>
                <a:ea typeface="Arial"/>
                <a:cs typeface="Arial"/>
                <a:sym typeface="Arial"/>
              </a:rPr>
              <a:t>cuál es tu festividad favorita para celebrar y por qué?</a:t>
            </a:r>
            <a:r>
              <a:rPr lang="en-GB" sz="1200"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GB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   </a:t>
            </a:r>
            <a:endParaRPr/>
          </a:p>
        </p:txBody>
      </p:sp>
      <p:sp>
        <p:nvSpPr>
          <p:cNvPr id="815" name="Google Shape;815;g25ae96baacc_0_0"/>
          <p:cNvSpPr txBox="1"/>
          <p:nvPr>
            <p:ph type="title"/>
          </p:nvPr>
        </p:nvSpPr>
        <p:spPr>
          <a:xfrm>
            <a:off x="4701725" y="1575075"/>
            <a:ext cx="4237200" cy="21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GB" sz="12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GB" sz="2100">
                <a:latin typeface="Arial"/>
                <a:ea typeface="Arial"/>
                <a:cs typeface="Arial"/>
                <a:sym typeface="Arial"/>
              </a:rPr>
              <a:t>   As we approach the end of the year 2023, 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100">
                <a:latin typeface="Arial"/>
                <a:ea typeface="Arial"/>
                <a:cs typeface="Arial"/>
                <a:sym typeface="Arial"/>
              </a:rPr>
              <a:t>tell us 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100">
                <a:latin typeface="Arial"/>
                <a:ea typeface="Arial"/>
                <a:cs typeface="Arial"/>
                <a:sym typeface="Arial"/>
              </a:rPr>
              <a:t>what your favorite holiday to celebrate is and why?</a:t>
            </a:r>
            <a:endParaRPr sz="45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146896240ee_0_258"/>
          <p:cNvSpPr txBox="1"/>
          <p:nvPr>
            <p:ph type="title"/>
          </p:nvPr>
        </p:nvSpPr>
        <p:spPr>
          <a:xfrm>
            <a:off x="4784200" y="231885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Community Partnership Updates</a:t>
            </a:r>
            <a:endParaRPr i="1" sz="2600"/>
          </a:p>
        </p:txBody>
      </p:sp>
      <p:sp>
        <p:nvSpPr>
          <p:cNvPr id="821" name="Google Shape;821;g146896240ee_0_258"/>
          <p:cNvSpPr txBox="1"/>
          <p:nvPr>
            <p:ph type="title"/>
          </p:nvPr>
        </p:nvSpPr>
        <p:spPr>
          <a:xfrm>
            <a:off x="714425" y="231885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Actualizaciones de las Asociaciones /</a:t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Colaborativas</a:t>
            </a:r>
            <a:endParaRPr sz="26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Google Shape;826;g146896240ee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050" y="1797788"/>
            <a:ext cx="3291826" cy="15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g146896240ee_0_0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8" name="Google Shape;828;g146896240ee_0_0"/>
          <p:cNvPicPr preferRelativeResize="0"/>
          <p:nvPr/>
        </p:nvPicPr>
        <p:blipFill rotWithShape="1">
          <a:blip r:embed="rId4">
            <a:alphaModFix/>
          </a:blip>
          <a:srcRect b="0" l="16804" r="16797" t="0"/>
          <a:stretch/>
        </p:blipFill>
        <p:spPr>
          <a:xfrm>
            <a:off x="4590565" y="0"/>
            <a:ext cx="455343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146896240ee_0_14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4" name="Google Shape;834;g146896240ee_0_14"/>
          <p:cNvPicPr preferRelativeResize="0"/>
          <p:nvPr/>
        </p:nvPicPr>
        <p:blipFill rotWithShape="1">
          <a:blip r:embed="rId3">
            <a:alphaModFix/>
          </a:blip>
          <a:srcRect b="0" l="3842" r="6808" t="0"/>
          <a:stretch/>
        </p:blipFill>
        <p:spPr>
          <a:xfrm>
            <a:off x="870425" y="1814000"/>
            <a:ext cx="2729999" cy="97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g146896240ee_0_14"/>
          <p:cNvPicPr preferRelativeResize="0"/>
          <p:nvPr/>
        </p:nvPicPr>
        <p:blipFill rotWithShape="1">
          <a:blip r:embed="rId4">
            <a:alphaModFix/>
          </a:blip>
          <a:srcRect b="0" l="-630" r="39323" t="0"/>
          <a:stretch/>
        </p:blipFill>
        <p:spPr>
          <a:xfrm>
            <a:off x="4452400" y="0"/>
            <a:ext cx="47311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146896240ee_0_20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1" name="Google Shape;841;g146896240ee_0_20"/>
          <p:cNvPicPr preferRelativeResize="0"/>
          <p:nvPr/>
        </p:nvPicPr>
        <p:blipFill rotWithShape="1">
          <a:blip r:embed="rId3">
            <a:alphaModFix/>
          </a:blip>
          <a:srcRect b="0" l="8548" r="8538" t="0"/>
          <a:stretch/>
        </p:blipFill>
        <p:spPr>
          <a:xfrm>
            <a:off x="3855275" y="766775"/>
            <a:ext cx="5288724" cy="4376724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g146896240ee_0_20"/>
          <p:cNvSpPr txBox="1"/>
          <p:nvPr>
            <p:ph type="title"/>
          </p:nvPr>
        </p:nvSpPr>
        <p:spPr>
          <a:xfrm>
            <a:off x="0" y="2778000"/>
            <a:ext cx="38796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Alianza Magnolia Best Start </a:t>
            </a: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43" name="Google Shape;843;g146896240ee_0_20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146896240ee_0_27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g146896240ee_0_27"/>
          <p:cNvSpPr txBox="1"/>
          <p:nvPr>
            <p:ph type="title"/>
          </p:nvPr>
        </p:nvSpPr>
        <p:spPr>
          <a:xfrm>
            <a:off x="179925" y="2770875"/>
            <a:ext cx="30162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Angeles</a:t>
            </a:r>
            <a:r>
              <a:rPr b="1" lang="en-GB" sz="15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5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50" name="Google Shape;850;g146896240ee_0_27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g146896240ee_0_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27333" y="766775"/>
            <a:ext cx="5816668" cy="436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146896240ee_0_34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g146896240ee_0_34"/>
          <p:cNvSpPr txBox="1"/>
          <p:nvPr>
            <p:ph type="title"/>
          </p:nvPr>
        </p:nvSpPr>
        <p:spPr>
          <a:xfrm>
            <a:off x="135701" y="2778000"/>
            <a:ext cx="31347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Ambassador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58" name="Google Shape;858;g146896240ee_0_34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g146896240ee_0_34"/>
          <p:cNvPicPr preferRelativeResize="0"/>
          <p:nvPr/>
        </p:nvPicPr>
        <p:blipFill rotWithShape="1">
          <a:blip r:embed="rId4">
            <a:alphaModFix/>
          </a:blip>
          <a:srcRect b="0" l="340" r="2126" t="0"/>
          <a:stretch/>
        </p:blipFill>
        <p:spPr>
          <a:xfrm>
            <a:off x="3452400" y="766775"/>
            <a:ext cx="5691602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146896240ee_0_41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g146896240ee_0_41"/>
          <p:cNvSpPr txBox="1"/>
          <p:nvPr>
            <p:ph type="title"/>
          </p:nvPr>
        </p:nvSpPr>
        <p:spPr>
          <a:xfrm>
            <a:off x="135700" y="2777988"/>
            <a:ext cx="44595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Estrella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66" name="Google Shape;866;g146896240ee_0_41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g146896240ee_0_41"/>
          <p:cNvPicPr preferRelativeResize="0"/>
          <p:nvPr/>
        </p:nvPicPr>
        <p:blipFill rotWithShape="1">
          <a:blip r:embed="rId4">
            <a:alphaModFix/>
          </a:blip>
          <a:srcRect b="0" l="11791" r="11791" t="0"/>
          <a:stretch/>
        </p:blipFill>
        <p:spPr>
          <a:xfrm>
            <a:off x="4684651" y="766775"/>
            <a:ext cx="4459351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11703d6e84f_0_2286"/>
          <p:cNvSpPr txBox="1"/>
          <p:nvPr>
            <p:ph type="title"/>
          </p:nvPr>
        </p:nvSpPr>
        <p:spPr>
          <a:xfrm>
            <a:off x="4784200" y="227930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Zoom Tips</a:t>
            </a:r>
            <a:endParaRPr i="1" sz="2600"/>
          </a:p>
        </p:txBody>
      </p:sp>
      <p:sp>
        <p:nvSpPr>
          <p:cNvPr id="550" name="Google Shape;550;g11703d6e84f_0_2286"/>
          <p:cNvSpPr txBox="1"/>
          <p:nvPr>
            <p:ph type="title"/>
          </p:nvPr>
        </p:nvSpPr>
        <p:spPr>
          <a:xfrm>
            <a:off x="714425" y="227930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Consejos </a:t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para Zoom</a:t>
            </a:r>
            <a:endParaRPr sz="26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146896240ee_0_48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g146896240ee_0_48"/>
          <p:cNvSpPr txBox="1"/>
          <p:nvPr>
            <p:ph type="title"/>
          </p:nvPr>
        </p:nvSpPr>
        <p:spPr>
          <a:xfrm>
            <a:off x="296350" y="2765025"/>
            <a:ext cx="30480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Hope Street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b="1" sz="14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74" name="Google Shape;874;g146896240ee_0_48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g146896240ee_0_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25388" y="1359200"/>
            <a:ext cx="5618611" cy="3165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146896240ee_0_55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1" name="Google Shape;881;g146896240ee_0_55"/>
          <p:cNvPicPr preferRelativeResize="0"/>
          <p:nvPr/>
        </p:nvPicPr>
        <p:blipFill rotWithShape="1">
          <a:blip r:embed="rId3">
            <a:alphaModFix/>
          </a:blip>
          <a:srcRect b="0" l="0" r="9090" t="0"/>
          <a:stretch/>
        </p:blipFill>
        <p:spPr>
          <a:xfrm>
            <a:off x="3174247" y="766775"/>
            <a:ext cx="5969751" cy="4376726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g146896240ee_0_55"/>
          <p:cNvSpPr txBox="1"/>
          <p:nvPr>
            <p:ph type="title"/>
          </p:nvPr>
        </p:nvSpPr>
        <p:spPr>
          <a:xfrm>
            <a:off x="237325" y="2777988"/>
            <a:ext cx="25878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Richardson Park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3" name="Google Shape;883;g146896240ee_0_55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146896240ee_0_62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g146896240ee_0_62"/>
          <p:cNvSpPr txBox="1"/>
          <p:nvPr>
            <p:ph type="title"/>
          </p:nvPr>
        </p:nvSpPr>
        <p:spPr>
          <a:xfrm>
            <a:off x="237325" y="2784288"/>
            <a:ext cx="36786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San Pedro / All Peoples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sz="1000">
              <a:solidFill>
                <a:srgbClr val="EE2A7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90" name="Google Shape;890;g146896240ee_0_62"/>
          <p:cNvPicPr preferRelativeResize="0"/>
          <p:nvPr/>
        </p:nvPicPr>
        <p:blipFill rotWithShape="1">
          <a:blip r:embed="rId3">
            <a:alphaModFix/>
          </a:blip>
          <a:srcRect b="0" l="3577" r="11028" t="0"/>
          <a:stretch/>
        </p:blipFill>
        <p:spPr>
          <a:xfrm>
            <a:off x="4146728" y="766775"/>
            <a:ext cx="4997274" cy="438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g146896240ee_0_62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146896240ee_0_69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g146896240ee_0_69"/>
          <p:cNvSpPr txBox="1"/>
          <p:nvPr>
            <p:ph type="title"/>
          </p:nvPr>
        </p:nvSpPr>
        <p:spPr>
          <a:xfrm>
            <a:off x="306900" y="2777975"/>
            <a:ext cx="32598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Universal Dream Team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98" name="Google Shape;898;g146896240ee_0_69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g146896240ee_0_69"/>
          <p:cNvPicPr preferRelativeResize="0"/>
          <p:nvPr/>
        </p:nvPicPr>
        <p:blipFill rotWithShape="1">
          <a:blip r:embed="rId4">
            <a:alphaModFix/>
          </a:blip>
          <a:srcRect b="0" l="11673" r="4878" t="7621"/>
          <a:stretch/>
        </p:blipFill>
        <p:spPr>
          <a:xfrm>
            <a:off x="3872805" y="766775"/>
            <a:ext cx="5271194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146896240ee_0_6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5" name="Google Shape;905;g146896240ee_0_6"/>
          <p:cNvGrpSpPr/>
          <p:nvPr/>
        </p:nvGrpSpPr>
        <p:grpSpPr>
          <a:xfrm>
            <a:off x="685284" y="1859353"/>
            <a:ext cx="3216017" cy="1029915"/>
            <a:chOff x="2086751" y="109575"/>
            <a:chExt cx="1612200" cy="516300"/>
          </a:xfrm>
        </p:grpSpPr>
        <p:sp>
          <p:nvSpPr>
            <p:cNvPr id="906" name="Google Shape;906;g146896240ee_0_6"/>
            <p:cNvSpPr/>
            <p:nvPr/>
          </p:nvSpPr>
          <p:spPr>
            <a:xfrm>
              <a:off x="2086751" y="109575"/>
              <a:ext cx="1612200" cy="51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07" name="Google Shape;907;g146896240ee_0_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217475" y="152425"/>
              <a:ext cx="1350752" cy="4305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08" name="Google Shape;908;g146896240ee_0_6"/>
          <p:cNvPicPr preferRelativeResize="0"/>
          <p:nvPr/>
        </p:nvPicPr>
        <p:blipFill rotWithShape="1">
          <a:blip r:embed="rId4">
            <a:alphaModFix/>
          </a:blip>
          <a:srcRect b="14907" l="10933" r="42833" t="3672"/>
          <a:stretch/>
        </p:blipFill>
        <p:spPr>
          <a:xfrm>
            <a:off x="4590565" y="0"/>
            <a:ext cx="455343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" name="Google Shape;913;g146896240ee_0_82"/>
          <p:cNvPicPr preferRelativeResize="0"/>
          <p:nvPr/>
        </p:nvPicPr>
        <p:blipFill rotWithShape="1">
          <a:blip r:embed="rId3">
            <a:alphaModFix/>
          </a:blip>
          <a:srcRect b="11202" l="0" r="0" t="11204"/>
          <a:stretch/>
        </p:blipFill>
        <p:spPr>
          <a:xfrm>
            <a:off x="356025" y="1949700"/>
            <a:ext cx="3600523" cy="1147825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Google Shape;914;g146896240ee_0_82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5" name="Google Shape;915;g146896240ee_0_82"/>
          <p:cNvPicPr preferRelativeResize="0"/>
          <p:nvPr/>
        </p:nvPicPr>
        <p:blipFill rotWithShape="1">
          <a:blip r:embed="rId4">
            <a:alphaModFix/>
          </a:blip>
          <a:srcRect b="0" l="0" r="27985" t="0"/>
          <a:stretch/>
        </p:blipFill>
        <p:spPr>
          <a:xfrm>
            <a:off x="4466675" y="0"/>
            <a:ext cx="49386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13deda408f5_0_178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Questions and Answers</a:t>
            </a:r>
            <a:endParaRPr i="1" sz="2200"/>
          </a:p>
        </p:txBody>
      </p:sp>
      <p:sp>
        <p:nvSpPr>
          <p:cNvPr id="921" name="Google Shape;921;g13deda408f5_0_178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Preguntas y Respuestas</a:t>
            </a:r>
            <a:endParaRPr sz="22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008C"/>
        </a:solidFill>
      </p:bgPr>
    </p:bg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11703d6e84f_0_329"/>
          <p:cNvSpPr txBox="1"/>
          <p:nvPr>
            <p:ph type="title"/>
          </p:nvPr>
        </p:nvSpPr>
        <p:spPr>
          <a:xfrm>
            <a:off x="826125" y="21373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700"/>
              <a:t>Próximos Pasos</a:t>
            </a:r>
            <a:endParaRPr sz="2700"/>
          </a:p>
        </p:txBody>
      </p:sp>
      <p:sp>
        <p:nvSpPr>
          <p:cNvPr id="927" name="Google Shape;927;g11703d6e84f_0_329"/>
          <p:cNvSpPr txBox="1"/>
          <p:nvPr>
            <p:ph type="title"/>
          </p:nvPr>
        </p:nvSpPr>
        <p:spPr>
          <a:xfrm>
            <a:off x="4989600" y="21373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700"/>
              <a:t>Next Steps </a:t>
            </a:r>
            <a:endParaRPr sz="27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13dd8609de3_2_1"/>
          <p:cNvSpPr txBox="1"/>
          <p:nvPr>
            <p:ph type="title"/>
          </p:nvPr>
        </p:nvSpPr>
        <p:spPr>
          <a:xfrm>
            <a:off x="4784200" y="231885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Collective Advocacy Updates</a:t>
            </a:r>
            <a:endParaRPr i="1" sz="2600"/>
          </a:p>
        </p:txBody>
      </p:sp>
      <p:sp>
        <p:nvSpPr>
          <p:cNvPr id="933" name="Google Shape;933;g13dd8609de3_2_1"/>
          <p:cNvSpPr txBox="1"/>
          <p:nvPr>
            <p:ph type="title"/>
          </p:nvPr>
        </p:nvSpPr>
        <p:spPr>
          <a:xfrm>
            <a:off x="714425" y="231885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Actualizaciones de Abogacía Colectiva</a:t>
            </a:r>
            <a:endParaRPr sz="2600"/>
          </a:p>
        </p:txBody>
      </p:sp>
      <p:grpSp>
        <p:nvGrpSpPr>
          <p:cNvPr id="934" name="Google Shape;934;g13dd8609de3_2_1"/>
          <p:cNvGrpSpPr/>
          <p:nvPr/>
        </p:nvGrpSpPr>
        <p:grpSpPr>
          <a:xfrm>
            <a:off x="2231459" y="90992"/>
            <a:ext cx="5300552" cy="627770"/>
            <a:chOff x="5033338" y="3089911"/>
            <a:chExt cx="7067402" cy="837026"/>
          </a:xfrm>
        </p:grpSpPr>
        <p:pic>
          <p:nvPicPr>
            <p:cNvPr id="935" name="Google Shape;935;g13dd8609de3_2_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33338" y="3089913"/>
              <a:ext cx="2602125" cy="837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6" name="Google Shape;936;g13dd8609de3_2_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498613" y="3089911"/>
              <a:ext cx="2602127" cy="837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7" name="Google Shape;937;g13dd8609de3_2_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635466" y="3089912"/>
              <a:ext cx="1938695" cy="837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2845c88b0d6_0_1478"/>
          <p:cNvSpPr/>
          <p:nvPr/>
        </p:nvSpPr>
        <p:spPr>
          <a:xfrm>
            <a:off x="7478765" y="8572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g2845c88b0d6_0_1478"/>
          <p:cNvSpPr/>
          <p:nvPr/>
        </p:nvSpPr>
        <p:spPr>
          <a:xfrm>
            <a:off x="1672562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g2845c88b0d6_0_1478"/>
          <p:cNvSpPr txBox="1"/>
          <p:nvPr/>
        </p:nvSpPr>
        <p:spPr>
          <a:xfrm>
            <a:off x="1672550" y="0"/>
            <a:ext cx="1406400" cy="231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Reuniones del Concejo Municipal (LA+Ciudades fuera de LA)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Educación cívica y oficiales electos a nivel de ciudad, condado y estado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Solicitudes de vivienda asequible y apoyo* /Equidad de recursos y abordar la comunidad sin hogar en Los Ángeles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45" name="Google Shape;945;g2845c88b0d6_0_1478"/>
          <p:cNvSpPr txBox="1"/>
          <p:nvPr/>
        </p:nvSpPr>
        <p:spPr>
          <a:xfrm>
            <a:off x="1738412" y="2320187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Agosto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6" name="Google Shape;946;g2845c88b0d6_0_1478"/>
          <p:cNvSpPr/>
          <p:nvPr/>
        </p:nvSpPr>
        <p:spPr>
          <a:xfrm>
            <a:off x="1672562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g2845c88b0d6_0_1478"/>
          <p:cNvSpPr txBox="1"/>
          <p:nvPr/>
        </p:nvSpPr>
        <p:spPr>
          <a:xfrm>
            <a:off x="1672550" y="3104175"/>
            <a:ext cx="1406400" cy="20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City Council meetings (LA+Cities outside of LA)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Civic education+elected officials at city, county, and state level 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Affordable housing applications and support*/Equity of resources and addressing homelessness in LA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48" name="Google Shape;948;g2845c88b0d6_0_1478"/>
          <p:cNvSpPr txBox="1"/>
          <p:nvPr/>
        </p:nvSpPr>
        <p:spPr>
          <a:xfrm>
            <a:off x="1672562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August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9" name="Google Shape;949;g2845c88b0d6_0_1478"/>
          <p:cNvSpPr/>
          <p:nvPr/>
        </p:nvSpPr>
        <p:spPr>
          <a:xfrm>
            <a:off x="247690" y="14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g2845c88b0d6_0_1478"/>
          <p:cNvSpPr txBox="1"/>
          <p:nvPr>
            <p:ph type="title"/>
          </p:nvPr>
        </p:nvSpPr>
        <p:spPr>
          <a:xfrm>
            <a:off x="186950" y="85725"/>
            <a:ext cx="1474500" cy="9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chemeClr val="dk1"/>
                </a:solidFill>
              </a:rPr>
              <a:t>Línea de Tiempo de Acción Colectiva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chemeClr val="dk1"/>
                </a:solidFill>
              </a:rPr>
              <a:t>Best Start Región 1 - </a:t>
            </a:r>
            <a:r>
              <a:rPr lang="en-GB" sz="1100">
                <a:solidFill>
                  <a:srgbClr val="EC008C"/>
                </a:solidFill>
              </a:rPr>
              <a:t>2023</a:t>
            </a:r>
            <a:endParaRPr sz="11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100">
              <a:solidFill>
                <a:srgbClr val="EC008C"/>
              </a:solidFill>
            </a:endParaRPr>
          </a:p>
        </p:txBody>
      </p:sp>
      <p:sp>
        <p:nvSpPr>
          <p:cNvPr id="951" name="Google Shape;951;g2845c88b0d6_0_1478"/>
          <p:cNvSpPr txBox="1"/>
          <p:nvPr>
            <p:ph type="title"/>
          </p:nvPr>
        </p:nvSpPr>
        <p:spPr>
          <a:xfrm>
            <a:off x="52375" y="4223225"/>
            <a:ext cx="1575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Best Start Region 1</a:t>
            </a:r>
            <a:endParaRPr i="1" sz="1100">
              <a:solidFill>
                <a:srgbClr val="4EB64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Collective Advocacy Timeline -</a:t>
            </a:r>
            <a:r>
              <a:rPr lang="en-GB" sz="1100">
                <a:solidFill>
                  <a:srgbClr val="079BD7"/>
                </a:solidFill>
              </a:rPr>
              <a:t> </a:t>
            </a:r>
            <a:r>
              <a:rPr lang="en-GB" sz="1100">
                <a:solidFill>
                  <a:srgbClr val="EC008C"/>
                </a:solidFill>
              </a:rPr>
              <a:t>2023</a:t>
            </a:r>
            <a:r>
              <a:rPr lang="en-GB" sz="1100">
                <a:solidFill>
                  <a:srgbClr val="079BD7"/>
                </a:solidFill>
              </a:rPr>
              <a:t>        </a:t>
            </a:r>
            <a:endParaRPr sz="1100">
              <a:solidFill>
                <a:srgbClr val="079BD7"/>
              </a:solidFill>
            </a:endParaRPr>
          </a:p>
        </p:txBody>
      </p:sp>
      <p:sp>
        <p:nvSpPr>
          <p:cNvPr id="952" name="Google Shape;952;g2845c88b0d6_0_1478"/>
          <p:cNvSpPr/>
          <p:nvPr/>
        </p:nvSpPr>
        <p:spPr>
          <a:xfrm>
            <a:off x="3124114" y="2243445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g2845c88b0d6_0_1478"/>
          <p:cNvSpPr txBox="1"/>
          <p:nvPr/>
        </p:nvSpPr>
        <p:spPr>
          <a:xfrm>
            <a:off x="3189964" y="2320399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Septiembre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4" name="Google Shape;954;g2845c88b0d6_0_1478"/>
          <p:cNvSpPr/>
          <p:nvPr/>
        </p:nvSpPr>
        <p:spPr>
          <a:xfrm>
            <a:off x="3124114" y="2723051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g2845c88b0d6_0_1478"/>
          <p:cNvSpPr txBox="1"/>
          <p:nvPr/>
        </p:nvSpPr>
        <p:spPr>
          <a:xfrm>
            <a:off x="3124114" y="2800003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September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6" name="Google Shape;956;g2845c88b0d6_0_1478"/>
          <p:cNvSpPr/>
          <p:nvPr/>
        </p:nvSpPr>
        <p:spPr>
          <a:xfrm>
            <a:off x="4575666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g2845c88b0d6_0_1478"/>
          <p:cNvSpPr txBox="1"/>
          <p:nvPr/>
        </p:nvSpPr>
        <p:spPr>
          <a:xfrm>
            <a:off x="4575666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Octubre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8" name="Google Shape;958;g2845c88b0d6_0_1478"/>
          <p:cNvSpPr/>
          <p:nvPr/>
        </p:nvSpPr>
        <p:spPr>
          <a:xfrm>
            <a:off x="4575666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g2845c88b0d6_0_1478"/>
          <p:cNvSpPr txBox="1"/>
          <p:nvPr/>
        </p:nvSpPr>
        <p:spPr>
          <a:xfrm>
            <a:off x="4575666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October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0" name="Google Shape;960;g2845c88b0d6_0_1478"/>
          <p:cNvSpPr/>
          <p:nvPr/>
        </p:nvSpPr>
        <p:spPr>
          <a:xfrm>
            <a:off x="6027218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g2845c88b0d6_0_1478"/>
          <p:cNvSpPr txBox="1"/>
          <p:nvPr/>
        </p:nvSpPr>
        <p:spPr>
          <a:xfrm>
            <a:off x="6027218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Noviembre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2" name="Google Shape;962;g2845c88b0d6_0_1478"/>
          <p:cNvSpPr/>
          <p:nvPr/>
        </p:nvSpPr>
        <p:spPr>
          <a:xfrm>
            <a:off x="6027218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g2845c88b0d6_0_1478"/>
          <p:cNvSpPr txBox="1"/>
          <p:nvPr/>
        </p:nvSpPr>
        <p:spPr>
          <a:xfrm>
            <a:off x="6027218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November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4" name="Google Shape;964;g2845c88b0d6_0_1478"/>
          <p:cNvSpPr/>
          <p:nvPr/>
        </p:nvSpPr>
        <p:spPr>
          <a:xfrm>
            <a:off x="7478770" y="63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g2845c88b0d6_0_1478"/>
          <p:cNvSpPr/>
          <p:nvPr/>
        </p:nvSpPr>
        <p:spPr>
          <a:xfrm>
            <a:off x="7478770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g2845c88b0d6_0_1478"/>
          <p:cNvSpPr txBox="1"/>
          <p:nvPr/>
        </p:nvSpPr>
        <p:spPr>
          <a:xfrm>
            <a:off x="7478770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Diciembre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7" name="Google Shape;967;g2845c88b0d6_0_1478"/>
          <p:cNvSpPr/>
          <p:nvPr/>
        </p:nvSpPr>
        <p:spPr>
          <a:xfrm>
            <a:off x="7478770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g2845c88b0d6_0_1478"/>
          <p:cNvSpPr txBox="1"/>
          <p:nvPr/>
        </p:nvSpPr>
        <p:spPr>
          <a:xfrm>
            <a:off x="7478770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December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9" name="Google Shape;969;g2845c88b0d6_0_1478"/>
          <p:cNvSpPr txBox="1"/>
          <p:nvPr/>
        </p:nvSpPr>
        <p:spPr>
          <a:xfrm>
            <a:off x="3057150" y="930075"/>
            <a:ext cx="1474500" cy="131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Escaneo panorámico de las campañas actuales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Seleccionemos un problema de vivienda, ya sea uniéndose al trabajo existente o generando un nuevo esfuerzo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970" name="Google Shape;970;g2845c88b0d6_0_1478"/>
          <p:cNvGrpSpPr/>
          <p:nvPr/>
        </p:nvGrpSpPr>
        <p:grpSpPr>
          <a:xfrm>
            <a:off x="221016" y="2723064"/>
            <a:ext cx="1406380" cy="1666811"/>
            <a:chOff x="368456" y="3015838"/>
            <a:chExt cx="1551611" cy="1666811"/>
          </a:xfrm>
        </p:grpSpPr>
        <p:sp>
          <p:nvSpPr>
            <p:cNvPr id="971" name="Google Shape;971;g2845c88b0d6_0_1478"/>
            <p:cNvSpPr/>
            <p:nvPr/>
          </p:nvSpPr>
          <p:spPr>
            <a:xfrm>
              <a:off x="368467" y="3015838"/>
              <a:ext cx="1551600" cy="3903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g2845c88b0d6_0_1478"/>
            <p:cNvSpPr txBox="1"/>
            <p:nvPr/>
          </p:nvSpPr>
          <p:spPr>
            <a:xfrm>
              <a:off x="368456" y="3406149"/>
              <a:ext cx="1551600" cy="127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Communities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Peer to peer learning and analysis of local ecosystem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Region 1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Same process as local communities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973" name="Google Shape;973;g2845c88b0d6_0_1478"/>
            <p:cNvSpPr txBox="1"/>
            <p:nvPr/>
          </p:nvSpPr>
          <p:spPr>
            <a:xfrm>
              <a:off x="368467" y="3092790"/>
              <a:ext cx="15516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July</a:t>
              </a:r>
              <a:endParaRPr b="1" i="1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974" name="Google Shape;974;g2845c88b0d6_0_1478"/>
          <p:cNvGrpSpPr/>
          <p:nvPr/>
        </p:nvGrpSpPr>
        <p:grpSpPr>
          <a:xfrm>
            <a:off x="221003" y="1159976"/>
            <a:ext cx="1406407" cy="1473391"/>
            <a:chOff x="221006" y="702776"/>
            <a:chExt cx="1406407" cy="1473391"/>
          </a:xfrm>
        </p:grpSpPr>
        <p:sp>
          <p:nvSpPr>
            <p:cNvPr id="975" name="Google Shape;975;g2845c88b0d6_0_1478"/>
            <p:cNvSpPr/>
            <p:nvPr/>
          </p:nvSpPr>
          <p:spPr>
            <a:xfrm>
              <a:off x="221006" y="1786167"/>
              <a:ext cx="1406400" cy="3900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g2845c88b0d6_0_1478"/>
            <p:cNvSpPr txBox="1"/>
            <p:nvPr/>
          </p:nvSpPr>
          <p:spPr>
            <a:xfrm>
              <a:off x="221013" y="702776"/>
              <a:ext cx="1406400" cy="109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Comunidades</a:t>
              </a:r>
              <a:endParaRPr b="1" i="0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Contrato de Acción Colectiva comienzan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Introducciones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Reiteración de los estatutos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Región 1</a:t>
              </a:r>
              <a:endParaRPr b="1" i="0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Mismo proceso que comunidades locales </a:t>
              </a:r>
              <a:endParaRPr b="0" i="0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977" name="Google Shape;977;g2845c88b0d6_0_1478"/>
            <p:cNvSpPr txBox="1"/>
            <p:nvPr/>
          </p:nvSpPr>
          <p:spPr>
            <a:xfrm>
              <a:off x="286811" y="1862971"/>
              <a:ext cx="12747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Julio</a:t>
              </a:r>
              <a:endParaRPr b="1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978" name="Google Shape;978;g2845c88b0d6_0_1478"/>
          <p:cNvSpPr txBox="1"/>
          <p:nvPr/>
        </p:nvSpPr>
        <p:spPr>
          <a:xfrm>
            <a:off x="4575675" y="712675"/>
            <a:ext cx="14745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Herramientas de investigación y cómo usarlas.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Ejemplo de investigación:  La historia de la línea </a:t>
            </a: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roja</a:t>
            </a: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en las comunidades locales (Huntington Park, LA, El Monte)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79" name="Google Shape;979;g2845c88b0d6_0_1478"/>
          <p:cNvSpPr txBox="1"/>
          <p:nvPr/>
        </p:nvSpPr>
        <p:spPr>
          <a:xfrm>
            <a:off x="6027225" y="442150"/>
            <a:ext cx="1406400" cy="1812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Aprenderemos a completar una plantilla de póliza + continuar investigando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80" name="Google Shape;980;g2845c88b0d6_0_1478"/>
          <p:cNvSpPr txBox="1"/>
          <p:nvPr/>
        </p:nvSpPr>
        <p:spPr>
          <a:xfrm>
            <a:off x="7433625" y="712675"/>
            <a:ext cx="1406400" cy="160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Mantener nuestra comunidad alojada: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Causas fundamentales de la falta de vivienda (Recuento de personas sin hogar de LAHSA de enero)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Mantén tu casa para las fiestas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81" name="Google Shape;981;g2845c88b0d6_0_1478"/>
          <p:cNvSpPr txBox="1"/>
          <p:nvPr/>
        </p:nvSpPr>
        <p:spPr>
          <a:xfrm>
            <a:off x="31241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Landscape scan of current campaigns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Select a housing issue -- either joining existing work, or generating new effort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82" name="Google Shape;982;g2845c88b0d6_0_1478"/>
          <p:cNvSpPr txBox="1"/>
          <p:nvPr/>
        </p:nvSpPr>
        <p:spPr>
          <a:xfrm>
            <a:off x="4575675" y="3113350"/>
            <a:ext cx="14745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Research tools and how to use them.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Research example: History of redlining in local communities (Huntington Park, LA, El Monte)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83" name="Google Shape;983;g2845c88b0d6_0_1478"/>
          <p:cNvSpPr txBox="1"/>
          <p:nvPr/>
        </p:nvSpPr>
        <p:spPr>
          <a:xfrm>
            <a:off x="6027225" y="3113350"/>
            <a:ext cx="1474500" cy="20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0160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Learn how to fill out a policy template + continue research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84" name="Google Shape;984;g2845c88b0d6_0_1478"/>
          <p:cNvSpPr txBox="1"/>
          <p:nvPr/>
        </p:nvSpPr>
        <p:spPr>
          <a:xfrm>
            <a:off x="74787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Keeping our community housed: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Root causes of homelessness (January’s LAHSA Homeless Count)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Keep your Home for the Holidays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1703d6e84f_0_2292"/>
          <p:cNvSpPr txBox="1"/>
          <p:nvPr>
            <p:ph type="title"/>
          </p:nvPr>
        </p:nvSpPr>
        <p:spPr>
          <a:xfrm>
            <a:off x="6338775" y="915450"/>
            <a:ext cx="2594700" cy="24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i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Meeting Recording</a:t>
            </a:r>
            <a:endParaRPr b="1" i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aware that today’s session will be recorded (large room), with the intention of posting it to our website and social media pages for future reference. 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You have the option of acknowledging agreement to the recording by selecting “got it” (blue button) or “leave meeting” (white button) to decline which will remove you from the meeting.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aware that anything you share will be viewable/audible through recording.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mindful of this as it may influence what you decide and not share today.</a:t>
            </a:r>
            <a:endParaRPr i="1" sz="1000">
              <a:solidFill>
                <a:srgbClr val="313087"/>
              </a:solidFill>
            </a:endParaRPr>
          </a:p>
        </p:txBody>
      </p:sp>
      <p:sp>
        <p:nvSpPr>
          <p:cNvPr id="556" name="Google Shape;556;g11703d6e84f_0_2292"/>
          <p:cNvSpPr txBox="1"/>
          <p:nvPr>
            <p:ph type="title"/>
          </p:nvPr>
        </p:nvSpPr>
        <p:spPr>
          <a:xfrm>
            <a:off x="299750" y="904600"/>
            <a:ext cx="2594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Grabación de la Reunión</a:t>
            </a:r>
            <a:endParaRPr sz="2800">
              <a:solidFill>
                <a:srgbClr val="4EB648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Tenga en cuenta que la sesión de hoy se grabará (espacio grande), con la intención de publicarla en nuestro sitio web y en las páginas de las redes sociales para futuras referencias. 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Tiene la opción de aceptar la grabación seleccionando "</a:t>
            </a:r>
            <a:r>
              <a:rPr i="1" lang="en-GB" sz="1000">
                <a:solidFill>
                  <a:srgbClr val="313087"/>
                </a:solidFill>
              </a:rPr>
              <a:t>got it</a:t>
            </a:r>
            <a:r>
              <a:rPr lang="en-GB" sz="1000">
                <a:solidFill>
                  <a:srgbClr val="313087"/>
                </a:solidFill>
              </a:rPr>
              <a:t>" (botón azul) o "</a:t>
            </a:r>
            <a:r>
              <a:rPr i="1" lang="en-GB" sz="1000">
                <a:solidFill>
                  <a:srgbClr val="313087"/>
                </a:solidFill>
              </a:rPr>
              <a:t>leave meeting</a:t>
            </a:r>
            <a:r>
              <a:rPr lang="en-GB" sz="1000">
                <a:solidFill>
                  <a:srgbClr val="313087"/>
                </a:solidFill>
              </a:rPr>
              <a:t>" (botón blanco) para rechazar la, lo que le retirara de la reunión.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Tenga en cuenta que cualquier cosa que comparta será visible/audible a través de la grabación.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Por favor, sea consciente de esto ya que puede influir en lo que decida y no comparta hoy.</a:t>
            </a:r>
            <a:endParaRPr sz="1000"/>
          </a:p>
        </p:txBody>
      </p:sp>
      <p:pic>
        <p:nvPicPr>
          <p:cNvPr id="557" name="Google Shape;557;g11703d6e84f_0_2292"/>
          <p:cNvPicPr preferRelativeResize="0"/>
          <p:nvPr/>
        </p:nvPicPr>
        <p:blipFill rotWithShape="1">
          <a:blip r:embed="rId3">
            <a:alphaModFix/>
          </a:blip>
          <a:srcRect b="0" l="1417" r="1485" t="0"/>
          <a:stretch/>
        </p:blipFill>
        <p:spPr>
          <a:xfrm>
            <a:off x="2981976" y="1438300"/>
            <a:ext cx="3309175" cy="1760325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g11703d6e84f_0_2292"/>
          <p:cNvSpPr/>
          <p:nvPr/>
        </p:nvSpPr>
        <p:spPr>
          <a:xfrm>
            <a:off x="4891525" y="2674925"/>
            <a:ext cx="1447200" cy="572700"/>
          </a:xfrm>
          <a:prstGeom prst="ellipse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2845c88b0d6_0_1524"/>
          <p:cNvSpPr/>
          <p:nvPr/>
        </p:nvSpPr>
        <p:spPr>
          <a:xfrm>
            <a:off x="7478765" y="2215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g2845c88b0d6_0_1524"/>
          <p:cNvSpPr/>
          <p:nvPr/>
        </p:nvSpPr>
        <p:spPr>
          <a:xfrm>
            <a:off x="1672562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g2845c88b0d6_0_1524"/>
          <p:cNvSpPr txBox="1"/>
          <p:nvPr/>
        </p:nvSpPr>
        <p:spPr>
          <a:xfrm>
            <a:off x="1672550" y="539800"/>
            <a:ext cx="14745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Cómo crear una campaña, Parte #2: Continuamos trabajando en el desarrollo de campañas y cultivando coaliciones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92" name="Google Shape;992;g2845c88b0d6_0_1524"/>
          <p:cNvSpPr txBox="1"/>
          <p:nvPr/>
        </p:nvSpPr>
        <p:spPr>
          <a:xfrm>
            <a:off x="1738412" y="2320187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Febrero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3" name="Google Shape;993;g2845c88b0d6_0_1524"/>
          <p:cNvSpPr/>
          <p:nvPr/>
        </p:nvSpPr>
        <p:spPr>
          <a:xfrm>
            <a:off x="1672562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g2845c88b0d6_0_1524"/>
          <p:cNvSpPr txBox="1"/>
          <p:nvPr/>
        </p:nvSpPr>
        <p:spPr>
          <a:xfrm>
            <a:off x="1672562" y="3104175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to create a campaign, Part #2: Continue work on developing campaign and cultivating coalitions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95" name="Google Shape;995;g2845c88b0d6_0_1524"/>
          <p:cNvSpPr txBox="1"/>
          <p:nvPr/>
        </p:nvSpPr>
        <p:spPr>
          <a:xfrm>
            <a:off x="1672562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February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6" name="Google Shape;996;g2845c88b0d6_0_1524"/>
          <p:cNvSpPr/>
          <p:nvPr/>
        </p:nvSpPr>
        <p:spPr>
          <a:xfrm>
            <a:off x="247690" y="14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g2845c88b0d6_0_1524"/>
          <p:cNvSpPr/>
          <p:nvPr/>
        </p:nvSpPr>
        <p:spPr>
          <a:xfrm>
            <a:off x="3124114" y="2243445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g2845c88b0d6_0_1524"/>
          <p:cNvSpPr txBox="1"/>
          <p:nvPr/>
        </p:nvSpPr>
        <p:spPr>
          <a:xfrm>
            <a:off x="3189964" y="2320399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Marzo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9" name="Google Shape;999;g2845c88b0d6_0_1524"/>
          <p:cNvSpPr/>
          <p:nvPr/>
        </p:nvSpPr>
        <p:spPr>
          <a:xfrm>
            <a:off x="3124114" y="2723051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g2845c88b0d6_0_1524"/>
          <p:cNvSpPr txBox="1"/>
          <p:nvPr/>
        </p:nvSpPr>
        <p:spPr>
          <a:xfrm>
            <a:off x="3124114" y="2800003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March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1" name="Google Shape;1001;g2845c88b0d6_0_1524"/>
          <p:cNvSpPr/>
          <p:nvPr/>
        </p:nvSpPr>
        <p:spPr>
          <a:xfrm>
            <a:off x="4575666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g2845c88b0d6_0_1524"/>
          <p:cNvSpPr txBox="1"/>
          <p:nvPr/>
        </p:nvSpPr>
        <p:spPr>
          <a:xfrm>
            <a:off x="4575666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Abril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3" name="Google Shape;1003;g2845c88b0d6_0_1524"/>
          <p:cNvSpPr/>
          <p:nvPr/>
        </p:nvSpPr>
        <p:spPr>
          <a:xfrm>
            <a:off x="4575666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g2845c88b0d6_0_1524"/>
          <p:cNvSpPr txBox="1"/>
          <p:nvPr/>
        </p:nvSpPr>
        <p:spPr>
          <a:xfrm>
            <a:off x="4575666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April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5" name="Google Shape;1005;g2845c88b0d6_0_1524"/>
          <p:cNvSpPr/>
          <p:nvPr/>
        </p:nvSpPr>
        <p:spPr>
          <a:xfrm>
            <a:off x="6027218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g2845c88b0d6_0_1524"/>
          <p:cNvSpPr txBox="1"/>
          <p:nvPr/>
        </p:nvSpPr>
        <p:spPr>
          <a:xfrm>
            <a:off x="6027218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7" name="Google Shape;1007;g2845c88b0d6_0_1524"/>
          <p:cNvSpPr/>
          <p:nvPr/>
        </p:nvSpPr>
        <p:spPr>
          <a:xfrm>
            <a:off x="6027218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g2845c88b0d6_0_1524"/>
          <p:cNvSpPr txBox="1"/>
          <p:nvPr/>
        </p:nvSpPr>
        <p:spPr>
          <a:xfrm>
            <a:off x="6027218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9" name="Google Shape;1009;g2845c88b0d6_0_1524"/>
          <p:cNvSpPr/>
          <p:nvPr/>
        </p:nvSpPr>
        <p:spPr>
          <a:xfrm>
            <a:off x="7478770" y="63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g2845c88b0d6_0_1524"/>
          <p:cNvSpPr/>
          <p:nvPr/>
        </p:nvSpPr>
        <p:spPr>
          <a:xfrm>
            <a:off x="7478770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g2845c88b0d6_0_1524"/>
          <p:cNvSpPr txBox="1"/>
          <p:nvPr/>
        </p:nvSpPr>
        <p:spPr>
          <a:xfrm>
            <a:off x="7478770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Junio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2" name="Google Shape;1012;g2845c88b0d6_0_1524"/>
          <p:cNvSpPr/>
          <p:nvPr/>
        </p:nvSpPr>
        <p:spPr>
          <a:xfrm>
            <a:off x="7478770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g2845c88b0d6_0_1524"/>
          <p:cNvSpPr txBox="1"/>
          <p:nvPr/>
        </p:nvSpPr>
        <p:spPr>
          <a:xfrm>
            <a:off x="7478770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June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4" name="Google Shape;1014;g2845c88b0d6_0_1524"/>
          <p:cNvSpPr txBox="1"/>
          <p:nvPr/>
        </p:nvSpPr>
        <p:spPr>
          <a:xfrm>
            <a:off x="3021200" y="712675"/>
            <a:ext cx="1565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Desarrollo de habilidades para el trabajo de campaña Parte #1: Aprender sobre diferentes estilos de comunicación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Organización de familiares, amigos, vecinos y extraños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2550" lvl="0" marL="8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015" name="Google Shape;1015;g2845c88b0d6_0_1524"/>
          <p:cNvGrpSpPr/>
          <p:nvPr/>
        </p:nvGrpSpPr>
        <p:grpSpPr>
          <a:xfrm>
            <a:off x="221016" y="2723064"/>
            <a:ext cx="1406380" cy="1666811"/>
            <a:chOff x="368456" y="3015838"/>
            <a:chExt cx="1551611" cy="1666811"/>
          </a:xfrm>
        </p:grpSpPr>
        <p:sp>
          <p:nvSpPr>
            <p:cNvPr id="1016" name="Google Shape;1016;g2845c88b0d6_0_1524"/>
            <p:cNvSpPr/>
            <p:nvPr/>
          </p:nvSpPr>
          <p:spPr>
            <a:xfrm>
              <a:off x="368467" y="3015838"/>
              <a:ext cx="1551600" cy="3903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g2845c88b0d6_0_1524"/>
            <p:cNvSpPr txBox="1"/>
            <p:nvPr/>
          </p:nvSpPr>
          <p:spPr>
            <a:xfrm>
              <a:off x="368456" y="3406149"/>
              <a:ext cx="1551600" cy="127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Communities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How to create a campaign, Part #1 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Introduction to creating a campaign and Sharing  tools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Emerging opportunities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Community Resource Mobilization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Region 1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Same process as local communities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018" name="Google Shape;1018;g2845c88b0d6_0_1524"/>
            <p:cNvSpPr txBox="1"/>
            <p:nvPr/>
          </p:nvSpPr>
          <p:spPr>
            <a:xfrm>
              <a:off x="368467" y="3092790"/>
              <a:ext cx="15516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January</a:t>
              </a:r>
              <a:endParaRPr b="1" i="1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019" name="Google Shape;1019;g2845c88b0d6_0_1524"/>
          <p:cNvGrpSpPr/>
          <p:nvPr/>
        </p:nvGrpSpPr>
        <p:grpSpPr>
          <a:xfrm>
            <a:off x="221000" y="780675"/>
            <a:ext cx="1517400" cy="1852692"/>
            <a:chOff x="221003" y="323475"/>
            <a:chExt cx="1517400" cy="1852692"/>
          </a:xfrm>
        </p:grpSpPr>
        <p:sp>
          <p:nvSpPr>
            <p:cNvPr id="1020" name="Google Shape;1020;g2845c88b0d6_0_1524"/>
            <p:cNvSpPr/>
            <p:nvPr/>
          </p:nvSpPr>
          <p:spPr>
            <a:xfrm>
              <a:off x="221006" y="1786167"/>
              <a:ext cx="1406400" cy="3900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g2845c88b0d6_0_1524"/>
            <p:cNvSpPr txBox="1"/>
            <p:nvPr/>
          </p:nvSpPr>
          <p:spPr>
            <a:xfrm>
              <a:off x="221003" y="323475"/>
              <a:ext cx="1517400" cy="147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180000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Comunidades</a:t>
              </a:r>
              <a:endParaRPr b="1" i="0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44450" lvl="0" marL="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Cómo crear una campaña, Parte #1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44450" lvl="0" marL="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Introducción a la creación    de una campaña y  herramientas para compartir.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4445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Oportunidades emergentes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4445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Movilización de recursos   comunitarios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Región 1</a:t>
              </a:r>
              <a:endParaRPr b="1" i="0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44450" lvl="0" marL="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Mismo proceso que comunidades locales </a:t>
              </a:r>
              <a:endParaRPr b="0" i="0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022" name="Google Shape;1022;g2845c88b0d6_0_1524"/>
            <p:cNvSpPr txBox="1"/>
            <p:nvPr/>
          </p:nvSpPr>
          <p:spPr>
            <a:xfrm>
              <a:off x="286811" y="1862971"/>
              <a:ext cx="12747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Enero</a:t>
              </a:r>
              <a:endParaRPr b="1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023" name="Google Shape;1023;g2845c88b0d6_0_1524"/>
          <p:cNvSpPr txBox="1"/>
          <p:nvPr/>
        </p:nvSpPr>
        <p:spPr>
          <a:xfrm>
            <a:off x="4575675" y="712675"/>
            <a:ext cx="1565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445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Desarrollo de habilidades para el trabajo de campaña Parte #2: comentarios públicos y uso de datos SCAG y otros datos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4445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de elementos de vivienda y reuniones del consejo vecinal/concejo municipal.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444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444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445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24" name="Google Shape;1024;g2845c88b0d6_0_1524"/>
          <p:cNvSpPr txBox="1"/>
          <p:nvPr/>
        </p:nvSpPr>
        <p:spPr>
          <a:xfrm>
            <a:off x="6027225" y="712675"/>
            <a:ext cx="14745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Desarrollo de habilidades para el trabajo de campaña Parte # 3: Cómo crear e implementar un plan de comunicaciones</a:t>
            </a:r>
            <a:endParaRPr b="0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0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25" name="Google Shape;1025;g2845c88b0d6_0_1524"/>
          <p:cNvSpPr txBox="1"/>
          <p:nvPr/>
        </p:nvSpPr>
        <p:spPr>
          <a:xfrm>
            <a:off x="7478775" y="439625"/>
            <a:ext cx="14064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Cómo asegurar la financiación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Evaluación/Reflexión del trabajo 2023-24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26" name="Google Shape;1026;g2845c88b0d6_0_1524"/>
          <p:cNvSpPr txBox="1"/>
          <p:nvPr/>
        </p:nvSpPr>
        <p:spPr>
          <a:xfrm>
            <a:off x="31241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Skills Building for Campaign Work Part #1:  Learning about different communication styles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Organizing family, friends, neighbors and strangers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27" name="Google Shape;1027;g2845c88b0d6_0_1524"/>
          <p:cNvSpPr txBox="1"/>
          <p:nvPr/>
        </p:nvSpPr>
        <p:spPr>
          <a:xfrm>
            <a:off x="45756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Skills Building for Campaign Work Part #2: giving public comment and using SCAG data and  other data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Housing element updates &amp; neighborhood council/city council meetings.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28" name="Google Shape;1028;g2845c88b0d6_0_1524"/>
          <p:cNvSpPr txBox="1"/>
          <p:nvPr/>
        </p:nvSpPr>
        <p:spPr>
          <a:xfrm>
            <a:off x="60272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Skills Building for Campaign Work Part #3: How to create and implement a communications plan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29" name="Google Shape;1029;g2845c88b0d6_0_1524"/>
          <p:cNvSpPr txBox="1"/>
          <p:nvPr/>
        </p:nvSpPr>
        <p:spPr>
          <a:xfrm>
            <a:off x="74787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to secure funding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Evaluation/Reflection of 2023-24 work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30" name="Google Shape;1030;g2845c88b0d6_0_1524"/>
          <p:cNvSpPr txBox="1"/>
          <p:nvPr>
            <p:ph type="title"/>
          </p:nvPr>
        </p:nvSpPr>
        <p:spPr>
          <a:xfrm>
            <a:off x="252300" y="102375"/>
            <a:ext cx="2871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4EB648"/>
                </a:solidFill>
              </a:rPr>
              <a:t>Línea de Tiempo de Acción Colectiva</a:t>
            </a:r>
            <a:endParaRPr sz="1100">
              <a:solidFill>
                <a:srgbClr val="4EB64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4EB648"/>
                </a:solidFill>
              </a:rPr>
              <a:t>Best Start Región 1 -</a:t>
            </a:r>
            <a:r>
              <a:rPr lang="en-GB" sz="1100">
                <a:solidFill>
                  <a:srgbClr val="079BD7"/>
                </a:solidFill>
              </a:rPr>
              <a:t> </a:t>
            </a:r>
            <a:r>
              <a:rPr lang="en-GB" sz="1100">
                <a:solidFill>
                  <a:srgbClr val="EC008C"/>
                </a:solidFill>
              </a:rPr>
              <a:t>2024</a:t>
            </a:r>
            <a:endParaRPr sz="1100">
              <a:solidFill>
                <a:srgbClr val="EC008C"/>
              </a:solidFill>
            </a:endParaRPr>
          </a:p>
        </p:txBody>
      </p:sp>
      <p:sp>
        <p:nvSpPr>
          <p:cNvPr id="1031" name="Google Shape;1031;g2845c88b0d6_0_1524"/>
          <p:cNvSpPr txBox="1"/>
          <p:nvPr>
            <p:ph type="title"/>
          </p:nvPr>
        </p:nvSpPr>
        <p:spPr>
          <a:xfrm>
            <a:off x="278275" y="4511050"/>
            <a:ext cx="2871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Best Start Region 1</a:t>
            </a:r>
            <a:endParaRPr i="1" sz="1100">
              <a:solidFill>
                <a:srgbClr val="4EB64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Collective Advocacy Timeline -</a:t>
            </a:r>
            <a:r>
              <a:rPr lang="en-GB" sz="1100">
                <a:solidFill>
                  <a:srgbClr val="079BD7"/>
                </a:solidFill>
              </a:rPr>
              <a:t> </a:t>
            </a:r>
            <a:r>
              <a:rPr lang="en-GB" sz="1100">
                <a:solidFill>
                  <a:srgbClr val="EC008C"/>
                </a:solidFill>
              </a:rPr>
              <a:t>2024</a:t>
            </a:r>
            <a:r>
              <a:rPr lang="en-GB" sz="1100">
                <a:solidFill>
                  <a:srgbClr val="079BD7"/>
                </a:solidFill>
              </a:rPr>
              <a:t>        </a:t>
            </a:r>
            <a:endParaRPr sz="1100">
              <a:solidFill>
                <a:srgbClr val="079BD7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EB648"/>
        </a:solidFill>
      </p:bgPr>
    </p:bg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21d65d0f999_1_0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Questions and Answers</a:t>
            </a:r>
            <a:endParaRPr i="1" sz="2200"/>
          </a:p>
        </p:txBody>
      </p:sp>
      <p:sp>
        <p:nvSpPr>
          <p:cNvPr id="1037" name="Google Shape;1037;g21d65d0f999_1_0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Preguntas y Respuestas</a:t>
            </a:r>
            <a:endParaRPr sz="22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312E87"/>
        </a:solidFill>
      </p:bgPr>
    </p:bg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2591c3b3ac1_0_12"/>
          <p:cNvSpPr txBox="1"/>
          <p:nvPr>
            <p:ph type="title"/>
          </p:nvPr>
        </p:nvSpPr>
        <p:spPr>
          <a:xfrm>
            <a:off x="2449275" y="2309925"/>
            <a:ext cx="42657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0" i="1" lang="en-GB" sz="2600">
                <a:latin typeface="Montserrat"/>
                <a:ea typeface="Montserrat"/>
                <a:cs typeface="Montserrat"/>
                <a:sym typeface="Montserrat"/>
              </a:rPr>
              <a:t>Presenting Agency Name</a:t>
            </a:r>
            <a:endParaRPr i="1" sz="26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9BD7"/>
        </a:solidFill>
      </p:bgPr>
    </p:bg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1b3fd2847b1_0_0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Community Resource Mobilization</a:t>
            </a:r>
            <a:endParaRPr i="1" sz="2200"/>
          </a:p>
        </p:txBody>
      </p:sp>
      <p:sp>
        <p:nvSpPr>
          <p:cNvPr id="1048" name="Google Shape;1048;g1b3fd2847b1_0_0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Movilización de recursos comunitarios</a:t>
            </a:r>
            <a:endParaRPr sz="22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g1cf0c18d11d_1_6"/>
          <p:cNvSpPr txBox="1"/>
          <p:nvPr/>
        </p:nvSpPr>
        <p:spPr>
          <a:xfrm>
            <a:off x="3316200" y="1252575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BestStartRegion1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054" name="Google Shape;1054;g1cf0c18d11d_1_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0200" y="2047175"/>
            <a:ext cx="1552010" cy="10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g1cf0c18d11d_1_6"/>
          <p:cNvSpPr txBox="1"/>
          <p:nvPr/>
        </p:nvSpPr>
        <p:spPr>
          <a:xfrm>
            <a:off x="3316200" y="1821431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6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BestStartEastLA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56" name="Google Shape;1056;g1cf0c18d11d_1_6"/>
          <p:cNvSpPr txBox="1"/>
          <p:nvPr/>
        </p:nvSpPr>
        <p:spPr>
          <a:xfrm>
            <a:off x="3316200" y="2390275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8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BestStartMetroLA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57" name="Google Shape;1057;g1cf0c18d11d_1_6"/>
          <p:cNvSpPr txBox="1"/>
          <p:nvPr/>
        </p:nvSpPr>
        <p:spPr>
          <a:xfrm>
            <a:off x="3316200" y="2959150"/>
            <a:ext cx="474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0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BestStartSouthElMonteElMonte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58" name="Google Shape;1058;g1cf0c18d11d_1_6"/>
          <p:cNvSpPr txBox="1"/>
          <p:nvPr/>
        </p:nvSpPr>
        <p:spPr>
          <a:xfrm>
            <a:off x="3316200" y="3528000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2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BestStartSoutheastLA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21299b039ac_14_2"/>
          <p:cNvSpPr txBox="1"/>
          <p:nvPr>
            <p:ph type="title"/>
          </p:nvPr>
        </p:nvSpPr>
        <p:spPr>
          <a:xfrm>
            <a:off x="5122725" y="853925"/>
            <a:ext cx="3450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Next Best Start Region 1 </a:t>
            </a:r>
            <a:endParaRPr i="1"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Monthly Meeting</a:t>
            </a:r>
            <a:endParaRPr i="1" sz="1800">
              <a:solidFill>
                <a:srgbClr val="2797C9"/>
              </a:solidFill>
            </a:endParaRPr>
          </a:p>
        </p:txBody>
      </p:sp>
      <p:sp>
        <p:nvSpPr>
          <p:cNvPr id="1064" name="Google Shape;1064;g21299b039ac_14_2"/>
          <p:cNvSpPr txBox="1"/>
          <p:nvPr>
            <p:ph idx="1" type="body"/>
          </p:nvPr>
        </p:nvSpPr>
        <p:spPr>
          <a:xfrm>
            <a:off x="4974525" y="1899875"/>
            <a:ext cx="3747300" cy="15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C008C"/>
              </a:buClr>
              <a:buSzPts val="1500"/>
              <a:buChar char="●"/>
            </a:pPr>
            <a:r>
              <a:rPr b="1" i="1" lang="en-GB" sz="1500">
                <a:solidFill>
                  <a:srgbClr val="EC008C"/>
                </a:solidFill>
              </a:rPr>
              <a:t>Thursday, October 26, 2023</a:t>
            </a:r>
            <a:br>
              <a:rPr b="1" i="1" lang="en-GB" sz="1500">
                <a:solidFill>
                  <a:srgbClr val="EC008C"/>
                </a:solidFill>
              </a:rPr>
            </a:br>
            <a:r>
              <a:rPr i="1" lang="en-GB" sz="1500">
                <a:solidFill>
                  <a:srgbClr val="EC008C"/>
                </a:solidFill>
              </a:rPr>
              <a:t>9:00 am-12:00 pm</a:t>
            </a:r>
            <a:endParaRPr i="1" sz="15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rgbClr val="EC008C"/>
                </a:solidFill>
              </a:rPr>
              <a:t>—-------------------------------------------</a:t>
            </a:r>
            <a:endParaRPr i="1" sz="15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Monday, November 27, 2023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Thursday, November 30, 2023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65" name="Google Shape;1065;g21299b039ac_14_2"/>
          <p:cNvSpPr txBox="1"/>
          <p:nvPr>
            <p:ph type="title"/>
          </p:nvPr>
        </p:nvSpPr>
        <p:spPr>
          <a:xfrm>
            <a:off x="495500" y="853925"/>
            <a:ext cx="3921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800">
                <a:solidFill>
                  <a:srgbClr val="2797C9"/>
                </a:solidFill>
              </a:rPr>
              <a:t>Próximas Reuniones Mensuales de Best Start Región 1</a:t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</p:txBody>
      </p:sp>
      <p:sp>
        <p:nvSpPr>
          <p:cNvPr id="1066" name="Google Shape;1066;g21299b039ac_14_2"/>
          <p:cNvSpPr txBox="1"/>
          <p:nvPr>
            <p:ph idx="1" type="body"/>
          </p:nvPr>
        </p:nvSpPr>
        <p:spPr>
          <a:xfrm>
            <a:off x="534650" y="1953675"/>
            <a:ext cx="38436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C008C"/>
              </a:buClr>
              <a:buSzPts val="1500"/>
              <a:buChar char="●"/>
            </a:pPr>
            <a:r>
              <a:rPr b="1" lang="en-GB" sz="1500">
                <a:solidFill>
                  <a:srgbClr val="EC008C"/>
                </a:solidFill>
              </a:rPr>
              <a:t>Jueves 26 de Octubre</a:t>
            </a:r>
            <a:br>
              <a:rPr b="1" lang="en-GB" sz="1500">
                <a:solidFill>
                  <a:srgbClr val="EC008C"/>
                </a:solidFill>
              </a:rPr>
            </a:br>
            <a:r>
              <a:rPr lang="en-GB" sz="1500">
                <a:solidFill>
                  <a:srgbClr val="EC008C"/>
                </a:solidFill>
              </a:rPr>
              <a:t>9:00 am-12:00 pm</a:t>
            </a:r>
            <a:endParaRPr b="1" sz="15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rgbClr val="EC008C"/>
                </a:solidFill>
              </a:rPr>
              <a:t>—----------------------------------------</a:t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Lunes, 27 de Noviembre, 2023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Jueves, 30 de Noviembre, 2023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27dda38ec97_6_0"/>
          <p:cNvSpPr txBox="1"/>
          <p:nvPr>
            <p:ph type="title"/>
          </p:nvPr>
        </p:nvSpPr>
        <p:spPr>
          <a:xfrm>
            <a:off x="5122725" y="853925"/>
            <a:ext cx="3450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Next Best Start Region 1 </a:t>
            </a:r>
            <a:endParaRPr i="1"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Monthly Meeting</a:t>
            </a:r>
            <a:endParaRPr i="1" sz="1800">
              <a:solidFill>
                <a:srgbClr val="2797C9"/>
              </a:solidFill>
            </a:endParaRPr>
          </a:p>
        </p:txBody>
      </p:sp>
      <p:sp>
        <p:nvSpPr>
          <p:cNvPr id="1072" name="Google Shape;1072;g27dda38ec97_6_0"/>
          <p:cNvSpPr txBox="1"/>
          <p:nvPr>
            <p:ph idx="1" type="body"/>
          </p:nvPr>
        </p:nvSpPr>
        <p:spPr>
          <a:xfrm>
            <a:off x="4974525" y="1899875"/>
            <a:ext cx="3747300" cy="15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i="1" sz="15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Monday, November 27, 2023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Thursday, November 30, 2023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73" name="Google Shape;1073;g27dda38ec97_6_0"/>
          <p:cNvSpPr txBox="1"/>
          <p:nvPr>
            <p:ph type="title"/>
          </p:nvPr>
        </p:nvSpPr>
        <p:spPr>
          <a:xfrm>
            <a:off x="495500" y="853925"/>
            <a:ext cx="3921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800">
                <a:solidFill>
                  <a:srgbClr val="2797C9"/>
                </a:solidFill>
              </a:rPr>
              <a:t>Próximas Reuniones Mensuales de Best Start Región 1</a:t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</p:txBody>
      </p:sp>
      <p:sp>
        <p:nvSpPr>
          <p:cNvPr id="1074" name="Google Shape;1074;g27dda38ec97_6_0"/>
          <p:cNvSpPr txBox="1"/>
          <p:nvPr>
            <p:ph idx="1" type="body"/>
          </p:nvPr>
        </p:nvSpPr>
        <p:spPr>
          <a:xfrm>
            <a:off x="534650" y="1953675"/>
            <a:ext cx="38436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Lunes, 27 de Noviembre, 2023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Jueves, 30 de Noviembre, 2023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11703d6e84f_0_132"/>
          <p:cNvSpPr txBox="1"/>
          <p:nvPr>
            <p:ph type="title"/>
          </p:nvPr>
        </p:nvSpPr>
        <p:spPr>
          <a:xfrm>
            <a:off x="826125" y="19849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3400"/>
              <a:t>Evaluación</a:t>
            </a:r>
            <a:endParaRPr sz="3400"/>
          </a:p>
        </p:txBody>
      </p:sp>
      <p:sp>
        <p:nvSpPr>
          <p:cNvPr id="1080" name="Google Shape;1080;g11703d6e84f_0_132"/>
          <p:cNvSpPr txBox="1"/>
          <p:nvPr>
            <p:ph type="title"/>
          </p:nvPr>
        </p:nvSpPr>
        <p:spPr>
          <a:xfrm>
            <a:off x="4989600" y="19849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3400"/>
              <a:t>Evaluation</a:t>
            </a:r>
            <a:endParaRPr sz="34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11703d6e84f_0_137"/>
          <p:cNvSpPr txBox="1"/>
          <p:nvPr>
            <p:ph type="title"/>
          </p:nvPr>
        </p:nvSpPr>
        <p:spPr>
          <a:xfrm>
            <a:off x="617475" y="1041625"/>
            <a:ext cx="38553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000">
                <a:solidFill>
                  <a:srgbClr val="EC008C"/>
                </a:solidFill>
              </a:rPr>
              <a:t>Evaluación</a:t>
            </a:r>
            <a:endParaRPr i="1" sz="2200">
              <a:solidFill>
                <a:srgbClr val="EC008C"/>
              </a:solidFill>
            </a:endParaRPr>
          </a:p>
        </p:txBody>
      </p:sp>
      <p:sp>
        <p:nvSpPr>
          <p:cNvPr id="1086" name="Google Shape;1086;g11703d6e84f_0_137"/>
          <p:cNvSpPr txBox="1"/>
          <p:nvPr>
            <p:ph type="title"/>
          </p:nvPr>
        </p:nvSpPr>
        <p:spPr>
          <a:xfrm>
            <a:off x="4880075" y="1041625"/>
            <a:ext cx="38553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000">
                <a:solidFill>
                  <a:srgbClr val="EC008C"/>
                </a:solidFill>
              </a:rPr>
              <a:t>Evaluation</a:t>
            </a:r>
            <a:endParaRPr i="1" sz="2200">
              <a:solidFill>
                <a:srgbClr val="EC008C"/>
              </a:solidFill>
            </a:endParaRPr>
          </a:p>
        </p:txBody>
      </p:sp>
      <p:sp>
        <p:nvSpPr>
          <p:cNvPr id="1087" name="Google Shape;1087;g11703d6e84f_0_137"/>
          <p:cNvSpPr txBox="1"/>
          <p:nvPr/>
        </p:nvSpPr>
        <p:spPr>
          <a:xfrm>
            <a:off x="5194325" y="1514600"/>
            <a:ext cx="3994800" cy="3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3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Please complete the Evaluation Form to help us understand how we are doing our work:</a:t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Monday, October 23, 2023</a:t>
            </a:r>
            <a:endParaRPr b="1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3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/>
              </a:rPr>
              <a:t>https://docs.google.com/forms/d/e/1FAIpQLSc-T80ZmFhLxNG8ZwTz6-h9VO8pmJ8pemL8BmENsmh3Dp0VBA/viewform</a:t>
            </a:r>
            <a:r>
              <a:rPr b="0" i="0" lang="en-GB" sz="13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b="0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Thursday, October 26, 2023</a:t>
            </a:r>
            <a:endParaRPr b="1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3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/>
              </a:rPr>
              <a:t>https://docs.google.com/forms/d/e/1FAIpQLSf6QixFep5ZVKnD9DWJI8hzYI6ZVpVvh_tLP_WVQyjT_zUN1Q/viewform</a:t>
            </a:r>
            <a:r>
              <a:rPr b="0" i="1" lang="en-GB" sz="13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88" name="Google Shape;1088;g11703d6e84f_0_137"/>
          <p:cNvSpPr txBox="1"/>
          <p:nvPr/>
        </p:nvSpPr>
        <p:spPr>
          <a:xfrm>
            <a:off x="617475" y="1601100"/>
            <a:ext cx="4078800" cy="3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3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Por favor complete el Formulario de Evaluación para ayudarnos a entender cómo estamos elaborando nuestro trabajo:</a:t>
            </a:r>
            <a:endParaRPr b="0" i="0" sz="1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Lunes, 23 de Octubre, 2023</a:t>
            </a:r>
            <a:endParaRPr b="1" i="0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3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5"/>
              </a:rPr>
              <a:t>https://docs.google.com/forms/d/e/1FAIpQLSc-T80ZmFhLxNG8ZwTz6-h9VO8pmJ8pemL8BmENsmh3Dp0VBA/viewform</a:t>
            </a:r>
            <a:r>
              <a:rPr b="0" i="0" lang="en-GB" sz="13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            </a:t>
            </a:r>
            <a:endParaRPr b="0" i="0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300" u="none" cap="none" strike="noStrike">
                <a:solidFill>
                  <a:schemeClr val="accent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Jueves</a:t>
            </a:r>
            <a:r>
              <a:rPr b="1" i="0" lang="en-GB" sz="13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, 26 de Octubre, 2023</a:t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3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6"/>
              </a:rPr>
              <a:t>https://docs.google.com/forms/d/e/1FAIpQLSf6Qix</a:t>
            </a:r>
            <a:endParaRPr sz="1300">
              <a:solidFill>
                <a:srgbClr val="313087"/>
              </a:solidFill>
              <a:uFill>
                <a:noFill/>
              </a:uFill>
              <a:latin typeface="Montserrat Medium"/>
              <a:ea typeface="Montserrat Medium"/>
              <a:cs typeface="Montserrat Medium"/>
              <a:sym typeface="Montserrat Medium"/>
              <a:hlinkClick r:id="rId7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3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8"/>
              </a:rPr>
              <a:t>Fep5ZVKnD9DWJI8hzYI6ZVpVvh_tLP_WVQyjT_zUN1Q/viewform</a:t>
            </a:r>
            <a:r>
              <a:rPr b="0" i="0" lang="en-GB" sz="13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FA5"/>
        </a:solidFill>
      </p:bgPr>
    </p:bg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1164b98259f_0_69"/>
          <p:cNvSpPr txBox="1"/>
          <p:nvPr>
            <p:ph type="title"/>
          </p:nvPr>
        </p:nvSpPr>
        <p:spPr>
          <a:xfrm>
            <a:off x="826125" y="19849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3400"/>
              <a:t>Cierre</a:t>
            </a:r>
            <a:r>
              <a:rPr i="1" lang="en-GB" sz="3400"/>
              <a:t> </a:t>
            </a:r>
            <a:endParaRPr i="1" sz="3400"/>
          </a:p>
        </p:txBody>
      </p:sp>
      <p:sp>
        <p:nvSpPr>
          <p:cNvPr id="1094" name="Google Shape;1094;g1164b98259f_0_69"/>
          <p:cNvSpPr txBox="1"/>
          <p:nvPr>
            <p:ph type="title"/>
          </p:nvPr>
        </p:nvSpPr>
        <p:spPr>
          <a:xfrm>
            <a:off x="4989600" y="19849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3400"/>
              <a:t>Closing </a:t>
            </a:r>
            <a:endParaRPr sz="3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1703d6e84f_0_2300"/>
          <p:cNvSpPr txBox="1"/>
          <p:nvPr>
            <p:ph type="title"/>
          </p:nvPr>
        </p:nvSpPr>
        <p:spPr>
          <a:xfrm>
            <a:off x="5899050" y="915450"/>
            <a:ext cx="3034500" cy="24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i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If you prefer to listen to the entire presentation in </a:t>
            </a:r>
            <a:r>
              <a:rPr i="1" lang="en-GB" sz="1350">
                <a:solidFill>
                  <a:srgbClr val="EE2A7B"/>
                </a:solidFill>
              </a:rPr>
              <a:t>English</a:t>
            </a:r>
            <a:r>
              <a:rPr i="1" lang="en-GB" sz="1350">
                <a:solidFill>
                  <a:srgbClr val="313087"/>
                </a:solidFill>
              </a:rPr>
              <a:t>, click on the </a:t>
            </a:r>
            <a:r>
              <a:rPr i="1" lang="en-GB" sz="1350">
                <a:solidFill>
                  <a:srgbClr val="EE2A7B"/>
                </a:solidFill>
              </a:rPr>
              <a:t>Interpretation</a:t>
            </a:r>
            <a:r>
              <a:rPr i="1" lang="en-GB" sz="1350">
                <a:solidFill>
                  <a:srgbClr val="313087"/>
                </a:solidFill>
              </a:rPr>
              <a:t> symbol at the bottom of the Zoom platform and then select </a:t>
            </a:r>
            <a:r>
              <a:rPr i="1" lang="en-GB" sz="1350">
                <a:solidFill>
                  <a:srgbClr val="EE2A7B"/>
                </a:solidFill>
              </a:rPr>
              <a:t>English</a:t>
            </a:r>
            <a:endParaRPr i="1"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If you experience </a:t>
            </a:r>
            <a:r>
              <a:rPr i="1" lang="en-GB" sz="1350">
                <a:solidFill>
                  <a:srgbClr val="EE2A7B"/>
                </a:solidFill>
              </a:rPr>
              <a:t>technical issues</a:t>
            </a:r>
            <a:r>
              <a:rPr i="1" lang="en-GB" sz="1350">
                <a:solidFill>
                  <a:srgbClr val="313087"/>
                </a:solidFill>
              </a:rPr>
              <a:t> during the meeting, please type in </a:t>
            </a:r>
            <a:r>
              <a:rPr i="1" lang="en-GB" sz="1350">
                <a:solidFill>
                  <a:srgbClr val="EE2A7B"/>
                </a:solidFill>
              </a:rPr>
              <a:t>chat box</a:t>
            </a:r>
            <a:endParaRPr i="1"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Take </a:t>
            </a:r>
            <a:r>
              <a:rPr i="1" lang="en-GB" sz="1350">
                <a:solidFill>
                  <a:srgbClr val="EE2A7B"/>
                </a:solidFill>
              </a:rPr>
              <a:t>breaks </a:t>
            </a:r>
            <a:r>
              <a:rPr i="1" lang="en-GB" sz="1350">
                <a:solidFill>
                  <a:srgbClr val="313087"/>
                </a:solidFill>
              </a:rPr>
              <a:t>when you need to take care of yourself or family.</a:t>
            </a:r>
            <a:endParaRPr i="1" sz="1350">
              <a:solidFill>
                <a:srgbClr val="313087"/>
              </a:solidFill>
            </a:endParaRPr>
          </a:p>
        </p:txBody>
      </p:sp>
      <p:sp>
        <p:nvSpPr>
          <p:cNvPr id="564" name="Google Shape;564;g11703d6e84f_0_2300"/>
          <p:cNvSpPr txBox="1"/>
          <p:nvPr>
            <p:ph type="title"/>
          </p:nvPr>
        </p:nvSpPr>
        <p:spPr>
          <a:xfrm>
            <a:off x="299750" y="904600"/>
            <a:ext cx="3034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Si prefiere escuchar toda la presentación en </a:t>
            </a:r>
            <a:r>
              <a:rPr lang="en-GB" sz="1350">
                <a:solidFill>
                  <a:srgbClr val="EE2A7B"/>
                </a:solidFill>
              </a:rPr>
              <a:t>español</a:t>
            </a:r>
            <a:r>
              <a:rPr lang="en-GB" sz="1350">
                <a:solidFill>
                  <a:srgbClr val="313087"/>
                </a:solidFill>
              </a:rPr>
              <a:t>, por favor, presione el símbolo de </a:t>
            </a:r>
            <a:r>
              <a:rPr lang="en-GB" sz="1350">
                <a:solidFill>
                  <a:srgbClr val="EE2A7B"/>
                </a:solidFill>
              </a:rPr>
              <a:t>“Interpretation”</a:t>
            </a:r>
            <a:r>
              <a:rPr lang="en-GB" sz="1350">
                <a:solidFill>
                  <a:srgbClr val="313087"/>
                </a:solidFill>
              </a:rPr>
              <a:t> abajo de la pantalla de Zoom y luego elija </a:t>
            </a:r>
            <a:r>
              <a:rPr lang="en-GB" sz="1350">
                <a:solidFill>
                  <a:srgbClr val="EE2A7B"/>
                </a:solidFill>
              </a:rPr>
              <a:t>“Spanish”</a:t>
            </a:r>
            <a:endParaRPr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Si tiene </a:t>
            </a:r>
            <a:r>
              <a:rPr lang="en-GB" sz="1350">
                <a:solidFill>
                  <a:srgbClr val="EE2A7B"/>
                </a:solidFill>
              </a:rPr>
              <a:t>problemas técnicos</a:t>
            </a:r>
            <a:r>
              <a:rPr lang="en-GB" sz="1350">
                <a:solidFill>
                  <a:srgbClr val="313087"/>
                </a:solidFill>
              </a:rPr>
              <a:t> durante la reunión, por favor escriba en el </a:t>
            </a:r>
            <a:r>
              <a:rPr lang="en-GB" sz="1350">
                <a:solidFill>
                  <a:srgbClr val="EC008C"/>
                </a:solidFill>
              </a:rPr>
              <a:t>chat </a:t>
            </a:r>
            <a:endParaRPr sz="1350">
              <a:solidFill>
                <a:srgbClr val="EC008C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Tome </a:t>
            </a:r>
            <a:r>
              <a:rPr lang="en-GB" sz="1350">
                <a:solidFill>
                  <a:srgbClr val="EE2A7B"/>
                </a:solidFill>
              </a:rPr>
              <a:t>descansos</a:t>
            </a:r>
            <a:r>
              <a:rPr lang="en-GB" sz="1350">
                <a:solidFill>
                  <a:srgbClr val="313087"/>
                </a:solidFill>
              </a:rPr>
              <a:t> cuando necesite cuidarse a sí mismo o a su familia.</a:t>
            </a:r>
            <a:endParaRPr sz="1350">
              <a:solidFill>
                <a:srgbClr val="313087"/>
              </a:solidFill>
            </a:endParaRPr>
          </a:p>
        </p:txBody>
      </p:sp>
      <p:pic>
        <p:nvPicPr>
          <p:cNvPr id="565" name="Google Shape;565;g11703d6e84f_0_23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8086" y="1369625"/>
            <a:ext cx="2077139" cy="2004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6" name="Google Shape;566;g11703d6e84f_0_2300"/>
          <p:cNvCxnSpPr/>
          <p:nvPr/>
        </p:nvCxnSpPr>
        <p:spPr>
          <a:xfrm flipH="1" rot="10800000">
            <a:off x="3179125" y="2210875"/>
            <a:ext cx="569400" cy="66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67" name="Google Shape;567;g11703d6e84f_0_2300"/>
          <p:cNvCxnSpPr/>
          <p:nvPr/>
        </p:nvCxnSpPr>
        <p:spPr>
          <a:xfrm flipH="1">
            <a:off x="4468350" y="1888700"/>
            <a:ext cx="1586400" cy="6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68" name="Google Shape;568;g11703d6e84f_0_2300"/>
          <p:cNvSpPr/>
          <p:nvPr/>
        </p:nvSpPr>
        <p:spPr>
          <a:xfrm>
            <a:off x="3411775" y="2794925"/>
            <a:ext cx="1381800" cy="691500"/>
          </a:xfrm>
          <a:prstGeom prst="ellipse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g11703d6e84f_0_149"/>
          <p:cNvSpPr txBox="1"/>
          <p:nvPr>
            <p:ph type="ctrTitle"/>
          </p:nvPr>
        </p:nvSpPr>
        <p:spPr>
          <a:xfrm>
            <a:off x="4414150" y="2362975"/>
            <a:ext cx="37899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i="1" lang="en-GB" sz="3400">
                <a:solidFill>
                  <a:schemeClr val="accent5"/>
                </a:solidFill>
              </a:rPr>
              <a:t>Thank you!</a:t>
            </a:r>
            <a:endParaRPr i="1" sz="3400">
              <a:solidFill>
                <a:schemeClr val="accent5"/>
              </a:solidFill>
            </a:endParaRPr>
          </a:p>
        </p:txBody>
      </p:sp>
      <p:sp>
        <p:nvSpPr>
          <p:cNvPr id="1100" name="Google Shape;1100;g11703d6e84f_0_149"/>
          <p:cNvSpPr txBox="1"/>
          <p:nvPr>
            <p:ph type="ctrTitle"/>
          </p:nvPr>
        </p:nvSpPr>
        <p:spPr>
          <a:xfrm>
            <a:off x="428900" y="2362975"/>
            <a:ext cx="37899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3400">
                <a:solidFill>
                  <a:srgbClr val="EC008C"/>
                </a:solidFill>
              </a:rPr>
              <a:t>¡Gracias!</a:t>
            </a:r>
            <a:endParaRPr sz="3400">
              <a:solidFill>
                <a:srgbClr val="EC008C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5" name="Google Shape;1105;g211015a5a28_1_3"/>
          <p:cNvGraphicFramePr/>
          <p:nvPr/>
        </p:nvGraphicFramePr>
        <p:xfrm>
          <a:off x="192450" y="62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{9B2A1DA9-1E3A-4DED-B445-337FE0CF884F}</a:tableStyleId>
              </a:tblPr>
              <a:tblGrid>
                <a:gridCol w="2056525"/>
                <a:gridCol w="5517150"/>
                <a:gridCol w="1281300"/>
              </a:tblGrid>
              <a:tr h="32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Dirigir la reunion: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Run of show: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está en el fondo observando, asegurándose de que todo funciona bien, e iniciando los ajustes que sean necesarios.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is in the background observing, making sure that everything is running smoothly, and initiating adjustments as deemed necessary.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Ale D / Amelia</a:t>
                      </a: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b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b="1" sz="11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Persona Asignada a Coordinar la Reunión (ahorita son las gerentes)</a:t>
                      </a:r>
                      <a:endParaRPr b="1" sz="11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 </a:t>
                      </a:r>
                      <a:endParaRPr b="1" sz="1000" u="none" cap="none" strike="noStrike">
                        <a:solidFill>
                          <a:srgbClr val="EE2A7B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000" u="none" cap="none" strike="noStrike">
                          <a:solidFill>
                            <a:srgbClr val="EE2A7B"/>
                          </a:solidFill>
                        </a:rPr>
                        <a:t>Person Assigned to Coordinate Meeting (Currently, Managers)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(Permanent Role)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1" sz="12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304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Toma de tiempo: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Timekeeper: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hace todos los esfuerzos para mantener el tiempo, y se ajusta según sea necesario, comunicando a las personas apropiadas en todos los asuntos relacionados con el tiempo.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makes all efforts to keep time, and adjust as necessary, communicating to the appropriate individuals in all time-related matters.</a:t>
                      </a: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Lili</a:t>
                      </a:r>
                      <a:b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0" name="Google Shape;1110;g211015a5a28_1_17"/>
          <p:cNvGraphicFramePr/>
          <p:nvPr/>
        </p:nvGraphicFramePr>
        <p:xfrm>
          <a:off x="192450" y="198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{9B2A1DA9-1E3A-4DED-B445-337FE0CF884F}</a:tableStyleId>
              </a:tblPr>
              <a:tblGrid>
                <a:gridCol w="2056525"/>
                <a:gridCol w="5517150"/>
                <a:gridCol w="1281300"/>
              </a:tblGrid>
              <a:tr h="422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Monitoreo del chat: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Monitoring chat: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 se comunican con los participantes de la sala de espera para asegurarse de que se han identificado con sus nombres antes del comienzo de la reunión, y monitorean los comentarios/preguntas/etc. para responder y/o asegurarse de que la facilitador/ra este al tanto de que se han hecho esos comentarios/preguntas. (2)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 this role you will communicate with waiting room participants to ensure they have identified themselves with their names prior to the start of the meeting, and monitor comments/questions/etc. to respond and/or ensure that facilitator is aware that those comments/questions have been made.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Edith y Luz </a:t>
                      </a: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Compartir la presentación: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Share Presentation: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Una persona se encarga de compartir la presentación y otra persona sirve de apoyo, en caso de que la primera persona tenga problemas para compartir la presentación (2)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One person is lead for sharing screen and another person serves as back-up, in case the first person was to face challenges sharing the screen -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solidFill>
                            <a:schemeClr val="accent6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Amelia / Ale D</a:t>
                      </a:r>
                      <a:endParaRPr b="1" sz="1200" u="none" cap="none" strike="noStrike">
                        <a:solidFill>
                          <a:schemeClr val="accent6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0883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Chat de grupo de texto:</a:t>
                      </a: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Group Chat: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crea un chat de grupo en su celular con todo el personal para facilitar la comunicación durante la reunión.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creates a group chat on their cell phone with all the staff to facilitate communication during the meeting.</a:t>
                      </a: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lang="en-GB" sz="1100" u="none" cap="none" strike="noStrike">
                          <a:highlight>
                            <a:srgbClr val="FFFF00"/>
                          </a:highlight>
                          <a:latin typeface="Cabin"/>
                          <a:ea typeface="Cabin"/>
                          <a:cs typeface="Cabin"/>
                          <a:sym typeface="Cabin"/>
                        </a:rPr>
                        <a:t>Link de / Link for:</a:t>
                      </a: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-GB" sz="1100" u="sng" cap="none" strike="noStrike">
                          <a:solidFill>
                            <a:schemeClr val="accent4"/>
                          </a:solidFill>
                          <a:latin typeface="Cabin"/>
                          <a:ea typeface="Cabin"/>
                          <a:cs typeface="Cabin"/>
                          <a:sym typeface="Cabin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TEAM CONTACT INFO | contacto del equipo</a:t>
                      </a: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5" name="Google Shape;1115;g211015a5a28_1_10"/>
          <p:cNvGraphicFramePr/>
          <p:nvPr/>
        </p:nvGraphicFramePr>
        <p:xfrm>
          <a:off x="192450" y="62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{9B2A1DA9-1E3A-4DED-B445-337FE0CF884F}</a:tableStyleId>
              </a:tblPr>
              <a:tblGrid>
                <a:gridCol w="2056525"/>
                <a:gridCol w="5517150"/>
                <a:gridCol w="1281300"/>
              </a:tblGrid>
              <a:tr h="32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Muting: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rol, ayudará a silenciar a los participantes que tienen sus micrófonos abiertos e interrumpir la reunión con ruido de fondo.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rol, ayudará a silenciar a los participantes que tienen sus micrófonos abiertos e interrumpir la reunión con ruido de fondo.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 or 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Interpretación: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​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Interpretation: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Aunque todos somos responsables de supervisar la interpretación durante la reunión, esta persona se asegura de que la interpretación esté preparada y funcione antes de la reunión.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While all of us are responsible for monitoring interpretation during the meeting, this person ensures interpretation is set up and working prior to the meeting.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Grabación de la reunión: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Meeting recording: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graba la reunión y prepara el archivo de vídeo para subirlo a nuestra página web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records the meeting and prepares the video file to upload to our website 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Admisión de participantes: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Admitting Participants: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admitirá a los participantes en la reunión. Solo los participantes con nombre podrán unirse a la reunión.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this person will admit participants into the meeting. Only participants with name will be allowed to join the meeting.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 or Liliana</a:t>
                      </a:r>
                      <a:br>
                        <a:rPr lang="en-GB" sz="1100" u="none" cap="none" strike="noStrike">
                          <a:solidFill>
                            <a:srgbClr val="EE2A7B"/>
                          </a:solidFill>
                        </a:rPr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b="1" sz="900" u="none" cap="none" strike="noStrike">
                        <a:solidFill>
                          <a:srgbClr val="666666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g11703d6e84f_0_2310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6325" y="3751550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574" name="Google Shape;574;g11703d6e84f_0_2310" title="Arrow"/>
          <p:cNvCxnSpPr/>
          <p:nvPr/>
        </p:nvCxnSpPr>
        <p:spPr>
          <a:xfrm>
            <a:off x="3307025" y="3158350"/>
            <a:ext cx="24300" cy="6873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75" name="Google Shape;575;g11703d6e84f_0_2310"/>
          <p:cNvSpPr txBox="1"/>
          <p:nvPr/>
        </p:nvSpPr>
        <p:spPr>
          <a:xfrm>
            <a:off x="259325" y="1378625"/>
            <a:ext cx="2595300" cy="18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Visualice Su Nombre</a:t>
            </a:r>
            <a:endParaRPr b="1" i="0" sz="10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Cambie su nombre:</a:t>
            </a:r>
            <a:endParaRPr b="1" i="0" sz="11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Pasando la flecha sobre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Participants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/Participantes” 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Busca su cuenta y hace clic en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More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/Más”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Haga clic en "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Rename/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Renombrar". 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Añade su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Nombre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Apellido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Comunidad de Best Start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(Este LA, Metro LA, Sur El Monte/El Monte 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Sureste LA)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Haga clic en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Rename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/Renombrar”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76" name="Google Shape;576;g11703d6e84f_0_23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39313" y="1672224"/>
            <a:ext cx="2883208" cy="1499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Participants button on Zoom toolbar image." id="577" name="Google Shape;577;g11703d6e84f_0_2310" title="Arrow"/>
          <p:cNvCxnSpPr/>
          <p:nvPr/>
        </p:nvCxnSpPr>
        <p:spPr>
          <a:xfrm flipH="1">
            <a:off x="5420513" y="1643250"/>
            <a:ext cx="145500" cy="3114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Participants button on Zoom toolbar image." id="578" name="Google Shape;578;g11703d6e84f_0_2310" title="Arrow"/>
          <p:cNvCxnSpPr/>
          <p:nvPr/>
        </p:nvCxnSpPr>
        <p:spPr>
          <a:xfrm flipH="1">
            <a:off x="5725013" y="1831975"/>
            <a:ext cx="160500" cy="249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579" name="Google Shape;579;g11703d6e84f_0_23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63438" y="2625298"/>
            <a:ext cx="2096851" cy="764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Participants button on Zoom toolbar image." id="580" name="Google Shape;580;g11703d6e84f_0_2310" title="Arrow"/>
          <p:cNvCxnSpPr/>
          <p:nvPr/>
        </p:nvCxnSpPr>
        <p:spPr>
          <a:xfrm flipH="1">
            <a:off x="5333338" y="2768975"/>
            <a:ext cx="181500" cy="3012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Participants button on Zoom toolbar image." id="581" name="Google Shape;581;g11703d6e84f_0_2310" title="Arrow"/>
          <p:cNvCxnSpPr/>
          <p:nvPr/>
        </p:nvCxnSpPr>
        <p:spPr>
          <a:xfrm flipH="1">
            <a:off x="5566013" y="2921725"/>
            <a:ext cx="160500" cy="249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582" name="Google Shape;582;g11703d6e84f_0_2310"/>
          <p:cNvGrpSpPr/>
          <p:nvPr/>
        </p:nvGrpSpPr>
        <p:grpSpPr>
          <a:xfrm>
            <a:off x="5415888" y="1337850"/>
            <a:ext cx="344400" cy="305400"/>
            <a:chOff x="4803700" y="618450"/>
            <a:chExt cx="344400" cy="305400"/>
          </a:xfrm>
        </p:grpSpPr>
        <p:sp>
          <p:nvSpPr>
            <p:cNvPr id="583" name="Google Shape;583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5" name="Google Shape;585;g11703d6e84f_0_2310"/>
          <p:cNvGrpSpPr/>
          <p:nvPr/>
        </p:nvGrpSpPr>
        <p:grpSpPr>
          <a:xfrm>
            <a:off x="5760288" y="1497950"/>
            <a:ext cx="344400" cy="305400"/>
            <a:chOff x="4803700" y="618450"/>
            <a:chExt cx="344400" cy="305400"/>
          </a:xfrm>
        </p:grpSpPr>
        <p:sp>
          <p:nvSpPr>
            <p:cNvPr id="586" name="Google Shape;586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88;g11703d6e84f_0_2310"/>
          <p:cNvGrpSpPr/>
          <p:nvPr/>
        </p:nvGrpSpPr>
        <p:grpSpPr>
          <a:xfrm>
            <a:off x="5405513" y="2513413"/>
            <a:ext cx="344400" cy="305400"/>
            <a:chOff x="4803700" y="618450"/>
            <a:chExt cx="344400" cy="305400"/>
          </a:xfrm>
        </p:grpSpPr>
        <p:sp>
          <p:nvSpPr>
            <p:cNvPr id="589" name="Google Shape;589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1" name="Google Shape;591;g11703d6e84f_0_2310"/>
          <p:cNvGrpSpPr/>
          <p:nvPr/>
        </p:nvGrpSpPr>
        <p:grpSpPr>
          <a:xfrm>
            <a:off x="5644201" y="2708363"/>
            <a:ext cx="344400" cy="305400"/>
            <a:chOff x="4803700" y="618450"/>
            <a:chExt cx="344400" cy="305400"/>
          </a:xfrm>
        </p:grpSpPr>
        <p:sp>
          <p:nvSpPr>
            <p:cNvPr id="592" name="Google Shape;592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4" name="Google Shape;594;g11703d6e84f_0_2310"/>
          <p:cNvSpPr txBox="1"/>
          <p:nvPr/>
        </p:nvSpPr>
        <p:spPr>
          <a:xfrm>
            <a:off x="6335725" y="1501025"/>
            <a:ext cx="2595300" cy="15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Display Name 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Rename yourself:</a:t>
            </a:r>
            <a:endParaRPr b="1" i="1" sz="11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Hovering cursor over “Participants”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Identify your account and click on “More”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Click on “Rename”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Add you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First Name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Last Name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and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Best Start Community 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(East LA, Metro LA, South El Monte/El Monte or Southeast LA)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Click on “Rename”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595" name="Google Shape;595;g11703d6e84f_0_2310"/>
          <p:cNvGrpSpPr/>
          <p:nvPr/>
        </p:nvGrpSpPr>
        <p:grpSpPr>
          <a:xfrm>
            <a:off x="3132563" y="3018863"/>
            <a:ext cx="344400" cy="305400"/>
            <a:chOff x="4803700" y="618450"/>
            <a:chExt cx="344400" cy="305400"/>
          </a:xfrm>
        </p:grpSpPr>
        <p:sp>
          <p:nvSpPr>
            <p:cNvPr id="596" name="Google Shape;596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11703d6e84f_0_2340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g11703d6e84f_0_2340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g11703d6e84f_0_2340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5" name="Google Shape;605;g11703d6e84f_0_2340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g11703d6e84f_0_2340"/>
          <p:cNvPicPr preferRelativeResize="0"/>
          <p:nvPr/>
        </p:nvPicPr>
        <p:blipFill rotWithShape="1">
          <a:blip r:embed="rId4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7" name="Google Shape;607;g11703d6e84f_0_2340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608" name="Google Shape;608;g11703d6e84f_0_2340" title="Arrow"/>
          <p:cNvCxnSpPr>
            <a:stCxn id="606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09" name="Google Shape;609;g11703d6e84f_0_234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610" name="Google Shape;610;g11703d6e84f_0_2340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11" name="Google Shape;611;g11703d6e84f_0_234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g11703d6e84f_0_2340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11703d6e84f_0_2716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g11703d6e84f_0_2716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g11703d6e84f_0_2716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0" name="Google Shape;620;g11703d6e84f_0_2716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621" name="Google Shape;621;g11703d6e84f_0_2716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22" name="Google Shape;622;g11703d6e84f_0_2716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23" name="Google Shape;623;g11703d6e84f_0_27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624" name="Google Shape;624;g11703d6e84f_0_2716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5" name="Google Shape;625;g11703d6e84f_0_2716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626" name="Google Shape;626;g11703d6e84f_0_2716" title="Arrow"/>
          <p:cNvCxnSpPr>
            <a:stCxn id="624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27" name="Google Shape;627;g11703d6e84f_0_2716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628" name="Google Shape;628;g11703d6e84f_0_2716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29" name="Google Shape;629;g11703d6e84f_0_2716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g11703d6e84f_0_2716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1703d6e84f_0_2741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g11703d6e84f_0_2741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g11703d6e84f_0_2741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8" name="Google Shape;638;g11703d6e84f_0_2741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639" name="Google Shape;639;g11703d6e84f_0_2741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40" name="Google Shape;640;g11703d6e84f_0_2741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41" name="Google Shape;641;g11703d6e84f_0_27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642" name="Google Shape;642;g11703d6e84f_0_2741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3" name="Google Shape;643;g11703d6e84f_0_2741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644" name="Google Shape;644;g11703d6e84f_0_2741" title="Arrow"/>
          <p:cNvCxnSpPr>
            <a:stCxn id="642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45" name="Google Shape;645;g11703d6e84f_0_2741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646" name="Google Shape;646;g11703d6e84f_0_2741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47" name="Google Shape;647;g11703d6e84f_0_2741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g11703d6e84f_0_2741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649" name="Google Shape;649;g11703d6e84f_0_2741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50" name="Google Shape;650;g11703d6e84f_0_2741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Anne Guzman</dc:creator>
</cp:coreProperties>
</file>