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</p:sldIdLst>
  <p:sldSz cy="5143500" cx="9144000"/>
  <p:notesSz cx="7010400" cy="9296400"/>
  <p:embeddedFontLst>
    <p:embeddedFont>
      <p:font typeface="Montserrat SemiBold"/>
      <p:regular r:id="rId65"/>
      <p:bold r:id="rId66"/>
      <p:italic r:id="rId67"/>
      <p:boldItalic r:id="rId68"/>
    </p:embeddedFont>
    <p:embeddedFont>
      <p:font typeface="Raleway"/>
      <p:regular r:id="rId69"/>
      <p:bold r:id="rId70"/>
      <p:italic r:id="rId71"/>
      <p:boldItalic r:id="rId72"/>
    </p:embeddedFont>
    <p:embeddedFont>
      <p:font typeface="Montserrat"/>
      <p:regular r:id="rId73"/>
      <p:bold r:id="rId74"/>
      <p:italic r:id="rId75"/>
      <p:boldItalic r:id="rId76"/>
    </p:embeddedFont>
    <p:embeddedFont>
      <p:font typeface="Lato"/>
      <p:regular r:id="rId77"/>
      <p:bold r:id="rId78"/>
      <p:italic r:id="rId79"/>
      <p:boldItalic r:id="rId80"/>
    </p:embeddedFont>
    <p:embeddedFont>
      <p:font typeface="Cabin"/>
      <p:regular r:id="rId81"/>
      <p:bold r:id="rId82"/>
      <p:italic r:id="rId83"/>
      <p:boldItalic r:id="rId84"/>
    </p:embeddedFont>
    <p:embeddedFont>
      <p:font typeface="Montserrat Medium"/>
      <p:regular r:id="rId85"/>
      <p:bold r:id="rId86"/>
      <p:italic r:id="rId87"/>
      <p:boldItalic r:id="rId88"/>
    </p:embeddedFont>
    <p:embeddedFont>
      <p:font typeface="Tahoma"/>
      <p:regular r:id="rId89"/>
      <p:bold r:id="rId9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91" roundtripDataSignature="AMtx7mgyDGYa0Exg6ihl4IjC7BkpfHfP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9853C9-7046-4214-B9CD-DDBA04C3A8E1}">
  <a:tblStyle styleId="{D49853C9-7046-4214-B9CD-DDBA04C3A8E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Cabin-boldItalic.fntdata"/><Relationship Id="rId83" Type="http://schemas.openxmlformats.org/officeDocument/2006/relationships/font" Target="fonts/Cabin-italic.fntdata"/><Relationship Id="rId42" Type="http://schemas.openxmlformats.org/officeDocument/2006/relationships/slide" Target="slides/slide34.xml"/><Relationship Id="rId86" Type="http://schemas.openxmlformats.org/officeDocument/2006/relationships/font" Target="fonts/MontserratMedium-bold.fntdata"/><Relationship Id="rId41" Type="http://schemas.openxmlformats.org/officeDocument/2006/relationships/slide" Target="slides/slide33.xml"/><Relationship Id="rId85" Type="http://schemas.openxmlformats.org/officeDocument/2006/relationships/font" Target="fonts/MontserratMedium-regular.fntdata"/><Relationship Id="rId44" Type="http://schemas.openxmlformats.org/officeDocument/2006/relationships/slide" Target="slides/slide36.xml"/><Relationship Id="rId88" Type="http://schemas.openxmlformats.org/officeDocument/2006/relationships/font" Target="fonts/MontserratMedium-boldItalic.fntdata"/><Relationship Id="rId43" Type="http://schemas.openxmlformats.org/officeDocument/2006/relationships/slide" Target="slides/slide35.xml"/><Relationship Id="rId87" Type="http://schemas.openxmlformats.org/officeDocument/2006/relationships/font" Target="fonts/MontserratMedium-italic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Tahoma-regular.fntdata"/><Relationship Id="rId80" Type="http://schemas.openxmlformats.org/officeDocument/2006/relationships/font" Target="fonts/Lato-boldItalic.fntdata"/><Relationship Id="rId82" Type="http://schemas.openxmlformats.org/officeDocument/2006/relationships/font" Target="fonts/Cabin-bold.fntdata"/><Relationship Id="rId81" Type="http://schemas.openxmlformats.org/officeDocument/2006/relationships/font" Target="fonts/Cabi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Montserrat-regular.fntdata"/><Relationship Id="rId72" Type="http://schemas.openxmlformats.org/officeDocument/2006/relationships/font" Target="fonts/Raleway-boldItalic.fntdata"/><Relationship Id="rId31" Type="http://schemas.openxmlformats.org/officeDocument/2006/relationships/slide" Target="slides/slide23.xml"/><Relationship Id="rId75" Type="http://schemas.openxmlformats.org/officeDocument/2006/relationships/font" Target="fonts/Montserrat-italic.fntdata"/><Relationship Id="rId30" Type="http://schemas.openxmlformats.org/officeDocument/2006/relationships/slide" Target="slides/slide22.xml"/><Relationship Id="rId74" Type="http://schemas.openxmlformats.org/officeDocument/2006/relationships/font" Target="fonts/Montserrat-bold.fntdata"/><Relationship Id="rId33" Type="http://schemas.openxmlformats.org/officeDocument/2006/relationships/slide" Target="slides/slide25.xml"/><Relationship Id="rId77" Type="http://schemas.openxmlformats.org/officeDocument/2006/relationships/font" Target="fonts/Lato-regular.fntdata"/><Relationship Id="rId32" Type="http://schemas.openxmlformats.org/officeDocument/2006/relationships/slide" Target="slides/slide24.xml"/><Relationship Id="rId76" Type="http://schemas.openxmlformats.org/officeDocument/2006/relationships/font" Target="fonts/Montserrat-boldItalic.fntdata"/><Relationship Id="rId35" Type="http://schemas.openxmlformats.org/officeDocument/2006/relationships/slide" Target="slides/slide27.xml"/><Relationship Id="rId79" Type="http://schemas.openxmlformats.org/officeDocument/2006/relationships/font" Target="fonts/Lato-italic.fntdata"/><Relationship Id="rId34" Type="http://schemas.openxmlformats.org/officeDocument/2006/relationships/slide" Target="slides/slide26.xml"/><Relationship Id="rId78" Type="http://schemas.openxmlformats.org/officeDocument/2006/relationships/font" Target="fonts/Lato-bold.fntdata"/><Relationship Id="rId71" Type="http://schemas.openxmlformats.org/officeDocument/2006/relationships/font" Target="fonts/Raleway-italic.fntdata"/><Relationship Id="rId70" Type="http://schemas.openxmlformats.org/officeDocument/2006/relationships/font" Target="fonts/Raleway-bold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font" Target="fonts/MontserratSemiBold-bold.fntdata"/><Relationship Id="rId21" Type="http://schemas.openxmlformats.org/officeDocument/2006/relationships/slide" Target="slides/slide13.xml"/><Relationship Id="rId65" Type="http://schemas.openxmlformats.org/officeDocument/2006/relationships/font" Target="fonts/MontserratSemiBold-regular.fntdata"/><Relationship Id="rId24" Type="http://schemas.openxmlformats.org/officeDocument/2006/relationships/slide" Target="slides/slide16.xml"/><Relationship Id="rId68" Type="http://schemas.openxmlformats.org/officeDocument/2006/relationships/font" Target="fonts/MontserratSemiBold-boldItalic.fntdata"/><Relationship Id="rId23" Type="http://schemas.openxmlformats.org/officeDocument/2006/relationships/slide" Target="slides/slide15.xml"/><Relationship Id="rId67" Type="http://schemas.openxmlformats.org/officeDocument/2006/relationships/font" Target="fonts/MontserratSemiBold-italic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Raleway-regular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1" Type="http://customschemas.google.com/relationships/presentationmetadata" Target="metadata"/><Relationship Id="rId90" Type="http://schemas.openxmlformats.org/officeDocument/2006/relationships/font" Target="fonts/Tahoma-bold.fnt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043b289756_0_142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0" name="Google Shape;790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Denise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8" name="Google Shape;838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98c6b89e70_2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0" name="Google Shape;910;g298c6b89e70_2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98c6b89e70_1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g298c6b89e70_1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0" name="Google Shape;930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6" name="Google Shape;936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845c88b0d6_0_1386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6" name="Google Shape;946;g2845c88b0d6_0_13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845c88b0d6_0_14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3" name="Google Shape;993;g2845c88b0d6_0_14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845c88b0d6_0_1478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g2845c88b0d6_0_14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845c88b0d6_0_1524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7" name="Google Shape;1087;g2845c88b0d6_0_15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4" name="Google Shape;1134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0" name="Google Shape;1140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5" name="Google Shape;1145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1" name="Google Shape;1151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1" name="Google Shape;1161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7dda38ec97_6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9" name="Google Shape;1169;g27dda38ec97_6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7" name="Google Shape;1177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3" name="Google Shape;1183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7" name="Google Shape;1197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3" name="Google Shape;1203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8" name="Google Shape;1208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3" name="Google Shape;1213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45c88b0d6_0_157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3" name="Google Shape;363;g2845c88b0d6_0_157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g2845c88b0d6_0_15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5" name="Google Shape;365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g2845c88b0d6_0_15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g2845c88b0d6_0_1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g2845c88b0d6_0_15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g2845c88b0d6_0_15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845c88b0d6_0_15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g2845c88b0d6_0_15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g2845c88b0d6_0_15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45c88b0d6_0_1589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8" name="Google Shape;378;g2845c88b0d6_0_15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g2845c88b0d6_0_158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2845c88b0d6_0_15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g2845c88b0d6_0_158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g2845c88b0d6_0_158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845c88b0d6_0_158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g2845c88b0d6_0_158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g2845c88b0d6_0_158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g2845c88b0d6_0_158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g2845c88b0d6_0_158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45c88b0d6_0_1601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0" name="Google Shape;390;g2845c88b0d6_0_1601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1" name="Google Shape;391;g2845c88b0d6_0_160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g2845c88b0d6_0_160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845c88b0d6_0_16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g2845c88b0d6_0_160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845c88b0d6_0_160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845c88b0d6_0_160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g2845c88b0d6_0_160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2845c88b0d6_0_160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g2845c88b0d6_0_160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g2845c88b0d6_0_160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45c88b0d6_0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845c88b0d6_0_1614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4" name="Google Shape;404;g2845c88b0d6_0_1614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5" name="Google Shape;405;g2845c88b0d6_0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2845c88b0d6_0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845c88b0d6_0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845c88b0d6_0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845c88b0d6_0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g2845c88b0d6_0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45c88b0d6_0_16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" name="Google Shape;413;g2845c88b0d6_0_16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845c88b0d6_0_16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845c88b0d6_0_16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g2845c88b0d6_0_16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845c88b0d6_0_16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845c88b0d6_0_16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g2845c88b0d6_0_16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g2845c88b0d6_0_16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g2845c88b0d6_0_16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g2845c88b0d6_0_16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45c88b0d6_0_1636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5" name="Google Shape;425;g2845c88b0d6_0_1636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6" name="Google Shape;426;g2845c88b0d6_0_1636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7" name="Google Shape;427;g2845c88b0d6_0_16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g2845c88b0d6_0_163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2845c88b0d6_0_16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g2845c88b0d6_0_163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g2845c88b0d6_0_163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g2845c88b0d6_0_163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g2845c88b0d6_0_163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g2845c88b0d6_0_163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g2845c88b0d6_0_163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g2845c88b0d6_0_163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45c88b0d6_0_16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9" name="Google Shape;439;g2845c88b0d6_0_1650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0" name="Google Shape;440;g2845c88b0d6_0_165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845c88b0d6_0_1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845c88b0d6_0_165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845c88b0d6_0_165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845c88b0d6_0_165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845c88b0d6_0_165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845c88b0d6_0_165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845c88b0d6_0_165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845c88b0d6_0_165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45c88b0d6_0_1662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g2845c88b0d6_0_16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g2845c88b0d6_0_16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845c88b0d6_0_1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845c88b0d6_0_16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845c88b0d6_0_16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845c88b0d6_0_16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845c88b0d6_0_16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845c88b0d6_0_16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845c88b0d6_0_16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845c88b0d6_0_16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45c88b0d6_0_16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2845c88b0d6_0_1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845c88b0d6_0_1674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g2845c88b0d6_0_16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6" name="Google Shape;466;g2845c88b0d6_0_16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845c88b0d6_0_16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845c88b0d6_0_16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845c88b0d6_0_16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845c88b0d6_0_16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845c88b0d6_0_16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845c88b0d6_0_16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845c88b0d6_0_1686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845c88b0d6_0_16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845c88b0d6_0_168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845c88b0d6_0_1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845c88b0d6_0_168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845c88b0d6_0_168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845c88b0d6_0_168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845c88b0d6_0_168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845c88b0d6_0_168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845c88b0d6_0_168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845c88b0d6_0_168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845c88b0d6_0_169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845c88b0d6_0_16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845c88b0d6_0_169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845c88b0d6_0_169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845c88b0d6_0_1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845c88b0d6_0_169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845c88b0d6_0_169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845c88b0d6_0_169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845c88b0d6_0_169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845c88b0d6_0_169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845c88b0d6_0_169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845c88b0d6_0_169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845c88b0d6_0_1711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845c88b0d6_0_1711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845c88b0d6_0_1711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845c88b0d6_0_1711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845c88b0d6_0_17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845c88b0d6_0_1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45c88b0d6_0_1718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845c88b0d6_0_1718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845c88b0d6_0_1718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845c88b0d6_0_17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845c88b0d6_0_1722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845c88b0d6_0_1722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845c88b0d6_0_17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845c88b0d6_0_17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845c88b0d6_0_17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845c88b0d6_0_1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845c88b0d6_0_17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845c88b0d6_0_17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845c88b0d6_0_17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845c88b0d6_0_17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845c88b0d6_0_17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845c88b0d6_0_17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845c88b0d6_0_17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45c88b0d6_0_1737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845c88b0d6_0_1737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45c88b0d6_0_17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845c88b0d6_0_17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845c88b0d6_0_17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845c88b0d6_0_17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845c88b0d6_0_17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45c88b0d6_0_15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845c88b0d6_0_15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845c88b0d6_0_15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Relationship Id="rId4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Relationship Id="rId4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Relationship Id="rId4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Relationship Id="rId4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Relationship Id="rId4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Relationship Id="rId4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Relationship Id="rId4" Type="http://schemas.openxmlformats.org/officeDocument/2006/relationships/image" Target="../media/image2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jpg"/><Relationship Id="rId4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47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ocs.google.com/forms/d/e/1FAIpQLSfv3wA6RosjUP1IrHWH8uLemCXf8K6KxJ7ETpRd1vpwQNzGkA/viewform" TargetMode="External"/><Relationship Id="rId4" Type="http://schemas.openxmlformats.org/officeDocument/2006/relationships/hyperlink" Target="https://docs.google.com/forms/d/e/1FAIpQLSfJsR4e1l4Xz1YO_Wyx728lfA5qZC4Mr6Zp6XWuQp4cUo-Zlg/viewform" TargetMode="External"/><Relationship Id="rId5" Type="http://schemas.openxmlformats.org/officeDocument/2006/relationships/hyperlink" Target="https://docs.google.com/forms/d/e/1FAIpQLSfv3wA6RosjUP1IrHWH8uLemCXf8K6KxJ7ETpRd1vpwQNzGkA/viewform" TargetMode="External"/><Relationship Id="rId6" Type="http://schemas.openxmlformats.org/officeDocument/2006/relationships/hyperlink" Target="https://docs.google.com/forms/d/e/1FAIpQLSfJsR4e1l4Xz1YO_Wyx728lfA5qZC4Mr6Zp6XWuQp4cUo-Zlg/viewform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86E8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a0bf73253_0_1"/>
          <p:cNvSpPr txBox="1"/>
          <p:nvPr/>
        </p:nvSpPr>
        <p:spPr>
          <a:xfrm>
            <a:off x="72575" y="1245138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Reunión de </a:t>
            </a: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l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unes,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27 de noviembre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j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ueves,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30 de noviembre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November 27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November 30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gea0bf73253_0_1"/>
          <p:cNvPicPr preferRelativeResize="0"/>
          <p:nvPr/>
        </p:nvPicPr>
        <p:blipFill rotWithShape="1">
          <a:blip r:embed="rId3">
            <a:alphaModFix/>
          </a:blip>
          <a:srcRect b="21160" l="0" r="0" t="21166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59" name="Google Shape;659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0" name="Google Shape;660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61" name="Google Shape;661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62" name="Google Shape;662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64" name="Google Shape;664;g11703d6e84f_0_2766" title="Arrow"/>
          <p:cNvCxnSpPr>
            <a:stCxn id="66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5" name="Google Shape;665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66" name="Google Shape;666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7" name="Google Shape;667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69" name="Google Shape;669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0" name="Google Shape;670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1" name="Google Shape;671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2" name="Google Shape;672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682" name="Google Shape;682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83" name="Google Shape;683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4" name="Google Shape;684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85" name="Google Shape;685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686" name="Google Shape;686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87" name="Google Shape;687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8" name="Google Shape;688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89" name="Google Shape;689;g11703d6e84f_0_2791" title="Arrow"/>
          <p:cNvCxnSpPr>
            <a:stCxn id="687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0" name="Google Shape;690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91" name="Google Shape;691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92" name="Google Shape;692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3" name="Google Shape;693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95" name="Google Shape;695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6" name="Google Shape;696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7" name="Google Shape;697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8" name="Google Shape;698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4" name="Google Shape;704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6" name="Google Shape;706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7" name="Google Shape;707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08" name="Google Shape;708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9" name="Google Shape;709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11" name="Google Shape;711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3" name="Google Shape;713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19" name="Google Shape;719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0" name="Google Shape;720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1" name="Google Shape;721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Google Shape;722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3" name="Google Shape;723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4" name="Google Shape;724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7" name="Google Shape;727;g155db40f0fb_1_14"/>
          <p:cNvCxnSpPr>
            <a:stCxn id="728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9" name="Google Shape;729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734" name="Google Shape;734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5" name="Google Shape;735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36" name="Google Shape;736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7" name="Google Shape;737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9" name="Google Shape;739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1" name="Google Shape;741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4" name="Google Shape;744;g155db40f0fb_1_30"/>
          <p:cNvCxnSpPr>
            <a:stCxn id="739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5" name="Google Shape;745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6" name="Google Shape;746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52" name="Google Shape;752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3" name="Google Shape;753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54" name="Google Shape;754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5" name="Google Shape;755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7" name="Google Shape;757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8" name="Google Shape;758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61" name="Google Shape;761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2" name="Google Shape;762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043b289756_0_1426"/>
          <p:cNvSpPr txBox="1"/>
          <p:nvPr>
            <p:ph type="title"/>
          </p:nvPr>
        </p:nvSpPr>
        <p:spPr>
          <a:xfrm>
            <a:off x="851175" y="2698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9" name="Google Shape;769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Partnership/Collaborative &amp; …………....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Housing Now! Coalition Updates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Resource Mobilization ……….….………... 10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Evaluation………………………………………………….…………….…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770" name="Google Shape;770;g1043b289756_0_1426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Asociaciones/Colaborativas </a:t>
            </a:r>
            <a:r>
              <a:rPr b="1" lang="en-GB" sz="1000">
                <a:solidFill>
                  <a:srgbClr val="EE2A7B"/>
                </a:solidFill>
              </a:rPr>
              <a:t>…..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y de la Coalición ¡Vivienda ahora! 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Preguntas</a:t>
            </a:r>
            <a:r>
              <a:rPr b="1" lang="en-GB" sz="1000">
                <a:solidFill>
                  <a:schemeClr val="accent6"/>
                </a:solidFill>
              </a:rPr>
              <a:t>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Próximos Pasos ……………………………………………….…………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Movilización de recursos comunitarios ……………..…… 10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771" name="Google Shape;771;g1043b289756_0_1426"/>
          <p:cNvSpPr txBox="1"/>
          <p:nvPr>
            <p:ph type="title"/>
          </p:nvPr>
        </p:nvSpPr>
        <p:spPr>
          <a:xfrm>
            <a:off x="4832900" y="2803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777" name="Google Shape;777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778" name="Google Shape;778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9" name="Google Shape;779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785" name="Google Shape;785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be patient with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6" name="Google Shape;786;g1043b289756_0_232"/>
          <p:cNvSpPr txBox="1"/>
          <p:nvPr>
            <p:ph idx="2" type="body"/>
          </p:nvPr>
        </p:nvSpPr>
        <p:spPr>
          <a:xfrm>
            <a:off x="195300" y="1423525"/>
            <a:ext cx="44550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7" name="Google Shape;787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793" name="Google Shape;793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4" name="Google Shape;794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</a:t>
            </a: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rientarnos hacia soluciones y</a:t>
            </a: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basarnos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a </a:t>
            </a: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5" name="Google Shape;795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44" name="Google Shape;544;ga3b2f2cad5_0_13"/>
          <p:cNvPicPr preferRelativeResize="0"/>
          <p:nvPr/>
        </p:nvPicPr>
        <p:blipFill rotWithShape="1">
          <a:blip r:embed="rId3">
            <a:alphaModFix/>
          </a:blip>
          <a:srcRect b="0" l="15625" r="15631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801" name="Google Shape;801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5ae96baacc_0_0"/>
          <p:cNvSpPr txBox="1"/>
          <p:nvPr>
            <p:ph type="title"/>
          </p:nvPr>
        </p:nvSpPr>
        <p:spPr>
          <a:xfrm>
            <a:off x="359700" y="1575075"/>
            <a:ext cx="38370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Si tuviera 3 deseos para la comunidad para los días festivos, ¿cuáles serían?</a:t>
            </a:r>
            <a:endParaRPr sz="4500"/>
          </a:p>
        </p:txBody>
      </p:sp>
      <p:sp>
        <p:nvSpPr>
          <p:cNvPr id="807" name="Google Shape;807;g25ae96baacc_0_0"/>
          <p:cNvSpPr txBox="1"/>
          <p:nvPr>
            <p:ph type="title"/>
          </p:nvPr>
        </p:nvSpPr>
        <p:spPr>
          <a:xfrm>
            <a:off x="4726625" y="1529175"/>
            <a:ext cx="4237200" cy="21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If you could grant 3 wishes to the community      for the Holidays, 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Arial"/>
                <a:ea typeface="Arial"/>
                <a:cs typeface="Arial"/>
                <a:sym typeface="Arial"/>
              </a:rPr>
              <a:t>  what would they be?</a:t>
            </a:r>
            <a:endParaRPr sz="4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BBB8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46896240ee_0_258"/>
          <p:cNvSpPr txBox="1"/>
          <p:nvPr>
            <p:ph type="title"/>
          </p:nvPr>
        </p:nvSpPr>
        <p:spPr>
          <a:xfrm>
            <a:off x="4784200" y="1971125"/>
            <a:ext cx="3982200" cy="17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Community Partnership/ Collaborative Updates</a:t>
            </a:r>
            <a:endParaRPr i="1" sz="2400"/>
          </a:p>
        </p:txBody>
      </p:sp>
      <p:sp>
        <p:nvSpPr>
          <p:cNvPr id="813" name="Google Shape;813;g146896240ee_0_258"/>
          <p:cNvSpPr txBox="1"/>
          <p:nvPr>
            <p:ph type="title"/>
          </p:nvPr>
        </p:nvSpPr>
        <p:spPr>
          <a:xfrm>
            <a:off x="680550" y="1479400"/>
            <a:ext cx="4133100" cy="29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0" name="Google Shape;820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Google Shape;826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5" name="Google Shape;835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42" name="Google Shape;842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50" name="Google Shape;850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i="1"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58" name="Google Shape;858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i="1"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66" name="Google Shape;866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550" name="Google Shape;550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3" name="Google Shape;873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146896240ee_0_55"/>
          <p:cNvSpPr txBox="1"/>
          <p:nvPr>
            <p:ph type="title"/>
          </p:nvPr>
        </p:nvSpPr>
        <p:spPr>
          <a:xfrm>
            <a:off x="237325" y="2549408"/>
            <a:ext cx="25878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i="1"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75" name="Google Shape;875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i="1"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82" name="Google Shape;882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Grupo comunitario de líderes</a:t>
            </a:r>
            <a:endParaRPr i="1"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90" name="Google Shape;890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7" name="Google Shape;897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898" name="Google Shape;898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9" name="Google Shape;899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0" name="Google Shape;900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98c6b89e70_2_2"/>
          <p:cNvSpPr txBox="1"/>
          <p:nvPr>
            <p:ph type="title"/>
          </p:nvPr>
        </p:nvSpPr>
        <p:spPr>
          <a:xfrm>
            <a:off x="141025" y="766775"/>
            <a:ext cx="3966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Actualización de la coalición</a:t>
            </a:r>
            <a:endParaRPr sz="2000">
              <a:solidFill>
                <a:srgbClr val="312E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¡Vivienda ahora!</a:t>
            </a:r>
            <a:endParaRPr sz="2000">
              <a:solidFill>
                <a:srgbClr val="312E87"/>
              </a:solidFill>
            </a:endParaRPr>
          </a:p>
        </p:txBody>
      </p:sp>
      <p:sp>
        <p:nvSpPr>
          <p:cNvPr id="913" name="Google Shape;913;g298c6b89e70_2_2"/>
          <p:cNvSpPr txBox="1"/>
          <p:nvPr>
            <p:ph type="title"/>
          </p:nvPr>
        </p:nvSpPr>
        <p:spPr>
          <a:xfrm>
            <a:off x="839125" y="3699300"/>
            <a:ext cx="2570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Housing Now!</a:t>
            </a:r>
            <a:endParaRPr i="1" sz="21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Coalition Update</a:t>
            </a:r>
            <a:endParaRPr i="1" sz="2100">
              <a:solidFill>
                <a:schemeClr val="accent2"/>
              </a:solidFill>
            </a:endParaRPr>
          </a:p>
        </p:txBody>
      </p:sp>
      <p:pic>
        <p:nvPicPr>
          <p:cNvPr id="914" name="Google Shape;914;g298c6b89e70_2_2"/>
          <p:cNvPicPr preferRelativeResize="0"/>
          <p:nvPr/>
        </p:nvPicPr>
        <p:blipFill rotWithShape="1">
          <a:blip r:embed="rId3">
            <a:alphaModFix/>
          </a:blip>
          <a:srcRect b="0" l="18832" r="18826" t="0"/>
          <a:stretch/>
        </p:blipFill>
        <p:spPr>
          <a:xfrm>
            <a:off x="4307600" y="-17450"/>
            <a:ext cx="4836398" cy="517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298c6b89e70_2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863" y="1695775"/>
            <a:ext cx="1128625" cy="17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4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Actualización de la coalición de</a:t>
            </a:r>
            <a:endParaRPr i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¡Vivienda ahora!</a:t>
            </a:r>
            <a:endParaRPr i="1" sz="2200"/>
          </a:p>
        </p:txBody>
      </p:sp>
      <p:sp>
        <p:nvSpPr>
          <p:cNvPr id="921" name="Google Shape;921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Housing Now!</a:t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Coalition Update</a:t>
            </a:r>
            <a:endParaRPr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98c6b89e70_1_2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927" name="Google Shape;927;g298c6b89e70_1_2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933" name="Google Shape;933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939" name="Google Shape;939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940" name="Google Shape;940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941" name="Google Shape;941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556" name="Google Shape;556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557" name="Google Shape;557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845c88b0d6_0_1386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g2845c88b0d6_0_1386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g2845c88b0d6_0_1386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1" name="Google Shape;951;g2845c88b0d6_0_1386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g2845c88b0d6_0_1386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Introductions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53" name="Google Shape;953;g2845c88b0d6_0_1386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Movilización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54" name="Google Shape;954;g2845c88b0d6_0_1386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5" name="Google Shape;955;g2845c88b0d6_0_1386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g2845c88b0d6_0_1386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2022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957" name="Google Shape;957;g2845c88b0d6_0_1386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2022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958" name="Google Shape;958;g2845c88b0d6_0_1386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g2845c88b0d6_0_1386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0" name="Google Shape;960;g2845c88b0d6_0_1386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2845c88b0d6_0_1386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2" name="Google Shape;962;g2845c88b0d6_0_1386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2845c88b0d6_0_1386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4" name="Google Shape;964;g2845c88b0d6_0_1386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g2845c88b0d6_0_1386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6" name="Google Shape;966;g2845c88b0d6_0_1386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g2845c88b0d6_0_1386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8" name="Google Shape;968;g2845c88b0d6_0_1386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g2845c88b0d6_0_1386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0" name="Google Shape;970;g2845c88b0d6_0_1386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g2845c88b0d6_0_1386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2845c88b0d6_0_1386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3" name="Google Shape;973;g2845c88b0d6_0_1386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g2845c88b0d6_0_1386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75" name="Google Shape;975;g2845c88b0d6_0_1386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976" name="Google Shape;976;g2845c88b0d6_0_1386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g2845c88b0d6_0_1386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Collective Action Contract begins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Grounding on Bylaws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78" name="Google Shape;978;g2845c88b0d6_0_1386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79" name="Google Shape;979;g2845c88b0d6_0_1386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educar a sus vecinos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"/>
              <a:buChar char="●"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Cómo enviar una delegación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hablar con sus vecinos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0" name="Google Shape;980;g2845c88b0d6_0_1386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1" name="Google Shape;981;g2845c88b0d6_0_1386"/>
          <p:cNvSpPr txBox="1"/>
          <p:nvPr/>
        </p:nvSpPr>
        <p:spPr>
          <a:xfrm>
            <a:off x="3097400" y="-466900"/>
            <a:ext cx="1474500" cy="27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raíz de la falta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2" name="Google Shape;982;g2845c88b0d6_0_1386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Rent Burden, Root Causes of Homelessness, and  subsidized housing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History of Housing Injustice and  Redlining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83" name="Google Shape;983;g2845c88b0d6_0_1386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984" name="Google Shape;984;g2845c88b0d6_0_1386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2845c88b0d6_0_1386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86" name="Google Shape;986;g2845c88b0d6_0_1386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87" name="Google Shape;987;g2845c88b0d6_0_1386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arga de alquiler, causas fundamentales de la falta de vivienda y vivienda subsidiada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Historia de la injusticia de la vivienda y las líneas rojas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8" name="Google Shape;988;g2845c88b0d6_0_1386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las protecciones existentes para inquilinos y cómo usar esas protecciones y regulaciones para abogar y enviar cartas.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Problemas de vivienda para familias con niños pequeños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9" name="Google Shape;989;g2845c88b0d6_0_1386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about existing tenant protections and  how to use those  protections and regulations to advocate and submit letters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issues for families with young children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0" name="Google Shape;990;g2845c88b0d6_0_1386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educate your neighbors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send a delegation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talk to your neighbors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845c88b0d6_0_1432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g2845c88b0d6_0_1432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g2845c88b0d6_0_1432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6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6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los diferentes estilos de comunicación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8" name="Google Shape;998;g2845c88b0d6_0_1432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9" name="Google Shape;999;g2845c88b0d6_0_1432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845c88b0d6_0_1432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01" name="Google Shape;1001;g2845c88b0d6_0_1432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2" name="Google Shape;1002;g2845c88b0d6_0_1432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g2845c88b0d6_0_1432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2845c88b0d6_0_1432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5" name="Google Shape;1005;g2845c88b0d6_0_1432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g2845c88b0d6_0_1432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7" name="Google Shape;1007;g2845c88b0d6_0_1432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g2845c88b0d6_0_1432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9" name="Google Shape;1009;g2845c88b0d6_0_1432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g2845c88b0d6_0_1432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1" name="Google Shape;1011;g2845c88b0d6_0_1432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g2845c88b0d6_0_1432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3" name="Google Shape;1013;g2845c88b0d6_0_1432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g2845c88b0d6_0_1432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5" name="Google Shape;1015;g2845c88b0d6_0_1432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g2845c88b0d6_0_1432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g2845c88b0d6_0_1432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8" name="Google Shape;1018;g2845c88b0d6_0_1432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g2845c88b0d6_0_1432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0" name="Google Shape;1020;g2845c88b0d6_0_1432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 un problema de vivienda para enfocarse.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Aprenda a llenar una plantilla de política.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21" name="Google Shape;1021;g2845c88b0d6_0_1432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022" name="Google Shape;1022;g2845c88b0d6_0_1432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g2845c88b0d6_0_1432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What is research and how to do research?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Learn different research methods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4" name="Google Shape;1024;g2845c88b0d6_0_1432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25" name="Google Shape;1025;g2845c88b0d6_0_1432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1026" name="Google Shape;1026;g2845c88b0d6_0_1432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g2845c88b0d6_0_1432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¿Qué es la investigación? y cómo investigar.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Aprender diferentes métodos de investigación.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8" name="Google Shape;1028;g2845c88b0d6_0_1432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29" name="Google Shape;1029;g2845c88b0d6_0_1432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Investigación de antecedentes sobre un tema seleccionado de política de vivienda.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0" name="Google Shape;1030;g2845c88b0d6_0_1432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1" name="Google Shape;1031;g2845c88b0d6_0_1432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 plan de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comunicación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2" name="Google Shape;1032;g2845c88b0d6_0_1432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to focus 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3" name="Google Shape;1033;g2845c88b0d6_0_1432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Background research on selected housing policy issue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4" name="Google Shape;1034;g2845c88b0d6_0_1432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5" name="Google Shape;1035;g2845c88b0d6_0_1432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6" name="Google Shape;1036;g2845c88b0d6_0_1432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037" name="Google Shape;1037;g2845c88b0d6_0_1432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845c88b0d6_0_1478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g2845c88b0d6_0_1478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2845c88b0d6_0_1478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5" name="Google Shape;1045;g2845c88b0d6_0_1478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6" name="Google Shape;1046;g2845c88b0d6_0_1478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g2845c88b0d6_0_1478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8" name="Google Shape;1048;g2845c88b0d6_0_1478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9" name="Google Shape;1049;g2845c88b0d6_0_1478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g2845c88b0d6_0_1478"/>
          <p:cNvSpPr txBox="1"/>
          <p:nvPr>
            <p:ph type="title"/>
          </p:nvPr>
        </p:nvSpPr>
        <p:spPr>
          <a:xfrm>
            <a:off x="110750" y="85725"/>
            <a:ext cx="15750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051" name="Google Shape;1051;g2845c88b0d6_0_1478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052" name="Google Shape;1052;g2845c88b0d6_0_1478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g2845c88b0d6_0_1478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4" name="Google Shape;1054;g2845c88b0d6_0_1478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2845c88b0d6_0_1478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6" name="Google Shape;1056;g2845c88b0d6_0_1478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g2845c88b0d6_0_1478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8" name="Google Shape;1058;g2845c88b0d6_0_1478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g2845c88b0d6_0_1478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0" name="Google Shape;1060;g2845c88b0d6_0_1478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g2845c88b0d6_0_1478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2" name="Google Shape;1062;g2845c88b0d6_0_1478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g2845c88b0d6_0_1478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4" name="Google Shape;1064;g2845c88b0d6_0_1478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g2845c88b0d6_0_1478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g2845c88b0d6_0_1478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7" name="Google Shape;1067;g2845c88b0d6_0_1478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g2845c88b0d6_0_1478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9" name="Google Shape;1069;g2845c88b0d6_0_1478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70" name="Google Shape;1070;g2845c88b0d6_0_1478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071" name="Google Shape;1071;g2845c88b0d6_0_1478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g2845c88b0d6_0_1478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73" name="Google Shape;1073;g2845c88b0d6_0_1478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74" name="Google Shape;1074;g2845c88b0d6_0_1478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075" name="Google Shape;1075;g2845c88b0d6_0_1478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g2845c88b0d6_0_1478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77" name="Google Shape;1077;g2845c88b0d6_0_1478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78" name="Google Shape;1078;g2845c88b0d6_0_1478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roja</a:t>
            </a: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9" name="Google Shape;1079;g2845c88b0d6_0_1478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0" name="Google Shape;1080;g2845c88b0d6_0_1478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1" name="Google Shape;1081;g2845c88b0d6_0_1478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2" name="Google Shape;1082;g2845c88b0d6_0_1478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3" name="Google Shape;1083;g2845c88b0d6_0_1478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4" name="Google Shape;1084;g2845c88b0d6_0_1478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845c88b0d6_0_1524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g2845c88b0d6_0_1524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2845c88b0d6_0_1524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campaña, Parte #2: Continuamos trabajando en el desarrollo de campañas y cultivando coaliciones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2" name="Google Shape;1092;g2845c88b0d6_0_1524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3" name="Google Shape;1093;g2845c88b0d6_0_1524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g2845c88b0d6_0_1524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campaign, Part #2: Continue work on developing campaign and cultivating coalitions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5" name="Google Shape;1095;g2845c88b0d6_0_1524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6" name="Google Shape;1096;g2845c88b0d6_0_1524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g2845c88b0d6_0_1524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g2845c88b0d6_0_1524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g2845c88b0d6_0_1524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2845c88b0d6_0_1524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g2845c88b0d6_0_1524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g2845c88b0d6_0_1524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3" name="Google Shape;1103;g2845c88b0d6_0_1524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g2845c88b0d6_0_1524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5" name="Google Shape;1105;g2845c88b0d6_0_1524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2845c88b0d6_0_1524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7" name="Google Shape;1107;g2845c88b0d6_0_1524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2845c88b0d6_0_1524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9" name="Google Shape;1109;g2845c88b0d6_0_1524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g2845c88b0d6_0_1524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g2845c88b0d6_0_1524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2" name="Google Shape;1112;g2845c88b0d6_0_1524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g2845c88b0d6_0_1524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4" name="Google Shape;1114;g2845c88b0d6_0_1524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#1: Aprender sobre diferentes estilos de comunicación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Organización de familiares, amigos, vecinos y extraños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255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115" name="Google Shape;1115;g2845c88b0d6_0_1524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116" name="Google Shape;1116;g2845c88b0d6_0_1524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g2845c88b0d6_0_1524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How to create a campaign, Part #1 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 to creating a campaign and Sharing  tools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118" name="Google Shape;1118;g2845c88b0d6_0_1524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19" name="Google Shape;1119;g2845c88b0d6_0_1524"/>
          <p:cNvGrpSpPr/>
          <p:nvPr/>
        </p:nvGrpSpPr>
        <p:grpSpPr>
          <a:xfrm>
            <a:off x="221000" y="780675"/>
            <a:ext cx="1517400" cy="1852692"/>
            <a:chOff x="221003" y="323475"/>
            <a:chExt cx="1517400" cy="1852692"/>
          </a:xfrm>
        </p:grpSpPr>
        <p:sp>
          <p:nvSpPr>
            <p:cNvPr id="1120" name="Google Shape;1120;g2845c88b0d6_0_1524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g2845c88b0d6_0_1524"/>
            <p:cNvSpPr txBox="1"/>
            <p:nvPr/>
          </p:nvSpPr>
          <p:spPr>
            <a:xfrm>
              <a:off x="221003" y="323475"/>
              <a:ext cx="15174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18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Cómo crear una campaña, Parte #1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Introducción a la creación    de una campaña y  herramientas para compartir.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 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9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122" name="Google Shape;1122;g2845c88b0d6_0_1524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23" name="Google Shape;1123;g2845c88b0d6_0_1524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89999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#2: comentarios públicos y uso de datos SCAG y otros datos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del consejo vecinal/concejo municipal.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4" name="Google Shape;1124;g2845c88b0d6_0_1524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Desarrollo de habilidades para el trabajo de campaña Parte # 3: Cómo crear e implementar un plan de comunicaciones</a:t>
            </a:r>
            <a:endParaRPr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5" name="Google Shape;1125;g2845c88b0d6_0_1524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Evaluación/Reflexión del trabajo 2023-24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6" name="Google Shape;1126;g2845c88b0d6_0_1524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#1:  Learning about different communication styles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Organizing family, friends, neighbors and strangers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7" name="Google Shape;1127;g2845c88b0d6_0_1524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#2: giving public comment and using SCAG data and  other data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&amp; neighborhood council/city council meetings.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8" name="Google Shape;1128;g2845c88b0d6_0_1524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#3: How to create and implement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9" name="Google Shape;1129;g2845c88b0d6_0_1524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Evaluation/Reflection of 2023-24 work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0" name="Google Shape;1130;g2845c88b0d6_0_1524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131" name="Google Shape;1131;g2845c88b0d6_0_1524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137" name="Google Shape;1137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148" name="Google Shape;1148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54" name="Google Shape;1154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6" name="Google Shape;1156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7" name="Google Shape;1157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8" name="Google Shape;1158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164" name="Google Shape;1164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November 30,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Tuesday</a:t>
            </a:r>
            <a:r>
              <a:rPr b="1" i="1" lang="en-GB" sz="1500">
                <a:solidFill>
                  <a:schemeClr val="accent2"/>
                </a:solidFill>
              </a:rPr>
              <a:t>, December 12,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Friday</a:t>
            </a:r>
            <a:r>
              <a:rPr b="1" i="1" lang="en-GB" sz="1500">
                <a:solidFill>
                  <a:schemeClr val="accent2"/>
                </a:solidFill>
              </a:rPr>
              <a:t>, December 15 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5" name="Google Shape;1165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166" name="Google Shape;1166;g21299b039ac_14_2"/>
          <p:cNvSpPr txBox="1"/>
          <p:nvPr>
            <p:ph idx="1" type="body"/>
          </p:nvPr>
        </p:nvSpPr>
        <p:spPr>
          <a:xfrm>
            <a:off x="534650" y="1953675"/>
            <a:ext cx="41412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El j</a:t>
            </a:r>
            <a:r>
              <a:rPr b="1" lang="en-GB" sz="1500">
                <a:solidFill>
                  <a:srgbClr val="EC008C"/>
                </a:solidFill>
              </a:rPr>
              <a:t>ueves, 30 de noviembre de 2023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El martes</a:t>
            </a:r>
            <a:r>
              <a:rPr b="1" lang="en-GB" sz="1500">
                <a:solidFill>
                  <a:schemeClr val="accent2"/>
                </a:solidFill>
              </a:rPr>
              <a:t>, 12 de diciembre de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El viernes</a:t>
            </a:r>
            <a:r>
              <a:rPr b="1" lang="en-GB" sz="1500">
                <a:solidFill>
                  <a:schemeClr val="accent2"/>
                </a:solidFill>
              </a:rPr>
              <a:t>, 15 de diciembre de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27dda38ec97_6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172" name="Google Shape;1172;g27dda38ec97_6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Tuesday</a:t>
            </a:r>
            <a:r>
              <a:rPr b="1" i="1" lang="en-GB" sz="1500">
                <a:solidFill>
                  <a:schemeClr val="accent2"/>
                </a:solidFill>
              </a:rPr>
              <a:t>, December 12,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Fri</a:t>
            </a:r>
            <a:r>
              <a:rPr b="1" i="1" lang="en-GB" sz="1500">
                <a:solidFill>
                  <a:schemeClr val="accent2"/>
                </a:solidFill>
              </a:rPr>
              <a:t>day, December 15,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3" name="Google Shape;1173;g27dda38ec97_6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174" name="Google Shape;1174;g27dda38ec97_6_0"/>
          <p:cNvSpPr txBox="1"/>
          <p:nvPr>
            <p:ph idx="1" type="body"/>
          </p:nvPr>
        </p:nvSpPr>
        <p:spPr>
          <a:xfrm>
            <a:off x="534650" y="1953675"/>
            <a:ext cx="41847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El martes</a:t>
            </a:r>
            <a:r>
              <a:rPr b="1" lang="en-GB" sz="1500">
                <a:solidFill>
                  <a:schemeClr val="accent2"/>
                </a:solidFill>
              </a:rPr>
              <a:t>, 12 de diciembre de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El viernes</a:t>
            </a:r>
            <a:r>
              <a:rPr b="1" lang="en-GB" sz="1500">
                <a:solidFill>
                  <a:schemeClr val="accent2"/>
                </a:solidFill>
              </a:rPr>
              <a:t>, 15 de diciembre de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564" name="Google Shape;564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565" name="Google Shape;565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7" name="Google Shape;567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8" name="Google Shape;568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180" name="Google Shape;1180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186" name="Google Shape;1186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187" name="Google Shape;1187;g11703d6e84f_0_137"/>
          <p:cNvSpPr txBox="1"/>
          <p:nvPr/>
        </p:nvSpPr>
        <p:spPr>
          <a:xfrm>
            <a:off x="4826525" y="154317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November 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27,  2023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https://docs.google.com/forms/d/e/1FAIpQLSfv3wA6RosjUP1IrHWH8uLemCXf8K6KxJ7ETpRd1vpwQNzGkA/viewform</a:t>
            </a:r>
            <a:r>
              <a:rPr lang="en-GB" sz="1100">
                <a:solidFill>
                  <a:schemeClr val="accent2"/>
                </a:solidFill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30,  2023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https://docs.google.com/forms/d/e/1FAIpQLSfJsR4e1l4Xz1YO_Wyx728lfA5qZC4Mr6Zp6XWuQp4cUo-Zlg/viewform</a:t>
            </a:r>
            <a:r>
              <a:rPr lang="en-GB" sz="1100">
                <a:solidFill>
                  <a:schemeClr val="accent2"/>
                </a:solidFill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8" name="Google Shape;1188;g11703d6e84f_0_137"/>
          <p:cNvSpPr txBox="1"/>
          <p:nvPr/>
        </p:nvSpPr>
        <p:spPr>
          <a:xfrm>
            <a:off x="617475" y="1601100"/>
            <a:ext cx="4004100" cy="17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El l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unes,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27 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noviembre de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https://docs.google.com/forms/d/e/1FAIpQLSfv3wA6RosjUP1IrHWH8uLemCXf8K6KxJ7ETpRd1vpwQNzGkA/viewform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El j</a:t>
            </a: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ueves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30 de noviembre de 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https://docs.google.com/forms/d/e/1FAIpQLSfJsR4e1l4Xz1YO_Wyx728lfA5qZC4Mr6Zp6XWuQp4cUo-Zlg/viewform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194" name="Google Shape;1194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200" name="Google Shape;1200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5" name="Google Shape;1205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{D49853C9-7046-4214-B9CD-DDBA04C3A8E1}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Alejandra Delfin/Denise Serrette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0" name="Google Shape;1210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{D49853C9-7046-4214-B9CD-DDBA04C3A8E1}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Ale D. y Denise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Luz, y Edith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5" name="Google Shape;1215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{D49853C9-7046-4214-B9CD-DDBA04C3A8E1}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574" name="Google Shape;574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5" name="Google Shape;575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6" name="Google Shape;576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77" name="Google Shape;577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78" name="Google Shape;578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79" name="Google Shape;579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80" name="Google Shape;580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81" name="Google Shape;581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582" name="Google Shape;582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583" name="Google Shape;5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586" name="Google Shape;58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589" name="Google Shape;589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592" name="Google Shape;592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Google Shape;594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95" name="Google Shape;595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596" name="Google Shape;59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08" name="Google Shape;608;g11703d6e84f_0_2340" title="Arrow"/>
          <p:cNvCxnSpPr>
            <a:stCxn id="60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09" name="Google Shape;609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10" name="Google Shape;610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11" name="Google Shape;611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21" name="Google Shape;621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2" name="Google Shape;622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3" name="Google Shape;623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24" name="Google Shape;624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26" name="Google Shape;626;g11703d6e84f_0_2716" title="Arrow"/>
          <p:cNvCxnSpPr>
            <a:stCxn id="624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7" name="Google Shape;627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28" name="Google Shape;628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9" name="Google Shape;629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39" name="Google Shape;639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0" name="Google Shape;640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41" name="Google Shape;641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42" name="Google Shape;642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44" name="Google Shape;644;g11703d6e84f_0_2741" title="Arrow"/>
          <p:cNvCxnSpPr>
            <a:stCxn id="64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5" name="Google Shape;645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46" name="Google Shape;646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7" name="Google Shape;647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49" name="Google Shape;649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50" name="Google Shape;650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