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5" r:id="rId6"/>
    <p:sldMasterId id="2147483682" r:id="rId7"/>
    <p:sldMasterId id="2147483699" r:id="rId8"/>
    <p:sldMasterId id="2147483716" r:id="rId9"/>
    <p:sldMasterId id="2147483733" r:id="rId10"/>
    <p:sldMasterId id="2147483750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</p:sldIdLst>
  <p:sldSz cy="5143500" cx="9144000"/>
  <p:notesSz cx="7010400" cy="9296400"/>
  <p:embeddedFontLst>
    <p:embeddedFont>
      <p:font typeface="Montserrat SemiBold"/>
      <p:regular r:id="rId70"/>
      <p:bold r:id="rId71"/>
      <p:italic r:id="rId72"/>
      <p:boldItalic r:id="rId73"/>
    </p:embeddedFont>
    <p:embeddedFont>
      <p:font typeface="Raleway"/>
      <p:regular r:id="rId74"/>
      <p:bold r:id="rId75"/>
      <p:italic r:id="rId76"/>
      <p:boldItalic r:id="rId77"/>
    </p:embeddedFont>
    <p:embeddedFont>
      <p:font typeface="Montserrat"/>
      <p:regular r:id="rId78"/>
      <p:bold r:id="rId79"/>
      <p:italic r:id="rId80"/>
      <p:boldItalic r:id="rId81"/>
    </p:embeddedFont>
    <p:embeddedFont>
      <p:font typeface="Lato"/>
      <p:regular r:id="rId82"/>
      <p:bold r:id="rId83"/>
      <p:italic r:id="rId84"/>
      <p:boldItalic r:id="rId85"/>
    </p:embeddedFont>
    <p:embeddedFont>
      <p:font typeface="Cabin"/>
      <p:regular r:id="rId86"/>
      <p:bold r:id="rId87"/>
      <p:italic r:id="rId88"/>
      <p:boldItalic r:id="rId89"/>
    </p:embeddedFont>
    <p:embeddedFont>
      <p:font typeface="Montserrat Medium"/>
      <p:regular r:id="rId90"/>
      <p:bold r:id="rId91"/>
      <p:italic r:id="rId92"/>
      <p:boldItalic r:id="rId93"/>
    </p:embeddedFont>
    <p:embeddedFont>
      <p:font typeface="Tahoma"/>
      <p:regular r:id="rId94"/>
      <p:bold r:id="rId9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A4A3A4"/>
          </p15:clr>
        </p15:guide>
        <p15:guide id="2" orient="horz" pos="483">
          <p15:clr>
            <a:srgbClr val="9AA0A6"/>
          </p15:clr>
        </p15:guide>
        <p15:guide id="3" orient="horz" pos="170">
          <p15:clr>
            <a:srgbClr val="9AA0A6"/>
          </p15:clr>
        </p15:guide>
      </p15:sldGuideLst>
    </p:ext>
    <p:ext uri="GoogleSlidesCustomDataVersion2">
      <go:slidesCustomData xmlns:go="http://customooxmlschemas.google.com/" r:id="rId96" roundtripDataSignature="AMtx7midDGUtUulRoqWF5id/adoiO7k74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D877E33-79F4-4E73-AAFF-9CC8CA5A5DD8}">
  <a:tblStyle styleId="{0D877E33-79F4-4E73-AAFF-9CC8CA5A5DD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483" orient="horz"/>
        <p:guide pos="17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8.xml"/><Relationship Id="rId84" Type="http://schemas.openxmlformats.org/officeDocument/2006/relationships/font" Target="fonts/Lato-italic.fntdata"/><Relationship Id="rId83" Type="http://schemas.openxmlformats.org/officeDocument/2006/relationships/font" Target="fonts/Lato-bold.fntdata"/><Relationship Id="rId42" Type="http://schemas.openxmlformats.org/officeDocument/2006/relationships/slide" Target="slides/slide30.xml"/><Relationship Id="rId86" Type="http://schemas.openxmlformats.org/officeDocument/2006/relationships/font" Target="fonts/Cabin-regular.fntdata"/><Relationship Id="rId41" Type="http://schemas.openxmlformats.org/officeDocument/2006/relationships/slide" Target="slides/slide29.xml"/><Relationship Id="rId85" Type="http://schemas.openxmlformats.org/officeDocument/2006/relationships/font" Target="fonts/Lato-boldItalic.fntdata"/><Relationship Id="rId44" Type="http://schemas.openxmlformats.org/officeDocument/2006/relationships/slide" Target="slides/slide32.xml"/><Relationship Id="rId88" Type="http://schemas.openxmlformats.org/officeDocument/2006/relationships/font" Target="fonts/Cabin-italic.fntdata"/><Relationship Id="rId43" Type="http://schemas.openxmlformats.org/officeDocument/2006/relationships/slide" Target="slides/slide31.xml"/><Relationship Id="rId87" Type="http://schemas.openxmlformats.org/officeDocument/2006/relationships/font" Target="fonts/Cabin-bold.fntdata"/><Relationship Id="rId46" Type="http://schemas.openxmlformats.org/officeDocument/2006/relationships/slide" Target="slides/slide34.xml"/><Relationship Id="rId45" Type="http://schemas.openxmlformats.org/officeDocument/2006/relationships/slide" Target="slides/slide33.xml"/><Relationship Id="rId89" Type="http://schemas.openxmlformats.org/officeDocument/2006/relationships/font" Target="fonts/Cabin-boldItalic.fntdata"/><Relationship Id="rId80" Type="http://schemas.openxmlformats.org/officeDocument/2006/relationships/font" Target="fonts/Montserrat-italic.fntdata"/><Relationship Id="rId82" Type="http://schemas.openxmlformats.org/officeDocument/2006/relationships/font" Target="fonts/Lato-regular.fntdata"/><Relationship Id="rId81" Type="http://schemas.openxmlformats.org/officeDocument/2006/relationships/font" Target="fonts/Montserrat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48" Type="http://schemas.openxmlformats.org/officeDocument/2006/relationships/slide" Target="slides/slide36.xml"/><Relationship Id="rId47" Type="http://schemas.openxmlformats.org/officeDocument/2006/relationships/slide" Target="slides/slide35.xml"/><Relationship Id="rId49" Type="http://schemas.openxmlformats.org/officeDocument/2006/relationships/slide" Target="slides/slide37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font" Target="fonts/MontserratSemiBold-boldItalic.fntdata"/><Relationship Id="rId72" Type="http://schemas.openxmlformats.org/officeDocument/2006/relationships/font" Target="fonts/MontserratSemiBold-italic.fntdata"/><Relationship Id="rId31" Type="http://schemas.openxmlformats.org/officeDocument/2006/relationships/slide" Target="slides/slide19.xml"/><Relationship Id="rId75" Type="http://schemas.openxmlformats.org/officeDocument/2006/relationships/font" Target="fonts/Raleway-bold.fntdata"/><Relationship Id="rId30" Type="http://schemas.openxmlformats.org/officeDocument/2006/relationships/slide" Target="slides/slide18.xml"/><Relationship Id="rId74" Type="http://schemas.openxmlformats.org/officeDocument/2006/relationships/font" Target="fonts/Raleway-regular.fntdata"/><Relationship Id="rId33" Type="http://schemas.openxmlformats.org/officeDocument/2006/relationships/slide" Target="slides/slide21.xml"/><Relationship Id="rId77" Type="http://schemas.openxmlformats.org/officeDocument/2006/relationships/font" Target="fonts/Raleway-boldItalic.fntdata"/><Relationship Id="rId32" Type="http://schemas.openxmlformats.org/officeDocument/2006/relationships/slide" Target="slides/slide20.xml"/><Relationship Id="rId76" Type="http://schemas.openxmlformats.org/officeDocument/2006/relationships/font" Target="fonts/Raleway-italic.fntdata"/><Relationship Id="rId35" Type="http://schemas.openxmlformats.org/officeDocument/2006/relationships/slide" Target="slides/slide23.xml"/><Relationship Id="rId79" Type="http://schemas.openxmlformats.org/officeDocument/2006/relationships/font" Target="fonts/Montserrat-bold.fntdata"/><Relationship Id="rId34" Type="http://schemas.openxmlformats.org/officeDocument/2006/relationships/slide" Target="slides/slide22.xml"/><Relationship Id="rId78" Type="http://schemas.openxmlformats.org/officeDocument/2006/relationships/font" Target="fonts/Montserrat-regular.fntdata"/><Relationship Id="rId71" Type="http://schemas.openxmlformats.org/officeDocument/2006/relationships/font" Target="fonts/MontserratSemiBold-bold.fntdata"/><Relationship Id="rId70" Type="http://schemas.openxmlformats.org/officeDocument/2006/relationships/font" Target="fonts/MontserratSemiBold-regular.fntdata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62" Type="http://schemas.openxmlformats.org/officeDocument/2006/relationships/slide" Target="slides/slide50.xml"/><Relationship Id="rId61" Type="http://schemas.openxmlformats.org/officeDocument/2006/relationships/slide" Target="slides/slide49.xml"/><Relationship Id="rId20" Type="http://schemas.openxmlformats.org/officeDocument/2006/relationships/slide" Target="slides/slide8.xml"/><Relationship Id="rId64" Type="http://schemas.openxmlformats.org/officeDocument/2006/relationships/slide" Target="slides/slide52.xml"/><Relationship Id="rId63" Type="http://schemas.openxmlformats.org/officeDocument/2006/relationships/slide" Target="slides/slide51.xml"/><Relationship Id="rId22" Type="http://schemas.openxmlformats.org/officeDocument/2006/relationships/slide" Target="slides/slide10.xml"/><Relationship Id="rId66" Type="http://schemas.openxmlformats.org/officeDocument/2006/relationships/slide" Target="slides/slide54.xml"/><Relationship Id="rId21" Type="http://schemas.openxmlformats.org/officeDocument/2006/relationships/slide" Target="slides/slide9.xml"/><Relationship Id="rId65" Type="http://schemas.openxmlformats.org/officeDocument/2006/relationships/slide" Target="slides/slide53.xml"/><Relationship Id="rId24" Type="http://schemas.openxmlformats.org/officeDocument/2006/relationships/slide" Target="slides/slide12.xml"/><Relationship Id="rId68" Type="http://schemas.openxmlformats.org/officeDocument/2006/relationships/slide" Target="slides/slide56.xml"/><Relationship Id="rId23" Type="http://schemas.openxmlformats.org/officeDocument/2006/relationships/slide" Target="slides/slide11.xml"/><Relationship Id="rId67" Type="http://schemas.openxmlformats.org/officeDocument/2006/relationships/slide" Target="slides/slide55.xml"/><Relationship Id="rId60" Type="http://schemas.openxmlformats.org/officeDocument/2006/relationships/slide" Target="slides/slide48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69" Type="http://schemas.openxmlformats.org/officeDocument/2006/relationships/slide" Target="slides/slide5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9" Type="http://schemas.openxmlformats.org/officeDocument/2006/relationships/slide" Target="slides/slide17.xml"/><Relationship Id="rId51" Type="http://schemas.openxmlformats.org/officeDocument/2006/relationships/slide" Target="slides/slide39.xml"/><Relationship Id="rId95" Type="http://schemas.openxmlformats.org/officeDocument/2006/relationships/font" Target="fonts/Tahoma-bold.fntdata"/><Relationship Id="rId50" Type="http://schemas.openxmlformats.org/officeDocument/2006/relationships/slide" Target="slides/slide38.xml"/><Relationship Id="rId94" Type="http://schemas.openxmlformats.org/officeDocument/2006/relationships/font" Target="fonts/Tahoma-regular.fntdata"/><Relationship Id="rId53" Type="http://schemas.openxmlformats.org/officeDocument/2006/relationships/slide" Target="slides/slide41.xml"/><Relationship Id="rId52" Type="http://schemas.openxmlformats.org/officeDocument/2006/relationships/slide" Target="slides/slide40.xml"/><Relationship Id="rId96" Type="http://customschemas.google.com/relationships/presentationmetadata" Target="metadata"/><Relationship Id="rId11" Type="http://schemas.openxmlformats.org/officeDocument/2006/relationships/slideMaster" Target="slideMasters/slideMaster7.xml"/><Relationship Id="rId55" Type="http://schemas.openxmlformats.org/officeDocument/2006/relationships/slide" Target="slides/slide43.xml"/><Relationship Id="rId10" Type="http://schemas.openxmlformats.org/officeDocument/2006/relationships/slideMaster" Target="slideMasters/slideMaster6.xml"/><Relationship Id="rId54" Type="http://schemas.openxmlformats.org/officeDocument/2006/relationships/slide" Target="slides/slide42.xml"/><Relationship Id="rId13" Type="http://schemas.openxmlformats.org/officeDocument/2006/relationships/slide" Target="slides/slide1.xml"/><Relationship Id="rId57" Type="http://schemas.openxmlformats.org/officeDocument/2006/relationships/slide" Target="slides/slide45.xml"/><Relationship Id="rId12" Type="http://schemas.openxmlformats.org/officeDocument/2006/relationships/notesMaster" Target="notesMasters/notesMaster1.xml"/><Relationship Id="rId56" Type="http://schemas.openxmlformats.org/officeDocument/2006/relationships/slide" Target="slides/slide44.xml"/><Relationship Id="rId91" Type="http://schemas.openxmlformats.org/officeDocument/2006/relationships/font" Target="fonts/MontserratMedium-bold.fntdata"/><Relationship Id="rId90" Type="http://schemas.openxmlformats.org/officeDocument/2006/relationships/font" Target="fonts/MontserratMedium-regular.fntdata"/><Relationship Id="rId93" Type="http://schemas.openxmlformats.org/officeDocument/2006/relationships/font" Target="fonts/MontserratMedium-boldItalic.fntdata"/><Relationship Id="rId92" Type="http://schemas.openxmlformats.org/officeDocument/2006/relationships/font" Target="fonts/MontserratMedium-italic.fntdata"/><Relationship Id="rId15" Type="http://schemas.openxmlformats.org/officeDocument/2006/relationships/slide" Target="slides/slide3.xml"/><Relationship Id="rId59" Type="http://schemas.openxmlformats.org/officeDocument/2006/relationships/slide" Target="slides/slide47.xml"/><Relationship Id="rId14" Type="http://schemas.openxmlformats.org/officeDocument/2006/relationships/slide" Target="slides/slide2.xml"/><Relationship Id="rId58" Type="http://schemas.openxmlformats.org/officeDocument/2006/relationships/slide" Target="slides/slide4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9" Type="http://schemas.openxmlformats.org/officeDocument/2006/relationships/slide" Target="slides/slide7.xml"/><Relationship Id="rId18" Type="http://schemas.openxmlformats.org/officeDocument/2006/relationships/slide" Target="slides/slide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6400" y="696913"/>
            <a:ext cx="61991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tayhousedla.org/" TargetMode="External"/><Relationship Id="rId3" Type="http://schemas.openxmlformats.org/officeDocument/2006/relationships/hyperlink" Target="https://www.stayhousedla.org/es" TargetMode="Externa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BestStartMetroLA" TargetMode="External"/><Relationship Id="rId3" Type="http://schemas.openxmlformats.org/officeDocument/2006/relationships/hyperlink" Target="https://www.facebook.com/BestStartEastLA" TargetMode="External"/><Relationship Id="rId4" Type="http://schemas.openxmlformats.org/officeDocument/2006/relationships/hyperlink" Target="https://www.facebook.com/BestStartSouthElMonteElMonte" TargetMode="External"/><Relationship Id="rId5" Type="http://schemas.openxmlformats.org/officeDocument/2006/relationships/hyperlink" Target="https://www.facebook.com/BestStartSoutheastLA" TargetMode="Externa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ea0bf73253_0_1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6" name="Google Shape;1126;gea0bf73253_0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11703d6e84f_0_276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4" name="Google Shape;1244;g11703d6e84f_0_276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11703d6e84f_0_279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6" name="Google Shape;1266;g11703d6e84f_0_279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155db40f0fb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2" name="Google Shape;1292;g155db40f0fb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155db40f0fb_1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7" name="Google Shape;1307;g155db40f0fb_1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155db40f0fb_1_3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3" name="Google Shape;1323;g155db40f0fb_1_3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155db40f0fb_1_4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0" name="Google Shape;1340;g155db40f0fb_1_4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26086a390f4_1_183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7" name="Google Shape;1357;g26086a390f4_1_18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Amelia.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sz="1600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2591c3b3ac1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5" name="Google Shape;1365;g2591c3b3ac1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sz="1600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91e8b299f7_0_1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3" name="Google Shape;1373;g91e8b299f7_0_1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Amelia.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1043b289756_0_23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1" name="Google Shape;1381;g1043b289756_0_2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Amelia. 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a3b2f2cad5_0_1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2" name="Google Shape;1132;ga3b2f2cad5_0_1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1043b289756_0_23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9" name="Google Shape;1389;g1043b289756_0_23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99adf5d316_1_6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7" name="Google Shape;1397;g99adf5d316_1_6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25ae96baacc_0_0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3" name="Google Shape;1403;g25ae96baacc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Denise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146896240ee_0_25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1" name="Google Shape;1411;g146896240ee_0_25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146896240ee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7" name="Google Shape;1417;g146896240ee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146896240ee_0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4" name="Google Shape;1424;g146896240ee_0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146896240ee_0_2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1" name="Google Shape;1431;g146896240ee_0_2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g146896240ee_0_2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9" name="Google Shape;1439;g146896240ee_0_2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5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g146896240ee_0_3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7" name="Google Shape;1447;g146896240ee_0_3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g146896240ee_0_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5" name="Google Shape;1455;g146896240ee_0_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Luz/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11703d6e84f_0_228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8" name="Google Shape;1138;g11703d6e84f_0_228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146896240ee_0_4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3" name="Google Shape;1463;g146896240ee_0_4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g146896240ee_0_55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1" name="Google Shape;1471;g146896240ee_0_5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146896240ee_0_6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9" name="Google Shape;1479;g146896240ee_0_6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g146896240ee_0_6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7" name="Google Shape;1487;g146896240ee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Luz/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146896240ee_0_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5" name="Google Shape;1495;g146896240ee_0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146896240ee_0_8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4" name="Google Shape;1504;g146896240ee_0_8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26086a390f4_2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1" name="Google Shape;1511;g26086a390f4_2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13deda408f5_0_17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9" name="Google Shape;1519;g13deda408f5_0_17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11703d6e84f_0_32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5" name="Google Shape;1525;g11703d6e84f_0_32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rgbClr val="FF0000"/>
                </a:solidFill>
              </a:rPr>
              <a:t>Amelia</a:t>
            </a:r>
            <a:r>
              <a:rPr lang="en-GB" sz="1600">
                <a:solidFill>
                  <a:srgbClr val="FF0000"/>
                </a:solidFill>
              </a:rPr>
              <a:t> </a:t>
            </a:r>
            <a:endParaRPr sz="16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13dd8609de3_2_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1" name="Google Shape;1531;g13dd8609de3_2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11703d6e84f_0_229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4" name="Google Shape;1144;g11703d6e84f_0_229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9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g2845c88b0d6_0_1478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1" name="Google Shape;1541;g2845c88b0d6_0_147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6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2845c88b0d6_0_1524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8" name="Google Shape;1588;g2845c88b0d6_0_152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3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g1ed47fabf16_1_341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5" name="Google Shape;1635;g1ed47fabf16_1_3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0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g1ed47fabf16_1_387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2" name="Google Shape;1682;g1ed47fabf16_1_38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7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g1ed47fabf16_1_433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9" name="Google Shape;1729;g1ed47fabf16_1_43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Stay Housed LA website has a full listing of legal workshops and clinic that you need to get to.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Show how frequently Calendar.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Tenant Power Toolkit: English: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https://www.stayhousedla.org/</a:t>
            </a:r>
            <a:r>
              <a:rPr lang="en-GB"/>
              <a:t> / Espanol: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https://www.stayhousedla.org/es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chemeClr val="dk1"/>
                </a:solidFill>
              </a:rPr>
              <a:t>Created by organizations with expertise on evictions. / Creado por organizaciones con experiencia en desalojos.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[For Tenant power tool kit, stop where it asks how you got your letter UD.  When you finish, clear cache or go back on the application. ]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8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g21d65d0f999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0" name="Google Shape;1740;g21d65d0f999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g2591c3b3ac1_0_1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6" name="Google Shape;1746;g2591c3b3ac1_0_1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9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1b3fd2847b1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1" name="Google Shape;1751;g1b3fd2847b1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Dina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Metro: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https://www.facebook.com/BestStartMetroLA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ELA 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https://www.facebook.com/BestStartEastLA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SEM-EM: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https://www.facebook.com/BestStartSouthElMonteElMonte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SELA: 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https://www.facebook.com/BestStartSoutheastLA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5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g1cf0c18d11d_1_6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7" name="Google Shape;1757;g1cf0c18d11d_1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Dina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5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21299b039ac_14_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7" name="Google Shape;1767;g21299b039ac_14_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11703d6e84f_0_230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2" name="Google Shape;1152;g11703d6e84f_0_230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3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27dda38ec97_6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5" name="Google Shape;1775;g27dda38ec97_6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g11703d6e84f_0_132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3" name="Google Shape;1783;g11703d6e84f_0_1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7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11703d6e84f_0_13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9" name="Google Shape;1789;g11703d6e84f_0_13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Ligas para las Formas de Evaluación | </a:t>
            </a:r>
            <a:r>
              <a:rPr i="1"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Links to Evaluation Forms:</a:t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5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1164b98259f_0_6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7" name="Google Shape;1797;g1164b98259f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g11703d6e84f_0_14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3" name="Google Shape;1803;g11703d6e84f_0_14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9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g211015a5a28_1_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1" name="Google Shape;1811;g211015a5a28_1_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4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211015a5a28_1_17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6" name="Google Shape;1816;g211015a5a28_1_1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9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g211015a5a28_1_10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1" name="Google Shape;1821;g211015a5a28_1_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11703d6e84f_0_231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2" name="Google Shape;1162;g11703d6e84f_0_23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11703d6e84f_0_234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1" name="Google Shape;1191;g11703d6e84f_0_234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11703d6e84f_0_271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6" name="Google Shape;1206;g11703d6e84f_0_271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11703d6e84f_0_27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4" name="Google Shape;1224;g11703d6e84f_0_27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Relationship Id="rId3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g"/><Relationship Id="rId3" Type="http://schemas.openxmlformats.org/officeDocument/2006/relationships/image" Target="../media/image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g"/><Relationship Id="rId3" Type="http://schemas.openxmlformats.org/officeDocument/2006/relationships/image" Target="../media/image4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g"/><Relationship Id="rId3" Type="http://schemas.openxmlformats.org/officeDocument/2006/relationships/image" Target="../media/image4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jpg"/><Relationship Id="rId3" Type="http://schemas.openxmlformats.org/officeDocument/2006/relationships/image" Target="../media/image4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1.jpg"/><Relationship Id="rId3" Type="http://schemas.openxmlformats.org/officeDocument/2006/relationships/image" Target="../media/image4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5.jpg"/><Relationship Id="rId3" Type="http://schemas.openxmlformats.org/officeDocument/2006/relationships/image" Target="../media/image4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" name="Google Shape;12;p2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;p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" name="Google Shape;15;p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" name="Google Shape;16;p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2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2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" name="Google Shape;19;p2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" name="Google Shape;20;p2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9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0" name="Google Shape;120;p29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1" name="Google Shape;121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2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" name="Google Shape;123;p2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4" name="Google Shape;124;p2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" name="Google Shape;125;p2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6" name="Google Shape;126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1ed47fabf16_1_6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79" name="Google Shape;1079;g1ed47fabf16_1_6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80" name="Google Shape;1080;g1ed47fabf16_1_6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1ed47fabf16_1_6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83" name="Google Shape;1083;g1ed47fabf16_1_6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1ed47fabf16_1_64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86" name="Google Shape;1086;g1ed47fabf16_1_64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87" name="Google Shape;1087;g1ed47fabf16_1_6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1ed47fabf16_1_64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90" name="Google Shape;1090;g1ed47fabf16_1_6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1ed47fabf16_1_64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g1ed47fabf16_1_64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94" name="Google Shape;1094;g1ed47fabf16_1_64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95" name="Google Shape;1095;g1ed47fabf16_1_64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96" name="Google Shape;1096;g1ed47fabf16_1_6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1ed47fabf16_1_65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099" name="Google Shape;1099;g1ed47fabf16_1_6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1ed47fabf16_1_65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02" name="Google Shape;1102;g1ed47fabf16_1_65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03" name="Google Shape;1103;g1ed47fabf16_1_6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1ed47fabf16_1_6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1ed47fabf16_1_66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8" name="Google Shape;1108;g1ed47fabf16_1_66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09" name="Google Shape;1109;g1ed47fabf16_1_66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0" name="Google Shape;1110;g1ed47fabf16_1_66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1" name="Google Shape;1111;g1ed47fabf16_1_66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1ed47fabf16_1_67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4" name="Google Shape;1114;g1ed47fabf16_1_670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15" name="Google Shape;1115;g1ed47fabf16_1_670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16" name="Google Shape;1116;g1ed47fabf16_1_67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7" name="Google Shape;1117;g1ed47fabf16_1_67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8" name="Google Shape;1118;g1ed47fabf16_1_67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9" name="Google Shape;129;p27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0" name="Google Shape;130;p2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2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" name="Google Shape;133;p2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" name="Google Shape;134;p2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" name="Google Shape;135;p2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Google Shape;136;p2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7" name="Google Shape;137;p2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8" name="Google Shape;138;p2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"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1ed47fabf16_1_677"/>
          <p:cNvSpPr txBox="1"/>
          <p:nvPr>
            <p:ph type="title"/>
          </p:nvPr>
        </p:nvSpPr>
        <p:spPr>
          <a:xfrm>
            <a:off x="500063" y="1158627"/>
            <a:ext cx="8143800" cy="17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  <a:defRPr sz="5300"/>
            </a:lvl1pPr>
            <a:lvl2pPr lvl="1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2pPr>
            <a:lvl3pPr lvl="2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3pPr>
            <a:lvl4pPr lvl="3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4pPr>
            <a:lvl5pPr lvl="4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5pPr>
            <a:lvl6pPr lvl="5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6pPr>
            <a:lvl7pPr lvl="6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7pPr>
            <a:lvl8pPr lvl="7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8pPr>
            <a:lvl9pPr lvl="8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900"/>
            </a:lvl9pPr>
          </a:lstStyle>
          <a:p/>
        </p:txBody>
      </p:sp>
      <p:sp>
        <p:nvSpPr>
          <p:cNvPr id="1121" name="Google Shape;1121;g1ed47fabf16_1_677"/>
          <p:cNvSpPr txBox="1"/>
          <p:nvPr>
            <p:ph idx="1" type="body"/>
          </p:nvPr>
        </p:nvSpPr>
        <p:spPr>
          <a:xfrm>
            <a:off x="500063" y="2812852"/>
            <a:ext cx="81438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 sz="900"/>
            </a:lvl6pPr>
            <a:lvl7pPr indent="-355600" lvl="6" marL="32004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  <a:defRPr sz="900"/>
            </a:lvl7pPr>
            <a:lvl8pPr indent="-355600" lvl="7" marL="36576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  <a:defRPr sz="900"/>
            </a:lvl8pPr>
            <a:lvl9pPr indent="-355600" lvl="8" marL="41148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 sz="900"/>
            </a:lvl9pPr>
          </a:lstStyle>
          <a:p/>
        </p:txBody>
      </p:sp>
      <p:sp>
        <p:nvSpPr>
          <p:cNvPr id="1122" name="Google Shape;1122;g1ed47fabf16_1_677"/>
          <p:cNvSpPr txBox="1"/>
          <p:nvPr>
            <p:ph idx="2" type="body"/>
          </p:nvPr>
        </p:nvSpPr>
        <p:spPr>
          <a:xfrm>
            <a:off x="500063" y="4435391"/>
            <a:ext cx="81438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  <a:defRPr sz="900"/>
            </a:lvl2pPr>
            <a:lvl3pPr indent="-355600" lvl="2" marL="13716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 sz="900"/>
            </a:lvl3pPr>
            <a:lvl4pPr indent="-355600" lvl="3" marL="18288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  <a:defRPr sz="900"/>
            </a:lvl4pPr>
            <a:lvl5pPr indent="-355600" lvl="4" marL="22860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  <a:defRPr sz="900"/>
            </a:lvl5pPr>
            <a:lvl6pPr indent="-355600" lvl="5" marL="27432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 sz="900"/>
            </a:lvl6pPr>
            <a:lvl7pPr indent="-355600" lvl="6" marL="32004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  <a:defRPr sz="900"/>
            </a:lvl7pPr>
            <a:lvl8pPr indent="-355600" lvl="7" marL="36576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  <a:defRPr sz="900"/>
            </a:lvl8pPr>
            <a:lvl9pPr indent="-355600" lvl="8" marL="41148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■"/>
              <a:defRPr sz="900"/>
            </a:lvl9pPr>
          </a:lstStyle>
          <a:p/>
        </p:txBody>
      </p:sp>
      <p:sp>
        <p:nvSpPr>
          <p:cNvPr id="1123" name="Google Shape;1123;g1ed47fabf16_1_677"/>
          <p:cNvSpPr txBox="1"/>
          <p:nvPr>
            <p:ph idx="12" type="sldNum"/>
          </p:nvPr>
        </p:nvSpPr>
        <p:spPr>
          <a:xfrm>
            <a:off x="4464843" y="4808636"/>
            <a:ext cx="215400" cy="2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7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3998" cy="46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2" name="Google Shape;142;p1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1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6" name="Google Shape;146;p1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7" name="Google Shape;147;p1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8" name="Google Shape;148;p1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" name="Google Shape;149;p1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0" name="Google Shape;150;p1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1" name="Google Shape;151;p1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8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8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8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6" name="Google Shape;156;p18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7" name="Google Shape;157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6218749e4_0_252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96218749e4_0_252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62" name="Google Shape;162;g96218749e4_0_252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5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6" name="Google Shape;166;p25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7" name="Google Shape;167;p25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8" name="Google Shape;168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2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2" name="Google Shape;172;p2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3" name="Google Shape;173;p2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2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5" name="Google Shape;175;p2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6" name="Google Shape;176;p2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7" name="Google Shape;177;p2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6218749e4_0_256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96218749e4_0_256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5f8eed6f91_3_7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g15f8eed6f91_3_7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15f8eed6f91_3_732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9" name="Google Shape;189;g15f8eed6f91_3_7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90" name="Google Shape;190;g15f8eed6f91_3_7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1" name="Google Shape;191;g15f8eed6f91_3_7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2" name="Google Shape;192;g15f8eed6f91_3_7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" name="Google Shape;193;g15f8eed6f91_3_7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4" name="Google Shape;194;g15f8eed6f91_3_7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" name="Google Shape;195;g15f8eed6f91_3_7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6" name="Google Shape;196;g15f8eed6f91_3_7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f8eed6f91_3_632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9" name="Google Shape;199;g15f8eed6f91_3_6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0" name="Google Shape;200;g15f8eed6f91_3_6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g15f8eed6f91_3_6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g15f8eed6f91_3_6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3" name="Google Shape;203;g15f8eed6f91_3_6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4" name="Google Shape;204;g15f8eed6f91_3_6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5" name="Google Shape;205;g15f8eed6f91_3_6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6" name="Google Shape;206;g15f8eed6f91_3_6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7" name="Google Shape;207;g15f8eed6f91_3_6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8" name="Google Shape;208;g15f8eed6f91_3_6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5f8eed6f91_3_68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1" name="Google Shape;211;g15f8eed6f91_3_682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15f8eed6f91_3_68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g15f8eed6f91_3_6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g15f8eed6f91_3_68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5" name="Google Shape;215;g15f8eed6f91_3_68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6" name="Google Shape;216;g15f8eed6f91_3_68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7" name="Google Shape;217;g15f8eed6f91_3_68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g15f8eed6f91_3_68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9" name="Google Shape;219;g15f8eed6f91_3_68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0" name="Google Shape;220;g15f8eed6f91_3_68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23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27;p23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" name="Google Shape;28;p23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" name="Google Shape;29;p23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23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1;p23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" name="Google Shape;32;p23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" name="Google Shape;33;p23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5f8eed6f91_3_659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3" name="Google Shape;223;g15f8eed6f91_3_659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4" name="Google Shape;224;g15f8eed6f91_3_65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5" name="Google Shape;225;g15f8eed6f91_3_65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g15f8eed6f91_3_6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g15f8eed6f91_3_65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8" name="Google Shape;228;g15f8eed6f91_3_65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9" name="Google Shape;229;g15f8eed6f91_3_65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0" name="Google Shape;230;g15f8eed6f91_3_65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1" name="Google Shape;231;g15f8eed6f91_3_65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g15f8eed6f91_3_65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3" name="Google Shape;233;g15f8eed6f91_3_65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5f8eed6f91_3_67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15f8eed6f91_3_672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7" name="Google Shape;237;g15f8eed6f91_3_672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38" name="Google Shape;238;g15f8eed6f91_3_67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9" name="Google Shape;239;g15f8eed6f91_3_67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" name="Google Shape;240;g15f8eed6f91_3_67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1" name="Google Shape;241;g15f8eed6f91_3_67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2" name="Google Shape;242;g15f8eed6f91_3_67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3" name="Google Shape;243;g15f8eed6f91_3_6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5f8eed6f91_3_644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6" name="Google Shape;246;g15f8eed6f91_3_644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7" name="Google Shape;247;g15f8eed6f91_3_6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48" name="Google Shape;248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9" name="Google Shape;249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0" name="Google Shape;250;g15f8eed6f91_3_6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g15f8eed6f91_3_6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3" name="Google Shape;253;g15f8eed6f91_3_6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4" name="Google Shape;254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5" name="Google Shape;255;g15f8eed6f91_3_6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6" name="Google Shape;256;g15f8eed6f91_3_6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7" name="Google Shape;257;g15f8eed6f91_3_6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8" name="Google Shape;258;g15f8eed6f91_3_6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5f8eed6f91_3_694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1" name="Google Shape;261;g15f8eed6f91_3_694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2" name="Google Shape;262;g15f8eed6f91_3_694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3" name="Google Shape;263;g15f8eed6f91_3_69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4" name="Google Shape;264;g15f8eed6f91_3_69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g15f8eed6f91_3_6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g15f8eed6f91_3_69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7" name="Google Shape;267;g15f8eed6f91_3_69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8" name="Google Shape;268;g15f8eed6f91_3_69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9" name="Google Shape;269;g15f8eed6f91_3_69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0" name="Google Shape;270;g15f8eed6f91_3_69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1" name="Google Shape;271;g15f8eed6f91_3_69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2" name="Google Shape;272;g15f8eed6f91_3_69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5f8eed6f91_3_70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5" name="Google Shape;275;g15f8eed6f91_3_708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76" name="Google Shape;276;g15f8eed6f91_3_70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g15f8eed6f91_3_7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g15f8eed6f91_3_70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9" name="Google Shape;279;g15f8eed6f91_3_70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0" name="Google Shape;280;g15f8eed6f91_3_70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1" name="Google Shape;281;g15f8eed6f91_3_70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Google Shape;282;g15f8eed6f91_3_70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3" name="Google Shape;283;g15f8eed6f91_3_70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4" name="Google Shape;284;g15f8eed6f91_3_70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5f8eed6f91_3_72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7" name="Google Shape;287;g15f8eed6f91_3_7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8" name="Google Shape;288;g15f8eed6f91_3_7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g15f8eed6f91_3_7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g15f8eed6f91_3_7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1" name="Google Shape;291;g15f8eed6f91_3_7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2" name="Google Shape;292;g15f8eed6f91_3_7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3" name="Google Shape;293;g15f8eed6f91_3_7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4" name="Google Shape;294;g15f8eed6f91_3_7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5" name="Google Shape;295;g15f8eed6f91_3_7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6" name="Google Shape;296;g15f8eed6f91_3_7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5f8eed6f91_3_744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9" name="Google Shape;299;g15f8eed6f91_3_7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0" name="Google Shape;300;g15f8eed6f91_3_7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g15f8eed6f91_3_7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g15f8eed6f91_3_7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3" name="Google Shape;303;g15f8eed6f91_3_7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4" name="Google Shape;304;g15f8eed6f91_3_7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5" name="Google Shape;305;g15f8eed6f91_3_7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g15f8eed6f91_3_7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7" name="Google Shape;307;g15f8eed6f91_3_7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8" name="Google Shape;308;g15f8eed6f91_3_7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g15f8eed6f91_3_756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15f8eed6f91_3_7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2" name="Google Shape;312;g15f8eed6f91_3_756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3" name="Google Shape;313;g15f8eed6f91_3_75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g15f8eed6f91_3_7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g15f8eed6f91_3_75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6" name="Google Shape;316;g15f8eed6f91_3_75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7" name="Google Shape;317;g15f8eed6f91_3_75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8" name="Google Shape;318;g15f8eed6f91_3_75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9" name="Google Shape;319;g15f8eed6f91_3_75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0" name="Google Shape;320;g15f8eed6f91_3_75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1" name="Google Shape;321;g15f8eed6f91_3_75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15f8eed6f91_3_769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15f8eed6f91_3_769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15f8eed6f91_3_769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6" name="Google Shape;326;g15f8eed6f91_3_769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7" name="Google Shape;327;g15f8eed6f91_3_76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8" name="Google Shape;328;g15f8eed6f91_3_7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5f8eed6f91_3_776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15f8eed6f91_3_776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32" name="Google Shape;332;g15f8eed6f91_3_776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9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9" name="Google Shape;39;p1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" name="Google Shape;40;p1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" name="Google Shape;41;p1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1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43;p1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" name="Google Shape;44;p1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" name="Google Shape;45;p1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5f8eed6f91_3_78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15f8eed6f91_3_780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6" name="Google Shape;336;g15f8eed6f91_3_780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7" name="Google Shape;337;g15f8eed6f91_3_78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8" name="Google Shape;338;g15f8eed6f91_3_78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9" name="Google Shape;339;g15f8eed6f91_3_78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g15f8eed6f91_3_7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1" name="Google Shape;341;g15f8eed6f91_3_78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2" name="Google Shape;342;g15f8eed6f91_3_78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3" name="Google Shape;343;g15f8eed6f91_3_78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4" name="Google Shape;344;g15f8eed6f91_3_78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5" name="Google Shape;345;g15f8eed6f91_3_78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6" name="Google Shape;346;g15f8eed6f91_3_78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7" name="Google Shape;347;g15f8eed6f91_3_78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5f8eed6f91_3_795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15f8eed6f91_3_795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5f8eed6f91_3_79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3" name="Google Shape;353;g15f8eed6f91_3_79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4" name="Google Shape;354;g15f8eed6f91_3_79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5" name="Google Shape;355;g15f8eed6f91_3_79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6" name="Google Shape;356;g15f8eed6f91_3_79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845c88b0d6_0_1574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63" name="Google Shape;363;g2845c88b0d6_0_1574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4" name="Google Shape;364;g2845c88b0d6_0_157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65" name="Google Shape;365;g2845c88b0d6_0_157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6" name="Google Shape;366;g2845c88b0d6_0_157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7" name="Google Shape;367;g2845c88b0d6_0_157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g2845c88b0d6_0_15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9" name="Google Shape;369;g2845c88b0d6_0_157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0" name="Google Shape;370;g2845c88b0d6_0_157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1" name="Google Shape;371;g2845c88b0d6_0_157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2" name="Google Shape;372;g2845c88b0d6_0_157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3" name="Google Shape;373;g2845c88b0d6_0_157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4" name="Google Shape;374;g2845c88b0d6_0_157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5" name="Google Shape;375;g2845c88b0d6_0_157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845c88b0d6_0_1589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8" name="Google Shape;378;g2845c88b0d6_0_158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9" name="Google Shape;379;g2845c88b0d6_0_158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g2845c88b0d6_0_15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1" name="Google Shape;381;g2845c88b0d6_0_158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2" name="Google Shape;382;g2845c88b0d6_0_158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3" name="Google Shape;383;g2845c88b0d6_0_158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4" name="Google Shape;384;g2845c88b0d6_0_158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5" name="Google Shape;385;g2845c88b0d6_0_158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6" name="Google Shape;386;g2845c88b0d6_0_158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7" name="Google Shape;387;g2845c88b0d6_0_158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845c88b0d6_0_1601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90" name="Google Shape;390;g2845c88b0d6_0_1601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1" name="Google Shape;391;g2845c88b0d6_0_160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2" name="Google Shape;392;g2845c88b0d6_0_160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g2845c88b0d6_0_16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4" name="Google Shape;394;g2845c88b0d6_0_160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5" name="Google Shape;395;g2845c88b0d6_0_160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6" name="Google Shape;396;g2845c88b0d6_0_160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7" name="Google Shape;397;g2845c88b0d6_0_160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8" name="Google Shape;398;g2845c88b0d6_0_160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9" name="Google Shape;399;g2845c88b0d6_0_160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0" name="Google Shape;400;g2845c88b0d6_0_160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845c88b0d6_0_161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2845c88b0d6_0_1614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04" name="Google Shape;404;g2845c88b0d6_0_1614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05" name="Google Shape;405;g2845c88b0d6_0_16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6" name="Google Shape;406;g2845c88b0d6_0_161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7" name="Google Shape;407;g2845c88b0d6_0_161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8" name="Google Shape;408;g2845c88b0d6_0_161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9" name="Google Shape;409;g2845c88b0d6_0_161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10" name="Google Shape;410;g2845c88b0d6_0_16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845c88b0d6_0_16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3" name="Google Shape;413;g2845c88b0d6_0_1624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g2845c88b0d6_0_162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g2845c88b0d6_0_16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6" name="Google Shape;416;g2845c88b0d6_0_16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7" name="Google Shape;417;g2845c88b0d6_0_16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8" name="Google Shape;418;g2845c88b0d6_0_16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9" name="Google Shape;419;g2845c88b0d6_0_162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0" name="Google Shape;420;g2845c88b0d6_0_162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1" name="Google Shape;421;g2845c88b0d6_0_162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2" name="Google Shape;422;g2845c88b0d6_0_162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845c88b0d6_0_1636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25" name="Google Shape;425;g2845c88b0d6_0_1636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6" name="Google Shape;426;g2845c88b0d6_0_1636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7" name="Google Shape;427;g2845c88b0d6_0_163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8" name="Google Shape;428;g2845c88b0d6_0_163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g2845c88b0d6_0_16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g2845c88b0d6_0_163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1" name="Google Shape;431;g2845c88b0d6_0_163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2" name="Google Shape;432;g2845c88b0d6_0_163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3" name="Google Shape;433;g2845c88b0d6_0_163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4" name="Google Shape;434;g2845c88b0d6_0_163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5" name="Google Shape;435;g2845c88b0d6_0_163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6" name="Google Shape;436;g2845c88b0d6_0_163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845c88b0d6_0_165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9" name="Google Shape;439;g2845c88b0d6_0_1650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40" name="Google Shape;440;g2845c88b0d6_0_165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g2845c88b0d6_0_16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2" name="Google Shape;442;g2845c88b0d6_0_165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3" name="Google Shape;443;g2845c88b0d6_0_165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4" name="Google Shape;444;g2845c88b0d6_0_165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5" name="Google Shape;445;g2845c88b0d6_0_165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6" name="Google Shape;446;g2845c88b0d6_0_165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7" name="Google Shape;447;g2845c88b0d6_0_165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8" name="Google Shape;448;g2845c88b0d6_0_165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0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20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0" name="Google Shape;50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" name="Google Shape;51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Google Shape;54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" name="Google Shape;55;p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" name="Google Shape;56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" name="Google Shape;57;p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" name="Google Shape;58;p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" name="Google Shape;59;p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" name="Google Shape;60;p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845c88b0d6_0_1662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51" name="Google Shape;451;g2845c88b0d6_0_166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2" name="Google Shape;452;g2845c88b0d6_0_166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g2845c88b0d6_0_16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4" name="Google Shape;454;g2845c88b0d6_0_166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5" name="Google Shape;455;g2845c88b0d6_0_166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6" name="Google Shape;456;g2845c88b0d6_0_166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7" name="Google Shape;457;g2845c88b0d6_0_166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8" name="Google Shape;458;g2845c88b0d6_0_166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9" name="Google Shape;459;g2845c88b0d6_0_166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0" name="Google Shape;460;g2845c88b0d6_0_166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845c88b0d6_0_167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g2845c88b0d6_0_16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2845c88b0d6_0_1674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5" name="Google Shape;465;g2845c88b0d6_0_167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466" name="Google Shape;466;g2845c88b0d6_0_167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7" name="Google Shape;467;g2845c88b0d6_0_167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8" name="Google Shape;468;g2845c88b0d6_0_167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9" name="Google Shape;469;g2845c88b0d6_0_167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0" name="Google Shape;470;g2845c88b0d6_0_167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1" name="Google Shape;471;g2845c88b0d6_0_167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2" name="Google Shape;472;g2845c88b0d6_0_167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845c88b0d6_0_1686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75" name="Google Shape;475;g2845c88b0d6_0_168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6" name="Google Shape;476;g2845c88b0d6_0_168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g2845c88b0d6_0_16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8" name="Google Shape;478;g2845c88b0d6_0_168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9" name="Google Shape;479;g2845c88b0d6_0_168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0" name="Google Shape;480;g2845c88b0d6_0_168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1" name="Google Shape;481;g2845c88b0d6_0_168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2" name="Google Shape;482;g2845c88b0d6_0_168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3" name="Google Shape;483;g2845c88b0d6_0_168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4" name="Google Shape;484;g2845c88b0d6_0_168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g2845c88b0d6_0_1698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2845c88b0d6_0_169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8" name="Google Shape;488;g2845c88b0d6_0_1698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9" name="Google Shape;489;g2845c88b0d6_0_169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g2845c88b0d6_0_16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1" name="Google Shape;491;g2845c88b0d6_0_169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2" name="Google Shape;492;g2845c88b0d6_0_169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3" name="Google Shape;493;g2845c88b0d6_0_169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4" name="Google Shape;494;g2845c88b0d6_0_169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5" name="Google Shape;495;g2845c88b0d6_0_169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6" name="Google Shape;496;g2845c88b0d6_0_169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7" name="Google Shape;497;g2845c88b0d6_0_169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g2845c88b0d6_0_1711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2845c88b0d6_0_1711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g2845c88b0d6_0_1711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2" name="Google Shape;502;g2845c88b0d6_0_1711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03" name="Google Shape;503;g2845c88b0d6_0_17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04" name="Google Shape;504;g2845c88b0d6_0_17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4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845c88b0d6_0_1718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g2845c88b0d6_0_1718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08" name="Google Shape;508;g2845c88b0d6_0_1718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845c88b0d6_0_172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2845c88b0d6_0_1722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2" name="Google Shape;512;g2845c88b0d6_0_1722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13" name="Google Shape;513;g2845c88b0d6_0_172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4" name="Google Shape;514;g2845c88b0d6_0_17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5" name="Google Shape;515;g2845c88b0d6_0_172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6" name="Google Shape;516;g2845c88b0d6_0_17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7" name="Google Shape;517;g2845c88b0d6_0_172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8" name="Google Shape;518;g2845c88b0d6_0_172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9" name="Google Shape;519;g2845c88b0d6_0_172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0" name="Google Shape;520;g2845c88b0d6_0_172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1" name="Google Shape;521;g2845c88b0d6_0_172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2" name="Google Shape;522;g2845c88b0d6_0_172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3" name="Google Shape;523;g2845c88b0d6_0_172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845c88b0d6_0_1737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g2845c88b0d6_0_1737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845c88b0d6_0_174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9" name="Google Shape;529;g2845c88b0d6_0_174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0" name="Google Shape;530;g2845c88b0d6_0_174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1" name="Google Shape;531;g2845c88b0d6_0_174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2" name="Google Shape;532;g2845c88b0d6_0_174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6086a390f4_1_194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39" name="Google Shape;539;g26086a390f4_1_19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40" name="Google Shape;540;g26086a390f4_1_19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1" name="Google Shape;541;g26086a390f4_1_1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2" name="Google Shape;542;g26086a390f4_1_19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3" name="Google Shape;543;g26086a390f4_1_19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4" name="Google Shape;544;g26086a390f4_1_19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5" name="Google Shape;545;g26086a390f4_1_19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6" name="Google Shape;546;g26086a390f4_1_19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7" name="Google Shape;547;g26086a390f4_1_19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8" name="Google Shape;548;g26086a390f4_1_19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" name="Google Shape;63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3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3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" name="Google Shape;67;p3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" name="Google Shape;68;p3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" name="Google Shape;69;p3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" name="Google Shape;70;p3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3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3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26086a390f4_1_206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1" name="Google Shape;551;g26086a390f4_1_206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2" name="Google Shape;552;g26086a390f4_1_20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3" name="Google Shape;553;g26086a390f4_1_20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Google Shape;554;g26086a390f4_1_2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5" name="Google Shape;555;g26086a390f4_1_20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6" name="Google Shape;556;g26086a390f4_1_20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7" name="Google Shape;557;g26086a390f4_1_20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8" name="Google Shape;558;g26086a390f4_1_20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9" name="Google Shape;559;g26086a390f4_1_20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0" name="Google Shape;560;g26086a390f4_1_20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1" name="Google Shape;561;g26086a390f4_1_20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6086a390f4_1_21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4" name="Google Shape;564;g26086a390f4_1_2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g26086a390f4_1_219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6" name="Google Shape;566;g26086a390f4_1_2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67" name="Google Shape;567;g26086a390f4_1_21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8" name="Google Shape;568;g26086a390f4_1_21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9" name="Google Shape;569;g26086a390f4_1_21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0" name="Google Shape;570;g26086a390f4_1_21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1" name="Google Shape;571;g26086a390f4_1_21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2" name="Google Shape;572;g26086a390f4_1_21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3" name="Google Shape;573;g26086a390f4_1_21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6086a390f4_1_231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6" name="Google Shape;576;g26086a390f4_1_231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77" name="Google Shape;577;g26086a390f4_1_2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78" name="Google Shape;578;g26086a390f4_1_23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9" name="Google Shape;579;g26086a390f4_1_23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0" name="Google Shape;580;g26086a390f4_1_23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1" name="Google Shape;581;g26086a390f4_1_2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2" name="Google Shape;582;g26086a390f4_1_23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3" name="Google Shape;583;g26086a390f4_1_23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4" name="Google Shape;584;g26086a390f4_1_23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5" name="Google Shape;585;g26086a390f4_1_23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6" name="Google Shape;586;g26086a390f4_1_23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7" name="Google Shape;587;g26086a390f4_1_23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8" name="Google Shape;588;g26086a390f4_1_23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6086a390f4_1_246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91" name="Google Shape;591;g26086a390f4_1_24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2" name="Google Shape;592;g26086a390f4_1_24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" name="Google Shape;593;g26086a390f4_1_2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4" name="Google Shape;594;g26086a390f4_1_24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5" name="Google Shape;595;g26086a390f4_1_24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6" name="Google Shape;596;g26086a390f4_1_24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7" name="Google Shape;597;g26086a390f4_1_24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8" name="Google Shape;598;g26086a390f4_1_24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9" name="Google Shape;599;g26086a390f4_1_24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0" name="Google Shape;600;g26086a390f4_1_24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6086a390f4_1_258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03" name="Google Shape;603;g26086a390f4_1_258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4" name="Google Shape;604;g26086a390f4_1_258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5" name="Google Shape;605;g26086a390f4_1_25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6" name="Google Shape;606;g26086a390f4_1_25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7" name="Google Shape;607;g26086a390f4_1_2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8" name="Google Shape;608;g26086a390f4_1_25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9" name="Google Shape;609;g26086a390f4_1_25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0" name="Google Shape;610;g26086a390f4_1_25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1" name="Google Shape;611;g26086a390f4_1_25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2" name="Google Shape;612;g26086a390f4_1_25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3" name="Google Shape;613;g26086a390f4_1_25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4" name="Google Shape;614;g26086a390f4_1_25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6086a390f4_1_27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7" name="Google Shape;617;g26086a390f4_1_27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18" name="Google Shape;618;g26086a390f4_1_27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9" name="Google Shape;619;g26086a390f4_1_27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0" name="Google Shape;620;g26086a390f4_1_27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6086a390f4_1_27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3" name="Google Shape;623;g26086a390f4_1_278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g26086a390f4_1_27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5" name="Google Shape;625;g26086a390f4_1_2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6" name="Google Shape;626;g26086a390f4_1_27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7" name="Google Shape;627;g26086a390f4_1_27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8" name="Google Shape;628;g26086a390f4_1_27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9" name="Google Shape;629;g26086a390f4_1_27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0" name="Google Shape;630;g26086a390f4_1_27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1" name="Google Shape;631;g26086a390f4_1_27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2" name="Google Shape;632;g26086a390f4_1_27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6086a390f4_1_290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35" name="Google Shape;635;g26086a390f4_1_29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6" name="Google Shape;636;g26086a390f4_1_29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g26086a390f4_1_2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8" name="Google Shape;638;g26086a390f4_1_29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9" name="Google Shape;639;g26086a390f4_1_29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0" name="Google Shape;640;g26086a390f4_1_29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41" name="Google Shape;641;g26086a390f4_1_29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2" name="Google Shape;642;g26086a390f4_1_29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3" name="Google Shape;643;g26086a390f4_1_29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4" name="Google Shape;644;g26086a390f4_1_29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6086a390f4_1_30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g26086a390f4_1_302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48" name="Google Shape;648;g26086a390f4_1_302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49" name="Google Shape;649;g26086a390f4_1_30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0" name="Google Shape;650;g26086a390f4_1_30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1" name="Google Shape;651;g26086a390f4_1_30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2" name="Google Shape;652;g26086a390f4_1_30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3" name="Google Shape;653;g26086a390f4_1_30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54" name="Google Shape;654;g26086a390f4_1_3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6086a390f4_1_3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7" name="Google Shape;657;g26086a390f4_1_312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58" name="Google Shape;658;g26086a390f4_1_31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9" name="Google Shape;659;g26086a390f4_1_3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0" name="Google Shape;660;g26086a390f4_1_31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1" name="Google Shape;661;g26086a390f4_1_31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2" name="Google Shape;662;g26086a390f4_1_31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3" name="Google Shape;663;g26086a390f4_1_31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4" name="Google Shape;664;g26086a390f4_1_31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5" name="Google Shape;665;g26086a390f4_1_31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6" name="Google Shape;666;g26086a390f4_1_31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5" name="Google Shape;75;p21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21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2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2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" name="Google Shape;81;p2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" name="Google Shape;82;p2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" name="Google Shape;83;p2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" name="Google Shape;84;p2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" name="Google Shape;85;p2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" name="Google Shape;86;p2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g26086a390f4_1_324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g26086a390f4_1_3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70" name="Google Shape;670;g26086a390f4_1_324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1" name="Google Shape;671;g26086a390f4_1_32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2" name="Google Shape;672;g26086a390f4_1_3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3" name="Google Shape;673;g26086a390f4_1_3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4" name="Google Shape;674;g26086a390f4_1_3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5" name="Google Shape;675;g26086a390f4_1_3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6" name="Google Shape;676;g26086a390f4_1_32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7" name="Google Shape;677;g26086a390f4_1_32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8" name="Google Shape;678;g26086a390f4_1_32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9" name="Google Shape;679;g26086a390f4_1_32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g26086a390f4_1_337"/>
          <p:cNvPicPr preferRelativeResize="0"/>
          <p:nvPr/>
        </p:nvPicPr>
        <p:blipFill rotWithShape="1">
          <a:blip r:embed="rId2">
            <a:alphaModFix/>
          </a:blip>
          <a:srcRect b="12502" l="-7320" r="7319" t="12495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g26086a390f4_1_337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g26086a390f4_1_337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84" name="Google Shape;684;g26086a390f4_1_337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5" name="Google Shape;685;g26086a390f4_1_33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86" name="Google Shape;686;g26086a390f4_1_3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26086a390f4_1_344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g26086a390f4_1_344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690" name="Google Shape;690;g26086a390f4_1_344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6086a390f4_1_348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g26086a390f4_1_348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94" name="Google Shape;694;g26086a390f4_1_348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95" name="Google Shape;695;g26086a390f4_1_348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6" name="Google Shape;696;g26086a390f4_1_34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97" name="Google Shape;697;g26086a390f4_1_34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" name="Google Shape;698;g26086a390f4_1_3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9" name="Google Shape;699;g26086a390f4_1_34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0" name="Google Shape;700;g26086a390f4_1_34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1" name="Google Shape;701;g26086a390f4_1_34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02" name="Google Shape;702;g26086a390f4_1_34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3" name="Google Shape;703;g26086a390f4_1_34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4" name="Google Shape;704;g26086a390f4_1_34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5" name="Google Shape;705;g26086a390f4_1_34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26086a390f4_1_363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g26086a390f4_1_363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26086a390f4_1_55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5" name="Google Shape;715;g26086a390f4_1_5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g26086a390f4_1_556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7" name="Google Shape;717;g26086a390f4_1_5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718" name="Google Shape;718;g26086a390f4_1_55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9" name="Google Shape;719;g26086a390f4_1_55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0" name="Google Shape;720;g26086a390f4_1_55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1" name="Google Shape;721;g26086a390f4_1_55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2" name="Google Shape;722;g26086a390f4_1_55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3" name="Google Shape;723;g26086a390f4_1_55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4" name="Google Shape;724;g26086a390f4_1_55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6086a390f4_1_568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27" name="Google Shape;727;g26086a390f4_1_56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28" name="Google Shape;728;g26086a390f4_1_56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9" name="Google Shape;729;g26086a390f4_1_5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0" name="Google Shape;730;g26086a390f4_1_56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1" name="Google Shape;731;g26086a390f4_1_56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2" name="Google Shape;732;g26086a390f4_1_56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33" name="Google Shape;733;g26086a390f4_1_56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4" name="Google Shape;734;g26086a390f4_1_56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5" name="Google Shape;735;g26086a390f4_1_56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6" name="Google Shape;736;g26086a390f4_1_56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26086a390f4_1_58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9" name="Google Shape;739;g26086a390f4_1_580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g26086a390f4_1_58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1" name="Google Shape;741;g26086a390f4_1_5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2" name="Google Shape;742;g26086a390f4_1_58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3" name="Google Shape;743;g26086a390f4_1_58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4" name="Google Shape;744;g26086a390f4_1_58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5" name="Google Shape;745;g26086a390f4_1_58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6" name="Google Shape;746;g26086a390f4_1_58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7" name="Google Shape;747;g26086a390f4_1_58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8" name="Google Shape;748;g26086a390f4_1_58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26086a390f4_1_592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51" name="Google Shape;751;g26086a390f4_1_592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2" name="Google Shape;752;g26086a390f4_1_59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3" name="Google Shape;753;g26086a390f4_1_59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4" name="Google Shape;754;g26086a390f4_1_5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5" name="Google Shape;755;g26086a390f4_1_59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6" name="Google Shape;756;g26086a390f4_1_59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7" name="Google Shape;757;g26086a390f4_1_59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58" name="Google Shape;758;g26086a390f4_1_59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9" name="Google Shape;759;g26086a390f4_1_59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0" name="Google Shape;760;g26086a390f4_1_59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1" name="Google Shape;761;g26086a390f4_1_59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26086a390f4_1_60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g26086a390f4_1_605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65" name="Google Shape;765;g26086a390f4_1_605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66" name="Google Shape;766;g26086a390f4_1_60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67" name="Google Shape;767;g26086a390f4_1_60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8" name="Google Shape;768;g26086a390f4_1_60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9" name="Google Shape;769;g26086a390f4_1_60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0" name="Google Shape;770;g26086a390f4_1_60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71" name="Google Shape;771;g26086a390f4_1_6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0eb72f8a9b_4_28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g20eb72f8a9b_4_28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" name="Google Shape;90;g20eb72f8a9b_4_28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g20eb72f8a9b_4_28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g20eb72f8a9b_4_28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26086a390f4_1_615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74" name="Google Shape;774;g26086a390f4_1_615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75" name="Google Shape;775;g26086a390f4_1_6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776" name="Google Shape;776;g26086a390f4_1_61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7" name="Google Shape;777;g26086a390f4_1_61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78" name="Google Shape;778;g26086a390f4_1_61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9" name="Google Shape;779;g26086a390f4_1_6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0" name="Google Shape;780;g26086a390f4_1_61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1" name="Google Shape;781;g26086a390f4_1_61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2" name="Google Shape;782;g26086a390f4_1_61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83" name="Google Shape;783;g26086a390f4_1_61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4" name="Google Shape;784;g26086a390f4_1_61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5" name="Google Shape;785;g26086a390f4_1_61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6" name="Google Shape;786;g26086a390f4_1_61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26086a390f4_1_630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89" name="Google Shape;789;g26086a390f4_1_630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0" name="Google Shape;790;g26086a390f4_1_630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1" name="Google Shape;791;g26086a390f4_1_6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92" name="Google Shape;792;g26086a390f4_1_63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3" name="Google Shape;793;g26086a390f4_1_6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4" name="Google Shape;794;g26086a390f4_1_63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5" name="Google Shape;795;g26086a390f4_1_63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6" name="Google Shape;796;g26086a390f4_1_63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97" name="Google Shape;797;g26086a390f4_1_63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8" name="Google Shape;798;g26086a390f4_1_63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9" name="Google Shape;799;g26086a390f4_1_63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00" name="Google Shape;800;g26086a390f4_1_63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26086a390f4_1_6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03" name="Google Shape;803;g26086a390f4_1_644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04" name="Google Shape;804;g26086a390f4_1_6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5" name="Google Shape;805;g26086a390f4_1_6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6" name="Google Shape;806;g26086a390f4_1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07" name="Google Shape;807;g26086a390f4_1_6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08" name="Google Shape;808;g26086a390f4_1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9" name="Google Shape;809;g26086a390f4_1_6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0" name="Google Shape;810;g26086a390f4_1_6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1" name="Google Shape;811;g26086a390f4_1_6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2" name="Google Shape;812;g26086a390f4_1_6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26086a390f4_1_656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15" name="Google Shape;815;g26086a390f4_1_6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16" name="Google Shape;816;g26086a390f4_1_65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7" name="Google Shape;817;g26086a390f4_1_6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8" name="Google Shape;818;g26086a390f4_1_65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9" name="Google Shape;819;g26086a390f4_1_65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0" name="Google Shape;820;g26086a390f4_1_65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1" name="Google Shape;821;g26086a390f4_1_65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2" name="Google Shape;822;g26086a390f4_1_65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3" name="Google Shape;823;g26086a390f4_1_65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4" name="Google Shape;824;g26086a390f4_1_65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26086a390f4_1_668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7" name="Google Shape;827;g26086a390f4_1_66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8" name="Google Shape;828;g26086a390f4_1_66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9" name="Google Shape;829;g26086a390f4_1_6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0" name="Google Shape;830;g26086a390f4_1_66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1" name="Google Shape;831;g26086a390f4_1_66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2" name="Google Shape;832;g26086a390f4_1_66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3" name="Google Shape;833;g26086a390f4_1_66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4" name="Google Shape;834;g26086a390f4_1_66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5" name="Google Shape;835;g26086a390f4_1_66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6" name="Google Shape;836;g26086a390f4_1_66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g26086a390f4_1_680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g26086a390f4_1_68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40" name="Google Shape;840;g26086a390f4_1_680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41" name="Google Shape;841;g26086a390f4_1_68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2" name="Google Shape;842;g26086a390f4_1_6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3" name="Google Shape;843;g26086a390f4_1_68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4" name="Google Shape;844;g26086a390f4_1_68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5" name="Google Shape;845;g26086a390f4_1_68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6" name="Google Shape;846;g26086a390f4_1_68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7" name="Google Shape;847;g26086a390f4_1_68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8" name="Google Shape;848;g26086a390f4_1_68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9" name="Google Shape;849;g26086a390f4_1_68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Google Shape;851;g26086a390f4_1_693"/>
          <p:cNvPicPr preferRelativeResize="0"/>
          <p:nvPr/>
        </p:nvPicPr>
        <p:blipFill rotWithShape="1">
          <a:blip r:embed="rId2">
            <a:alphaModFix/>
          </a:blip>
          <a:srcRect b="12502" l="-7320" r="7319" t="12495"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g26086a390f4_1_693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g26086a390f4_1_693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54" name="Google Shape;854;g26086a390f4_1_693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55" name="Google Shape;855;g26086a390f4_1_69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56" name="Google Shape;856;g26086a390f4_1_6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4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26086a390f4_1_700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g26086a390f4_1_700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60" name="Google Shape;860;g26086a390f4_1_700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26086a390f4_1_70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g26086a390f4_1_704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64" name="Google Shape;864;g26086a390f4_1_704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65" name="Google Shape;865;g26086a390f4_1_704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66" name="Google Shape;866;g26086a390f4_1_70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67" name="Google Shape;867;g26086a390f4_1_70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8" name="Google Shape;868;g26086a390f4_1_7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9" name="Google Shape;869;g26086a390f4_1_70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70" name="Google Shape;870;g26086a390f4_1_70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71" name="Google Shape;871;g26086a390f4_1_70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2" name="Google Shape;872;g26086a390f4_1_70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3" name="Google Shape;873;g26086a390f4_1_70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74" name="Google Shape;874;g26086a390f4_1_70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75" name="Google Shape;875;g26086a390f4_1_70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26086a390f4_1_719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g26086a390f4_1_719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31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3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" name="Google Shape;99;p3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" name="Google Shape;100;p3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1" name="Google Shape;101;p3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Google Shape;102;p3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" name="Google Shape;103;p3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" name="Google Shape;104;p3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6086a390f4_1_72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1" name="Google Shape;881;g26086a390f4_1_72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2" name="Google Shape;882;g26086a390f4_1_7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3" name="Google Shape;883;g26086a390f4_1_7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4" name="Google Shape;884;g26086a390f4_1_7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1ed47fabf16_1_447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91" name="Google Shape;891;g1ed47fabf16_1_447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92" name="Google Shape;892;g1ed47fabf16_1_44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893" name="Google Shape;893;g1ed47fabf16_1_44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94" name="Google Shape;894;g1ed47fabf16_1_44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95" name="Google Shape;895;g1ed47fabf16_1_44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6" name="Google Shape;896;g1ed47fabf16_1_4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7" name="Google Shape;897;g1ed47fabf16_1_44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98" name="Google Shape;898;g1ed47fabf16_1_44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99" name="Google Shape;899;g1ed47fabf16_1_44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0" name="Google Shape;900;g1ed47fabf16_1_44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1" name="Google Shape;901;g1ed47fabf16_1_44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02" name="Google Shape;902;g1ed47fabf16_1_44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03" name="Google Shape;903;g1ed47fabf16_1_44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1ed47fabf16_1_462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6" name="Google Shape;906;g1ed47fabf16_1_46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07" name="Google Shape;907;g1ed47fabf16_1_46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8" name="Google Shape;908;g1ed47fabf16_1_4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9" name="Google Shape;909;g1ed47fabf16_1_46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10" name="Google Shape;910;g1ed47fabf16_1_46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11" name="Google Shape;911;g1ed47fabf16_1_46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12" name="Google Shape;912;g1ed47fabf16_1_46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3" name="Google Shape;913;g1ed47fabf16_1_46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14" name="Google Shape;914;g1ed47fabf16_1_46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15" name="Google Shape;915;g1ed47fabf16_1_46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ed47fabf16_1_474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18" name="Google Shape;918;g1ed47fabf16_1_474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19" name="Google Shape;919;g1ed47fabf16_1_47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20" name="Google Shape;920;g1ed47fabf16_1_47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1" name="Google Shape;921;g1ed47fabf16_1_4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2" name="Google Shape;922;g1ed47fabf16_1_47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23" name="Google Shape;923;g1ed47fabf16_1_47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24" name="Google Shape;924;g1ed47fabf16_1_47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25" name="Google Shape;925;g1ed47fabf16_1_47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6" name="Google Shape;926;g1ed47fabf16_1_47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27" name="Google Shape;927;g1ed47fabf16_1_47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28" name="Google Shape;928;g1ed47fabf16_1_47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ed47fabf16_1_48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g1ed47fabf16_1_487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32" name="Google Shape;932;g1ed47fabf16_1_487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33" name="Google Shape;933;g1ed47fabf16_1_48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4" name="Google Shape;934;g1ed47fabf16_1_48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5" name="Google Shape;935;g1ed47fabf16_1_48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36" name="Google Shape;936;g1ed47fabf16_1_48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37" name="Google Shape;937;g1ed47fabf16_1_48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38" name="Google Shape;938;g1ed47fabf16_1_4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1ed47fabf16_1_49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41" name="Google Shape;941;g1ed47fabf16_1_497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g1ed47fabf16_1_49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3" name="Google Shape;943;g1ed47fabf16_1_4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4" name="Google Shape;944;g1ed47fabf16_1_49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45" name="Google Shape;945;g1ed47fabf16_1_49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46" name="Google Shape;946;g1ed47fabf16_1_49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47" name="Google Shape;947;g1ed47fabf16_1_49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8" name="Google Shape;948;g1ed47fabf16_1_49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49" name="Google Shape;949;g1ed47fabf16_1_49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50" name="Google Shape;950;g1ed47fabf16_1_49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1ed47fabf16_1_509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53" name="Google Shape;953;g1ed47fabf16_1_509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4" name="Google Shape;954;g1ed47fabf16_1_509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5" name="Google Shape;955;g1ed47fabf16_1_50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6" name="Google Shape;956;g1ed47fabf16_1_50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7" name="Google Shape;957;g1ed47fabf16_1_5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8" name="Google Shape;958;g1ed47fabf16_1_50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59" name="Google Shape;959;g1ed47fabf16_1_50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60" name="Google Shape;960;g1ed47fabf16_1_50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1" name="Google Shape;961;g1ed47fabf16_1_50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2" name="Google Shape;962;g1ed47fabf16_1_50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63" name="Google Shape;963;g1ed47fabf16_1_50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64" name="Google Shape;964;g1ed47fabf16_1_50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1ed47fabf16_1_5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67" name="Google Shape;967;g1ed47fabf16_1_523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68" name="Google Shape;968;g1ed47fabf16_1_523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9" name="Google Shape;969;g1ed47fabf16_1_5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0" name="Google Shape;970;g1ed47fabf16_1_523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71" name="Google Shape;971;g1ed47fabf16_1_523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72" name="Google Shape;972;g1ed47fabf16_1_523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73" name="Google Shape;973;g1ed47fabf16_1_523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4" name="Google Shape;974;g1ed47fabf16_1_523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75" name="Google Shape;975;g1ed47fabf16_1_523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76" name="Google Shape;976;g1ed47fabf16_1_523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1ed47fabf16_1_535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79" name="Google Shape;979;g1ed47fabf16_1_53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80" name="Google Shape;980;g1ed47fabf16_1_53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1" name="Google Shape;981;g1ed47fabf16_1_5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2" name="Google Shape;982;g1ed47fabf16_1_53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83" name="Google Shape;983;g1ed47fabf16_1_53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84" name="Google Shape;984;g1ed47fabf16_1_53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85" name="Google Shape;985;g1ed47fabf16_1_53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6" name="Google Shape;986;g1ed47fabf16_1_53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87" name="Google Shape;987;g1ed47fabf16_1_53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88" name="Google Shape;988;g1ed47fabf16_1_53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1ed47fabf16_1_54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1" name="Google Shape;991;g1ed47fabf16_1_5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g1ed47fabf16_1_547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3" name="Google Shape;993;g1ed47fabf16_1_54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994" name="Google Shape;994;g1ed47fabf16_1_54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5" name="Google Shape;995;g1ed47fabf16_1_54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6" name="Google Shape;996;g1ed47fabf16_1_54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97" name="Google Shape;997;g1ed47fabf16_1_54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98" name="Google Shape;998;g1ed47fabf16_1_54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9" name="Google Shape;999;g1ed47fabf16_1_54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0" name="Google Shape;1000;g1ed47fabf16_1_54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7" name="Google Shape;107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2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2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2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" name="Google Shape;112;p2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" name="Google Shape;113;p2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p2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" name="Google Shape;115;p2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" name="Google Shape;116;p2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1ed47fabf16_1_559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03" name="Google Shape;1003;g1ed47fabf16_1_55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04" name="Google Shape;1004;g1ed47fabf16_1_55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5" name="Google Shape;1005;g1ed47fabf16_1_5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6" name="Google Shape;1006;g1ed47fabf16_1_55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7" name="Google Shape;1007;g1ed47fabf16_1_55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8" name="Google Shape;1008;g1ed47fabf16_1_55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09" name="Google Shape;1009;g1ed47fabf16_1_55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10" name="Google Shape;1010;g1ed47fabf16_1_55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11" name="Google Shape;1011;g1ed47fabf16_1_55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12" name="Google Shape;1012;g1ed47fabf16_1_55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g1ed47fabf16_1_571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g1ed47fabf16_1_57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6" name="Google Shape;1016;g1ed47fabf16_1_571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7" name="Google Shape;1017;g1ed47fabf16_1_57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8" name="Google Shape;1018;g1ed47fabf16_1_5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9" name="Google Shape;1019;g1ed47fabf16_1_57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20" name="Google Shape;1020;g1ed47fabf16_1_57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21" name="Google Shape;1021;g1ed47fabf16_1_57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22" name="Google Shape;1022;g1ed47fabf16_1_57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3" name="Google Shape;1023;g1ed47fabf16_1_57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24" name="Google Shape;1024;g1ed47fabf16_1_57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25" name="Google Shape;1025;g1ed47fabf16_1_57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Google Shape;1027;g1ed47fabf16_1_584"/>
          <p:cNvPicPr preferRelativeResize="0"/>
          <p:nvPr/>
        </p:nvPicPr>
        <p:blipFill rotWithShape="1">
          <a:blip r:embed="rId2">
            <a:alphaModFix/>
          </a:blip>
          <a:srcRect b="12502" l="-7320" r="7319" t="12495"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g1ed47fabf16_1_584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g1ed47fabf16_1_584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30" name="Google Shape;1030;g1ed47fabf16_1_584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31" name="Google Shape;1031;g1ed47fabf16_1_58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32" name="Google Shape;1032;g1ed47fabf16_1_5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4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1ed47fabf16_1_591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5" name="Google Shape;1035;g1ed47fabf16_1_591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036" name="Google Shape;1036;g1ed47fabf16_1_591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ed47fabf16_1_59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g1ed47fabf16_1_595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40" name="Google Shape;1040;g1ed47fabf16_1_595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41" name="Google Shape;1041;g1ed47fabf16_1_595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42" name="Google Shape;1042;g1ed47fabf16_1_59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43" name="Google Shape;1043;g1ed47fabf16_1_59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4" name="Google Shape;1044;g1ed47fabf16_1_5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5" name="Google Shape;1045;g1ed47fabf16_1_59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6" name="Google Shape;1046;g1ed47fabf16_1_59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7" name="Google Shape;1047;g1ed47fabf16_1_59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48" name="Google Shape;1048;g1ed47fabf16_1_59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49" name="Google Shape;1049;g1ed47fabf16_1_59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50" name="Google Shape;1050;g1ed47fabf16_1_59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51" name="Google Shape;1051;g1ed47fabf16_1_59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1ed47fabf16_1_610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4" name="Google Shape;1054;g1ed47fabf16_1_610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1ed47fabf16_1_6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7" name="Google Shape;1057;g1ed47fabf16_1_6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58" name="Google Shape;1058;g1ed47fabf16_1_6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9" name="Google Shape;1059;g1ed47fabf16_1_6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0" name="Google Shape;1060;g1ed47fabf16_1_6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1ed47fabf16_1_6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67" name="Google Shape;1067;g1ed47fabf16_1_62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68" name="Google Shape;1068;g1ed47fabf16_1_6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69" name="Google Shape;1069;g1ed47fabf16_1_6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1ed47fabf16_1_6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72" name="Google Shape;1072;g1ed47fabf16_1_6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73" name="Google Shape;1073;g1ed47fabf16_1_6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1ed47fabf16_1_63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76" name="Google Shape;1076;g1ed47fabf16_1_6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theme" Target="../theme/theme5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7" Type="http://schemas.openxmlformats.org/officeDocument/2006/relationships/theme" Target="../theme/theme4.xml"/><Relationship Id="rId1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2.xml"/><Relationship Id="rId17" Type="http://schemas.openxmlformats.org/officeDocument/2006/relationships/theme" Target="../theme/theme8.xml"/><Relationship Id="rId1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78.xml"/><Relationship Id="rId17" Type="http://schemas.openxmlformats.org/officeDocument/2006/relationships/theme" Target="../theme/theme7.xml"/><Relationship Id="rId1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4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5f8eed6f91_3_6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3" name="Google Shape;183;g15f8eed6f91_3_6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84" name="Google Shape;184;g15f8eed6f91_3_6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845c88b0d6_0_15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0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59" name="Google Shape;359;g2845c88b0d6_0_15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60" name="Google Shape;360;g2845c88b0d6_0_157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6086a390f4_1_1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35" name="Google Shape;535;g26086a390f4_1_19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36" name="Google Shape;536;g26086a390f4_1_19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26086a390f4_1_5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11" name="Google Shape;711;g26086a390f4_1_5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12" name="Google Shape;712;g26086a390f4_1_55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1ed47fabf16_1_4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0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87" name="Google Shape;887;g1ed47fabf16_1_4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88" name="Google Shape;888;g1ed47fabf16_1_44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93C47D"/>
        </a:solidFill>
      </p:bgPr>
    </p:bg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1ed47fabf16_1_6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3" name="Google Shape;1063;g1ed47fabf16_1_6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4" name="Google Shape;1064;g1ed47fabf16_1_6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image" Target="../media/image20.png"/><Relationship Id="rId5" Type="http://schemas.openxmlformats.org/officeDocument/2006/relationships/image" Target="../media/image3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20.png"/><Relationship Id="rId6" Type="http://schemas.openxmlformats.org/officeDocument/2006/relationships/image" Target="../media/image3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jpg"/><Relationship Id="rId4" Type="http://schemas.openxmlformats.org/officeDocument/2006/relationships/image" Target="../media/image3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jpg"/><Relationship Id="rId4" Type="http://schemas.openxmlformats.org/officeDocument/2006/relationships/image" Target="../media/image3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jpg"/><Relationship Id="rId4" Type="http://schemas.openxmlformats.org/officeDocument/2006/relationships/image" Target="../media/image3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jpg"/><Relationship Id="rId4" Type="http://schemas.openxmlformats.org/officeDocument/2006/relationships/image" Target="../media/image4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jpg"/><Relationship Id="rId4" Type="http://schemas.openxmlformats.org/officeDocument/2006/relationships/image" Target="../media/image4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jpg"/><Relationship Id="rId4" Type="http://schemas.openxmlformats.org/officeDocument/2006/relationships/image" Target="../media/image3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g"/><Relationship Id="rId4" Type="http://schemas.openxmlformats.org/officeDocument/2006/relationships/image" Target="../media/image5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jpg"/><Relationship Id="rId4" Type="http://schemas.openxmlformats.org/officeDocument/2006/relationships/image" Target="../media/image5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jpg"/><Relationship Id="rId4" Type="http://schemas.openxmlformats.org/officeDocument/2006/relationships/image" Target="../media/image5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jpg"/><Relationship Id="rId4" Type="http://schemas.openxmlformats.org/officeDocument/2006/relationships/image" Target="../media/image6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jpg"/><Relationship Id="rId4" Type="http://schemas.openxmlformats.org/officeDocument/2006/relationships/image" Target="../media/image3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5.jpg"/><Relationship Id="rId4" Type="http://schemas.openxmlformats.org/officeDocument/2006/relationships/image" Target="../media/image3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g"/><Relationship Id="rId4" Type="http://schemas.openxmlformats.org/officeDocument/2006/relationships/image" Target="../media/image5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png"/><Relationship Id="rId4" Type="http://schemas.openxmlformats.org/officeDocument/2006/relationships/image" Target="../media/image5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jpg"/><Relationship Id="rId4" Type="http://schemas.openxmlformats.org/officeDocument/2006/relationships/image" Target="../media/image5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2.jpg"/><Relationship Id="rId4" Type="http://schemas.openxmlformats.org/officeDocument/2006/relationships/image" Target="../media/image5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2.png"/><Relationship Id="rId4" Type="http://schemas.openxmlformats.org/officeDocument/2006/relationships/image" Target="../media/image63.png"/><Relationship Id="rId5" Type="http://schemas.openxmlformats.org/officeDocument/2006/relationships/image" Target="../media/image4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www.theycountwillyou.org/" TargetMode="External"/><Relationship Id="rId4" Type="http://schemas.openxmlformats.org/officeDocument/2006/relationships/hyperlink" Target="https://www.theycountwillyou.org/volunteer" TargetMode="External"/><Relationship Id="rId9" Type="http://schemas.openxmlformats.org/officeDocument/2006/relationships/image" Target="../media/image50.png"/><Relationship Id="rId5" Type="http://schemas.openxmlformats.org/officeDocument/2006/relationships/hyperlink" Target="https://www.theycountwillyou.org/faq-page" TargetMode="External"/><Relationship Id="rId6" Type="http://schemas.openxmlformats.org/officeDocument/2006/relationships/image" Target="../media/image64.png"/><Relationship Id="rId7" Type="http://schemas.openxmlformats.org/officeDocument/2006/relationships/image" Target="../media/image61.png"/><Relationship Id="rId8" Type="http://schemas.openxmlformats.org/officeDocument/2006/relationships/image" Target="../media/image5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facebook.com/BestStartSouthElMonteElMonte" TargetMode="External"/><Relationship Id="rId10" Type="http://schemas.openxmlformats.org/officeDocument/2006/relationships/hyperlink" Target="https://www.facebook.com/BestStartSouthElMonteElMonte" TargetMode="External"/><Relationship Id="rId13" Type="http://schemas.openxmlformats.org/officeDocument/2006/relationships/hyperlink" Target="https://www.facebook.com/BestStartSoutheastLA" TargetMode="External"/><Relationship Id="rId12" Type="http://schemas.openxmlformats.org/officeDocument/2006/relationships/hyperlink" Target="https://www.facebook.com/BestStartSoutheastLA" TargetMode="Externa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www.facebook.com/BestStartRegion1" TargetMode="External"/><Relationship Id="rId4" Type="http://schemas.openxmlformats.org/officeDocument/2006/relationships/hyperlink" Target="https://www.facebook.com/BestStartRegion1" TargetMode="External"/><Relationship Id="rId9" Type="http://schemas.openxmlformats.org/officeDocument/2006/relationships/hyperlink" Target="https://www.facebook.com/BestStartMetroLA" TargetMode="External"/><Relationship Id="rId5" Type="http://schemas.openxmlformats.org/officeDocument/2006/relationships/image" Target="../media/image52.png"/><Relationship Id="rId6" Type="http://schemas.openxmlformats.org/officeDocument/2006/relationships/hyperlink" Target="https://www.facebook.com/BestStartEastLA" TargetMode="External"/><Relationship Id="rId7" Type="http://schemas.openxmlformats.org/officeDocument/2006/relationships/hyperlink" Target="https://www.facebook.com/BestStartEastLA" TargetMode="External"/><Relationship Id="rId8" Type="http://schemas.openxmlformats.org/officeDocument/2006/relationships/hyperlink" Target="https://www.facebook.com/BestStartMetroLA" TargetMode="Externa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docs.google.com/forms/d/e/1FAIpQLSec4J_n2czzomzlvBUG8R9pvM6k82rvGzP3b2PuRNf3Pw6kPQ/viewform" TargetMode="External"/><Relationship Id="rId4" Type="http://schemas.openxmlformats.org/officeDocument/2006/relationships/hyperlink" Target="https://docs.google.com/forms/d/e/1FAIpQLSe4Vj4ZC9crec5OhS7aKMj33V7ChmUcPD7rU8deJoGI9dat7A/viewform" TargetMode="External"/><Relationship Id="rId5" Type="http://schemas.openxmlformats.org/officeDocument/2006/relationships/hyperlink" Target="https://docs.google.com/forms/d/e/1FAIpQLSec4J_n2czzomzlvBUG8R9pvM6k82rvGzP3b2PuRNf3Pw6kPQ/viewform" TargetMode="External"/><Relationship Id="rId6" Type="http://schemas.openxmlformats.org/officeDocument/2006/relationships/hyperlink" Target="https://docs.google.com/forms/d/e/1FAIpQLSe4Vj4ZC9crec5OhS7aKMj33V7ChmUcPD7rU8deJoGI9dat7A/viewform" TargetMode="Externa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6.xml"/><Relationship Id="rId3" Type="http://schemas.openxmlformats.org/officeDocument/2006/relationships/hyperlink" Target="https://docs.google.com/spreadsheets/d/1l3Y4QC2joI2rW8sZBVdwCCrNYcZI7o0u8vNI1Z_tit8/edit?usp=sharing" TargetMode="Externa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7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Relationship Id="rId4" Type="http://schemas.openxmlformats.org/officeDocument/2006/relationships/image" Target="../media/image24.png"/><Relationship Id="rId5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3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20.png"/><Relationship Id="rId5" Type="http://schemas.openxmlformats.org/officeDocument/2006/relationships/image" Target="../media/image3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20.png"/><Relationship Id="rId5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ea0bf73253_0_1"/>
          <p:cNvSpPr txBox="1"/>
          <p:nvPr/>
        </p:nvSpPr>
        <p:spPr>
          <a:xfrm>
            <a:off x="267250" y="1245150"/>
            <a:ext cx="4794000" cy="3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Región 1 Reunión </a:t>
            </a:r>
            <a:endParaRPr b="1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Martes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</a:t>
            </a: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12  de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Dec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iembre  2023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Viernes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15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de </a:t>
            </a: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Dec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iembre de 2023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Region 1 Meeting</a:t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Tues</a:t>
            </a: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day, </a:t>
            </a: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Dec</a:t>
            </a: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ember 1</a:t>
            </a: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</a:t>
            </a: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2023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Fri</a:t>
            </a: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day, </a:t>
            </a: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Dec</a:t>
            </a: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ember </a:t>
            </a: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15</a:t>
            </a: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2023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29" name="Google Shape;1129;gea0bf73253_0_1"/>
          <p:cNvPicPr preferRelativeResize="0"/>
          <p:nvPr/>
        </p:nvPicPr>
        <p:blipFill rotWithShape="1">
          <a:blip r:embed="rId3">
            <a:alphaModFix/>
          </a:blip>
          <a:srcRect b="21160" l="0" r="0" t="21166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11703d6e84f_0_276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g11703d6e84f_0_276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g11703d6e84f_0_276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9" name="Google Shape;1249;g11703d6e84f_0_276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1250" name="Google Shape;1250;g11703d6e84f_0_276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51" name="Google Shape;1251;g11703d6e84f_0_276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52" name="Google Shape;1252;g11703d6e84f_0_27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1253" name="Google Shape;1253;g11703d6e84f_0_276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4" name="Google Shape;1254;g11703d6e84f_0_276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1255" name="Google Shape;1255;g11703d6e84f_0_2766" title="Arrow"/>
          <p:cNvCxnSpPr>
            <a:stCxn id="1253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56" name="Google Shape;1256;g11703d6e84f_0_276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257" name="Google Shape;1257;g11703d6e84f_0_276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58" name="Google Shape;1258;g11703d6e84f_0_276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g11703d6e84f_0_2766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1260" name="Google Shape;1260;g11703d6e84f_0_2766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61" name="Google Shape;1261;g11703d6e84f_0_2766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62" name="Google Shape;1262;g11703d6e84f_0_2766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63" name="Google Shape;1263;g11703d6e84f_0_276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11703d6e84f_0_279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g11703d6e84f_0_279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g11703d6e84f_0_279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1" name="Google Shape;1271;g11703d6e84f_0_279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g11703d6e84f_0_27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6402" y="3710050"/>
            <a:ext cx="2666475" cy="109638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cxnSp>
        <p:nvCxnSpPr>
          <p:cNvPr descr="Arrow pointing at Chat button on Zoom toolbar image." id="1273" name="Google Shape;1273;g11703d6e84f_0_279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74" name="Google Shape;1274;g11703d6e84f_0_279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75" name="Google Shape;1275;g11703d6e84f_0_2791"/>
          <p:cNvSpPr txBox="1"/>
          <p:nvPr/>
        </p:nvSpPr>
        <p:spPr>
          <a:xfrm>
            <a:off x="3270400" y="4115325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276" name="Google Shape;1276;g11703d6e84f_0_2791"/>
          <p:cNvCxnSpPr/>
          <p:nvPr/>
        </p:nvCxnSpPr>
        <p:spPr>
          <a:xfrm>
            <a:off x="5256925" y="4606700"/>
            <a:ext cx="809100" cy="66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1277" name="Google Shape;1277;g11703d6e84f_0_27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1278" name="Google Shape;1278;g11703d6e84f_0_2791"/>
          <p:cNvPicPr preferRelativeResize="0"/>
          <p:nvPr/>
        </p:nvPicPr>
        <p:blipFill rotWithShape="1">
          <a:blip r:embed="rId6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9" name="Google Shape;1279;g11703d6e84f_0_279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1280" name="Google Shape;1280;g11703d6e84f_0_2791" title="Arrow"/>
          <p:cNvCxnSpPr>
            <a:stCxn id="1278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81" name="Google Shape;1281;g11703d6e84f_0_279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282" name="Google Shape;1282;g11703d6e84f_0_279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283" name="Google Shape;1283;g11703d6e84f_0_2791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84" name="Google Shape;1284;g11703d6e84f_0_279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g11703d6e84f_0_279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1286" name="Google Shape;1286;g11703d6e84f_0_279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87" name="Google Shape;1287;g11703d6e84f_0_2791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88" name="Google Shape;1288;g11703d6e84f_0_2791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89" name="Google Shape;1289;g11703d6e84f_0_279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155db40f0fb_1_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95" name="Google Shape;1295;g155db40f0fb_1_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g155db40f0fb_1_0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97" name="Google Shape;1297;g155db40f0fb_1_0"/>
          <p:cNvSpPr txBox="1"/>
          <p:nvPr/>
        </p:nvSpPr>
        <p:spPr>
          <a:xfrm>
            <a:off x="5835175" y="11100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98" name="Google Shape;1298;g155db40f0fb_1_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99" name="Google Shape;1299;g155db40f0fb_1_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00" name="Google Shape;1300;g155db40f0fb_1_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1" name="Google Shape;1301;g155db40f0fb_1_0"/>
          <p:cNvCxnSpPr/>
          <p:nvPr/>
        </p:nvCxnSpPr>
        <p:spPr>
          <a:xfrm flipH="1">
            <a:off x="6039025" y="718200"/>
            <a:ext cx="315600" cy="417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02" name="Google Shape;1302;g155db40f0fb_1_0"/>
          <p:cNvSpPr txBox="1"/>
          <p:nvPr/>
        </p:nvSpPr>
        <p:spPr>
          <a:xfrm>
            <a:off x="5254250" y="1131300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3" name="Google Shape;1303;g155db40f0fb_1_0"/>
          <p:cNvSpPr txBox="1"/>
          <p:nvPr/>
        </p:nvSpPr>
        <p:spPr>
          <a:xfrm>
            <a:off x="5727275" y="1138463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04" name="Google Shape;1304;g155db40f0fb_1_0"/>
          <p:cNvCxnSpPr/>
          <p:nvPr/>
        </p:nvCxnSpPr>
        <p:spPr>
          <a:xfrm flipH="1" rot="10800000">
            <a:off x="1963025" y="1511950"/>
            <a:ext cx="3127800" cy="8937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155db40f0fb_1_14"/>
          <p:cNvSpPr txBox="1"/>
          <p:nvPr/>
        </p:nvSpPr>
        <p:spPr>
          <a:xfrm>
            <a:off x="4615500" y="18562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1310" name="Google Shape;1310;g155db40f0fb_1_14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311" name="Google Shape;1311;g155db40f0fb_1_14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12" name="Google Shape;1312;g155db40f0fb_1_14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3" name="Google Shape;1313;g155db40f0fb_1_14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14" name="Google Shape;1314;g155db40f0fb_1_14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15" name="Google Shape;1315;g155db40f0fb_1_14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6" name="Google Shape;1316;g155db40f0fb_1_14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7" name="Google Shape;1317;g155db40f0fb_1_14"/>
          <p:cNvCxnSpPr/>
          <p:nvPr/>
        </p:nvCxnSpPr>
        <p:spPr>
          <a:xfrm flipH="1" rot="10800000">
            <a:off x="5835175" y="2154275"/>
            <a:ext cx="835200" cy="10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318" name="Google Shape;1318;g155db40f0fb_1_14"/>
          <p:cNvCxnSpPr>
            <a:stCxn id="1319" idx="2"/>
          </p:cNvCxnSpPr>
          <p:nvPr/>
        </p:nvCxnSpPr>
        <p:spPr>
          <a:xfrm flipH="1">
            <a:off x="5844925" y="1567025"/>
            <a:ext cx="1683600" cy="5943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20" name="Google Shape;1320;g155db40f0fb_1_14"/>
          <p:cNvSpPr txBox="1"/>
          <p:nvPr/>
        </p:nvSpPr>
        <p:spPr>
          <a:xfrm>
            <a:off x="6670375" y="1938525"/>
            <a:ext cx="7332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9" name="Google Shape;1319;g155db40f0fb_1_14"/>
          <p:cNvSpPr txBox="1"/>
          <p:nvPr/>
        </p:nvSpPr>
        <p:spPr>
          <a:xfrm>
            <a:off x="7270675" y="1166825"/>
            <a:ext cx="5157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descr="Arrow pointing at Chat button on Zoom toolbar image." id="1325" name="Google Shape;1325;g155db40f0fb_1_30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26" name="Google Shape;1326;g155db40f0fb_1_3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327" name="Google Shape;1327;g155db40f0fb_1_30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28" name="Google Shape;1328;g155db40f0fb_1_3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9" name="Google Shape;1329;g155db40f0fb_1_3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30" name="Google Shape;1330;g155db40f0fb_1_30"/>
          <p:cNvSpPr txBox="1"/>
          <p:nvPr/>
        </p:nvSpPr>
        <p:spPr>
          <a:xfrm>
            <a:off x="3309175" y="34491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1" name="Google Shape;1331;g155db40f0fb_1_3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32" name="Google Shape;1332;g155db40f0fb_1_3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g155db40f0fb_1_30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4" name="Google Shape;1334;g155db40f0fb_1_30"/>
          <p:cNvCxnSpPr/>
          <p:nvPr/>
        </p:nvCxnSpPr>
        <p:spPr>
          <a:xfrm flipH="1">
            <a:off x="5086375" y="1604250"/>
            <a:ext cx="2380500" cy="215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5" name="Google Shape;1335;g155db40f0fb_1_30"/>
          <p:cNvCxnSpPr>
            <a:stCxn id="1330" idx="3"/>
          </p:cNvCxnSpPr>
          <p:nvPr/>
        </p:nvCxnSpPr>
        <p:spPr>
          <a:xfrm>
            <a:off x="5086375" y="3768650"/>
            <a:ext cx="1506600" cy="1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36" name="Google Shape;1336;g155db40f0fb_1_30"/>
          <p:cNvSpPr txBox="1"/>
          <p:nvPr/>
        </p:nvSpPr>
        <p:spPr>
          <a:xfrm>
            <a:off x="6583200" y="3494225"/>
            <a:ext cx="2493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7" name="Google Shape;1337;g155db40f0fb_1_30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155db40f0fb_1_47"/>
          <p:cNvSpPr txBox="1"/>
          <p:nvPr/>
        </p:nvSpPr>
        <p:spPr>
          <a:xfrm>
            <a:off x="4024100" y="4300700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1343" name="Google Shape;1343;g155db40f0fb_1_47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44" name="Google Shape;1344;g155db40f0fb_1_47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345" name="Google Shape;1345;g155db40f0fb_1_47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46" name="Google Shape;1346;g155db40f0fb_1_47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47" name="Google Shape;1347;g155db40f0fb_1_47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348" name="Google Shape;1348;g155db40f0fb_1_47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49" name="Google Shape;1349;g155db40f0fb_1_47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g155db40f0fb_1_47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1" name="Google Shape;1351;g155db40f0fb_1_47"/>
          <p:cNvCxnSpPr/>
          <p:nvPr/>
        </p:nvCxnSpPr>
        <p:spPr>
          <a:xfrm>
            <a:off x="6021675" y="4367575"/>
            <a:ext cx="1311600" cy="64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352" name="Google Shape;1352;g155db40f0fb_1_47"/>
          <p:cNvCxnSpPr/>
          <p:nvPr/>
        </p:nvCxnSpPr>
        <p:spPr>
          <a:xfrm flipH="1">
            <a:off x="6021663" y="1621675"/>
            <a:ext cx="1530900" cy="2745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3" name="Google Shape;1353;g155db40f0fb_1_47"/>
          <p:cNvSpPr txBox="1"/>
          <p:nvPr/>
        </p:nvSpPr>
        <p:spPr>
          <a:xfrm>
            <a:off x="7311275" y="4122225"/>
            <a:ext cx="1218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4" name="Google Shape;1354;g155db40f0fb_1_47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g26086a390f4_1_183"/>
          <p:cNvSpPr txBox="1"/>
          <p:nvPr>
            <p:ph type="title"/>
          </p:nvPr>
        </p:nvSpPr>
        <p:spPr>
          <a:xfrm>
            <a:off x="851175" y="269875"/>
            <a:ext cx="3379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0" name="Google Shape;1360;g26086a390f4_1_183"/>
          <p:cNvSpPr txBox="1"/>
          <p:nvPr>
            <p:ph idx="1" type="body"/>
          </p:nvPr>
        </p:nvSpPr>
        <p:spPr>
          <a:xfrm>
            <a:off x="4894250" y="891775"/>
            <a:ext cx="4182000" cy="4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Font typeface="Arial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Welcome ………………………………………………………….. 2 min</a:t>
            </a:r>
            <a:endParaRPr b="1" sz="11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Zoom Tips …………………………………………………………………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&amp; Objectives …………………………………………….… 3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Group Agreements ………………………………………………….. 3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Icebreaker ……………………………………………………………….. 15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Community Partnership/Collaborative &amp; ………….... 70 min</a:t>
            </a:r>
            <a:endParaRPr b="1" sz="1000">
              <a:solidFill>
                <a:srgbClr val="EE2A7B"/>
              </a:solidFill>
            </a:endParaRPr>
          </a:p>
          <a:p>
            <a:pPr indent="0" lvl="0" marL="26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EE2A7B"/>
                </a:solidFill>
              </a:rPr>
              <a:t>Housing Now! Coalition Updates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  <a:highlight>
                  <a:schemeClr val="lt1"/>
                </a:highlight>
              </a:rPr>
              <a:t>Questions &amp; Answers …………………………………………….. 10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Next Steps ……………………………………………………………….. 15 min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Collective Advocacy Updates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Next Best Start Region 1 </a:t>
            </a:r>
            <a:endParaRPr b="1" sz="1000">
              <a:solidFill>
                <a:srgbClr val="EE2A7B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Monthly Meetings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Questions &amp; Answers</a:t>
            </a:r>
            <a:endParaRPr b="1" sz="1000">
              <a:solidFill>
                <a:schemeClr val="accent6"/>
              </a:solidFill>
            </a:endParaRPr>
          </a:p>
          <a:p>
            <a:pPr indent="-158750" lvl="0" marL="269999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Community Resource Mobilization ……….….………... 10 min</a:t>
            </a:r>
            <a:endParaRPr b="1" sz="1000">
              <a:solidFill>
                <a:srgbClr val="EE2A7B"/>
              </a:solidFill>
              <a:highlight>
                <a:schemeClr val="lt1"/>
              </a:highlight>
            </a:endParaRPr>
          </a:p>
          <a:p>
            <a:pPr indent="-158750" lvl="0" marL="269999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Evaluation………………………………………………….…………….… 5 min</a:t>
            </a:r>
            <a:endParaRPr b="1" sz="1000">
              <a:solidFill>
                <a:schemeClr val="accent6"/>
              </a:solidFill>
            </a:endParaRPr>
          </a:p>
          <a:p>
            <a:pPr indent="-158750" lvl="0" marL="269999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Closing ……………………………………………………………………..… 1 min</a:t>
            </a:r>
            <a:endParaRPr b="1" sz="1000">
              <a:solidFill>
                <a:srgbClr val="EE2A7B"/>
              </a:solidFill>
            </a:endParaRPr>
          </a:p>
        </p:txBody>
      </p:sp>
      <p:sp>
        <p:nvSpPr>
          <p:cNvPr id="1361" name="Google Shape;1361;g26086a390f4_1_183"/>
          <p:cNvSpPr txBox="1"/>
          <p:nvPr>
            <p:ph idx="1" type="body"/>
          </p:nvPr>
        </p:nvSpPr>
        <p:spPr>
          <a:xfrm>
            <a:off x="98700" y="891775"/>
            <a:ext cx="4473300" cy="4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Bienvenida ..…………………………………………………………………. 2 min</a:t>
            </a:r>
            <a:endParaRPr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Consejos para Zoom	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y Objetivos ……………………………………………………. 3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Acuerdos Comunitarios ……………………………………………… 3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Rompehielos ………………………………………………………………. 15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Actualizaciones de Asociaciones/Colaborativas ….. 70 min</a:t>
            </a:r>
            <a:endParaRPr b="1" sz="1000">
              <a:solidFill>
                <a:srgbClr val="EE2A7B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EE2A7B"/>
                </a:solidFill>
              </a:rPr>
              <a:t>y de la Coalición ¡Vivienda ahora! </a:t>
            </a:r>
            <a:endParaRPr b="1" sz="1000">
              <a:solidFill>
                <a:schemeClr val="accent6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Preguntas y Respuestas …………………………………………. 10 min</a:t>
            </a:r>
            <a:endParaRPr b="1" sz="1000">
              <a:solidFill>
                <a:srgbClr val="EC008C"/>
              </a:solidFill>
              <a:highlight>
                <a:schemeClr val="lt1"/>
              </a:highlight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Próximos Pasos ……………………………………………….………… 15 min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Actualización de Abogacía Colectiva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Próximas Reuniones Mensuales </a:t>
            </a:r>
            <a:endParaRPr b="1" sz="1000">
              <a:solidFill>
                <a:srgbClr val="EE2A7B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de Best Start Región 1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Preguntas y Respuestas</a:t>
            </a:r>
            <a:endParaRPr b="1" sz="1000">
              <a:solidFill>
                <a:schemeClr val="accent6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Movilización de recursos comunitarios ……………..…… 10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Evaluación ………………………………………………………………….. 5 min</a:t>
            </a:r>
            <a:endParaRPr b="1" sz="1000">
              <a:solidFill>
                <a:schemeClr val="accent6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Cierre	 ………………………………………………………………………….. 1 min</a:t>
            </a:r>
            <a:r>
              <a:rPr b="1" lang="en-GB" sz="1100">
                <a:solidFill>
                  <a:srgbClr val="EE2A7B"/>
                </a:solidFill>
              </a:rPr>
              <a:t>   </a:t>
            </a:r>
            <a:endParaRPr sz="1100">
              <a:solidFill>
                <a:srgbClr val="EE2A7B"/>
              </a:solidFill>
            </a:endParaRPr>
          </a:p>
        </p:txBody>
      </p:sp>
      <p:sp>
        <p:nvSpPr>
          <p:cNvPr id="1362" name="Google Shape;1362;g26086a390f4_1_183"/>
          <p:cNvSpPr txBox="1"/>
          <p:nvPr>
            <p:ph type="title"/>
          </p:nvPr>
        </p:nvSpPr>
        <p:spPr>
          <a:xfrm>
            <a:off x="4832900" y="280375"/>
            <a:ext cx="430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i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2591c3b3ac1_1_0"/>
          <p:cNvSpPr txBox="1"/>
          <p:nvPr>
            <p:ph type="title"/>
          </p:nvPr>
        </p:nvSpPr>
        <p:spPr>
          <a:xfrm>
            <a:off x="332375" y="499175"/>
            <a:ext cx="3379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8" name="Google Shape;1368;g2591c3b3ac1_1_0"/>
          <p:cNvSpPr txBox="1"/>
          <p:nvPr>
            <p:ph idx="1" type="body"/>
          </p:nvPr>
        </p:nvSpPr>
        <p:spPr>
          <a:xfrm>
            <a:off x="4894250" y="891775"/>
            <a:ext cx="4182000" cy="4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Font typeface="Arial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Welcome ………………………………………………………….. 2 min</a:t>
            </a:r>
            <a:endParaRPr b="1" sz="11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Zoom Tips …………………………………………………………………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&amp; Objectives …………………………………………….… 3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Group Agreements ………………………………………………….. 3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Icebreaker ……………………………………………………………….. 15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Community Partnership Updates ……………………….. 60 min</a:t>
            </a:r>
            <a:endParaRPr b="1" sz="1000">
              <a:solidFill>
                <a:schemeClr val="accent6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AutoNum type="romanUcPeriod"/>
            </a:pPr>
            <a:r>
              <a:rPr b="1" lang="en-GB" sz="1000">
                <a:solidFill>
                  <a:srgbClr val="EC008C"/>
                </a:solidFill>
              </a:rPr>
              <a:t>Questions &amp; Answers …………………………………………….. 10 min</a:t>
            </a:r>
            <a:endParaRPr b="1" sz="1000">
              <a:solidFill>
                <a:srgbClr val="EC008C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Next Steps ……………………………………………………………….. 15 min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Collective Advocacy &amp; Updates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Next Best Start Region 1 </a:t>
            </a:r>
            <a:endParaRPr b="1" sz="1000">
              <a:solidFill>
                <a:schemeClr val="accent6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Monthly Meeting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Questions &amp; Answers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C008C"/>
                </a:solidFill>
              </a:rPr>
              <a:t>X</a:t>
            </a:r>
            <a:r>
              <a:rPr b="1" lang="en-GB" sz="1000">
                <a:solidFill>
                  <a:schemeClr val="accent6"/>
                </a:solidFill>
              </a:rPr>
              <a:t>. </a:t>
            </a:r>
            <a:r>
              <a:rPr b="1" lang="en-GB" sz="1000">
                <a:solidFill>
                  <a:srgbClr val="EE2A7B"/>
                </a:solidFill>
              </a:rPr>
              <a:t>Housing Now! Coalition Presentation………………….. 60 min</a:t>
            </a:r>
            <a:r>
              <a:rPr b="1" lang="en-GB" sz="1000">
                <a:solidFill>
                  <a:srgbClr val="312E87"/>
                </a:solidFill>
              </a:rPr>
              <a:t> 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XI. </a:t>
            </a:r>
            <a:r>
              <a:rPr b="1" lang="en-GB" sz="1000">
                <a:solidFill>
                  <a:schemeClr val="accent6"/>
                </a:solidFill>
                <a:highlight>
                  <a:schemeClr val="lt1"/>
                </a:highlight>
              </a:rPr>
              <a:t>Community Resource Mobilization ……………………... 5 min</a:t>
            </a:r>
            <a:endParaRPr b="1" sz="1000">
              <a:solidFill>
                <a:schemeClr val="accent6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XII. Evaluation ……………………………………………………………….… 5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Closing ……………………………………………………………………..… 1 min</a:t>
            </a:r>
            <a:endParaRPr b="1" sz="1000">
              <a:solidFill>
                <a:srgbClr val="312E87"/>
              </a:solidFill>
            </a:endParaRPr>
          </a:p>
        </p:txBody>
      </p:sp>
      <p:sp>
        <p:nvSpPr>
          <p:cNvPr id="1369" name="Google Shape;1369;g2591c3b3ac1_1_0"/>
          <p:cNvSpPr txBox="1"/>
          <p:nvPr>
            <p:ph idx="1" type="body"/>
          </p:nvPr>
        </p:nvSpPr>
        <p:spPr>
          <a:xfrm>
            <a:off x="175800" y="891775"/>
            <a:ext cx="4473300" cy="4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Bienvenida ..…………………………………………………………………. 2 min</a:t>
            </a:r>
            <a:endParaRPr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Consejos para Zoom	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y Objetivos ……………………………………………………. 3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Acuerdos Comunitarios ……………………………………………… 3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Rompehielos ………………………………………………………………. 15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Actualizaciones de Asociaciones/ ………………………….. 60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Colaborativas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C008C"/>
                </a:solidFill>
                <a:highlight>
                  <a:schemeClr val="lt1"/>
                </a:highlight>
              </a:rPr>
              <a:t>VII.   </a:t>
            </a:r>
            <a:r>
              <a:rPr b="1" lang="en-GB" sz="1000">
                <a:solidFill>
                  <a:schemeClr val="accent2"/>
                </a:solidFill>
              </a:rPr>
              <a:t>    </a:t>
            </a:r>
            <a:r>
              <a:rPr b="1" lang="en-GB" sz="1000">
                <a:solidFill>
                  <a:srgbClr val="EC008C"/>
                </a:solidFill>
                <a:highlight>
                  <a:schemeClr val="lt1"/>
                </a:highlight>
              </a:rPr>
              <a:t>Preguntas y Respuestas …………………………………………. 10 min</a:t>
            </a:r>
            <a:endParaRPr b="1" sz="1000">
              <a:solidFill>
                <a:srgbClr val="EC008C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VIII.    </a:t>
            </a:r>
            <a:r>
              <a:rPr b="1" lang="en-GB" sz="1000">
                <a:solidFill>
                  <a:srgbClr val="EE2A7B"/>
                </a:solidFill>
              </a:rPr>
              <a:t>  </a:t>
            </a:r>
            <a:r>
              <a:rPr b="1" lang="en-GB" sz="1000">
                <a:solidFill>
                  <a:schemeClr val="accent6"/>
                </a:solidFill>
              </a:rPr>
              <a:t> Próximos Pasos ………………………………………………………… 15 min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Actualización de Abogacía Colectiva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Próximas Reuniones Mensuales </a:t>
            </a:r>
            <a:endParaRPr b="1" sz="1000">
              <a:solidFill>
                <a:schemeClr val="accent6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de Best Start Región 1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Preguntas y Respuestas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X.        Housing Now! Coalicion Presentacion ……………………..60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5"/>
                </a:solidFill>
              </a:rPr>
              <a:t>XI.         Movilización de recursos comunitarios …………..…… 5 min</a:t>
            </a:r>
            <a:endParaRPr b="1" sz="1000">
              <a:solidFill>
                <a:schemeClr val="accent5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XII.         Evaluación ………………………………………………………………….5 min</a:t>
            </a:r>
            <a:endParaRPr b="1" sz="1000">
              <a:solidFill>
                <a:srgbClr val="EE2A7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312E87"/>
                </a:solidFill>
              </a:rPr>
              <a:t>I.            Cierre	 ………………………………………………………………………….. 1 min</a:t>
            </a:r>
            <a:endParaRPr b="1" sz="1000">
              <a:solidFill>
                <a:srgbClr val="312E87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                     </a:t>
            </a:r>
            <a:r>
              <a:rPr b="1" lang="en-GB" sz="1100">
                <a:solidFill>
                  <a:srgbClr val="EE2A7B"/>
                </a:solidFill>
              </a:rPr>
              <a:t>                                                 </a:t>
            </a:r>
            <a:endParaRPr sz="1100">
              <a:solidFill>
                <a:srgbClr val="EE2A7B"/>
              </a:solidFill>
            </a:endParaRPr>
          </a:p>
        </p:txBody>
      </p:sp>
      <p:sp>
        <p:nvSpPr>
          <p:cNvPr id="1370" name="Google Shape;1370;g2591c3b3ac1_1_0"/>
          <p:cNvSpPr txBox="1"/>
          <p:nvPr>
            <p:ph type="title"/>
          </p:nvPr>
        </p:nvSpPr>
        <p:spPr>
          <a:xfrm>
            <a:off x="4894250" y="499175"/>
            <a:ext cx="430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i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g91e8b299f7_0_17"/>
          <p:cNvSpPr txBox="1"/>
          <p:nvPr>
            <p:ph type="title"/>
          </p:nvPr>
        </p:nvSpPr>
        <p:spPr>
          <a:xfrm>
            <a:off x="4572000" y="977575"/>
            <a:ext cx="4428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Objectives</a:t>
            </a:r>
            <a:endParaRPr i="1" sz="2400"/>
          </a:p>
        </p:txBody>
      </p:sp>
      <p:sp>
        <p:nvSpPr>
          <p:cNvPr id="1376" name="Google Shape;1376;g91e8b299f7_0_17"/>
          <p:cNvSpPr txBox="1"/>
          <p:nvPr>
            <p:ph type="title"/>
          </p:nvPr>
        </p:nvSpPr>
        <p:spPr>
          <a:xfrm>
            <a:off x="244525" y="925850"/>
            <a:ext cx="3783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Objetivos</a:t>
            </a:r>
            <a:endParaRPr sz="2400"/>
          </a:p>
        </p:txBody>
      </p:sp>
      <p:sp>
        <p:nvSpPr>
          <p:cNvPr id="1377" name="Google Shape;1377;g91e8b299f7_0_17"/>
          <p:cNvSpPr txBox="1"/>
          <p:nvPr/>
        </p:nvSpPr>
        <p:spPr>
          <a:xfrm>
            <a:off x="137000" y="1600875"/>
            <a:ext cx="40803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Alimentar y fortalecer nuestras relaciones.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Proporcionar y escuchar las actualizaciones de todas las Asociaciones Comunitarias.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Repasar nuestro trabajo de abogacía colectiva hasta hoy, y actualizar los próximos pasos.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Comprender los próximos pasos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78" name="Google Shape;1378;g91e8b299f7_0_17"/>
          <p:cNvSpPr txBox="1"/>
          <p:nvPr/>
        </p:nvSpPr>
        <p:spPr>
          <a:xfrm>
            <a:off x="4817750" y="1600875"/>
            <a:ext cx="4080300" cy="3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Nurture and strengthen our relationships.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Provide and hear updates from all Community Partnerships.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Review our collective advocacy work to date, and update on next steps.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Understand next steps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9BD7"/>
        </a:solidFill>
      </p:bgPr>
    </p:bg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1043b289756_0_232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1384" name="Google Shape;1384;g1043b289756_0_232"/>
          <p:cNvSpPr txBox="1"/>
          <p:nvPr>
            <p:ph idx="1" type="body"/>
          </p:nvPr>
        </p:nvSpPr>
        <p:spPr>
          <a:xfrm>
            <a:off x="4650375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Power: Be aware of your privilege (positional, racial, ethnic, linguistic, gender, sexual orientation, etc.) and actively step back to allow others to participate.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Celebrate diversity: actively seek out diverse ideas, perspectives, and experiences.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Embrace and patience with  technology.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Indicate if there are sound issues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Stop to allow translation as needed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patient with yourself and others.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One speaker at a time.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85" name="Google Shape;1385;g1043b289756_0_232"/>
          <p:cNvSpPr txBox="1"/>
          <p:nvPr>
            <p:ph idx="2" type="body"/>
          </p:nvPr>
        </p:nvSpPr>
        <p:spPr>
          <a:xfrm>
            <a:off x="195300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el poder: Ser consciente de su privilegio (posicional, racial, étnico, lingüístico, de género, de orientación sexual, etc.) y dar un paso atrás para permitir que otros participen.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Celebrar la diversidad: buscar activamente diversas ideas, perspectivas y experiencias.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Adoptar y tener paciencia con la tecnología.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Indicar si hay algún problema con el sonido.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Detenerse para permitir la traducción según sea necesario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Ser paciente con uno mismo y con los demás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 orador a la vez.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86" name="Google Shape;1386;g1043b289756_0_232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a3b2f2cad5_0_13"/>
          <p:cNvSpPr txBox="1"/>
          <p:nvPr>
            <p:ph idx="4294967295" type="ctrTitle"/>
          </p:nvPr>
        </p:nvSpPr>
        <p:spPr>
          <a:xfrm>
            <a:off x="254675" y="1506450"/>
            <a:ext cx="3412800" cy="26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0" lang="en-GB" sz="3300" u="none" cap="none" strike="noStrike">
                <a:solidFill>
                  <a:srgbClr val="EE2A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Bienvenida e Instalarse</a:t>
            </a:r>
            <a:endParaRPr b="1" i="0" sz="3300" u="none" cap="none" strike="noStrike">
              <a:solidFill>
                <a:srgbClr val="EE2A7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1" lang="en-GB" sz="3300" u="none" cap="none" strike="noStrike">
                <a:solidFill>
                  <a:srgbClr val="279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Welcome &amp; Get Settled</a:t>
            </a:r>
            <a:endParaRPr b="1" i="1" sz="3300" u="none" cap="none" strike="noStrike">
              <a:solidFill>
                <a:srgbClr val="2797C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35" name="Google Shape;1135;ga3b2f2cad5_0_13"/>
          <p:cNvPicPr preferRelativeResize="0"/>
          <p:nvPr/>
        </p:nvPicPr>
        <p:blipFill rotWithShape="1">
          <a:blip r:embed="rId3">
            <a:alphaModFix/>
          </a:blip>
          <a:srcRect b="0" l="15625" r="15630" t="0"/>
          <a:stretch/>
        </p:blipFill>
        <p:spPr>
          <a:xfrm>
            <a:off x="4429550" y="0"/>
            <a:ext cx="47144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1043b289756_0_239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1392" name="Google Shape;1392;g1043b289756_0_239"/>
          <p:cNvSpPr txBox="1"/>
          <p:nvPr>
            <p:ph idx="1" type="body"/>
          </p:nvPr>
        </p:nvSpPr>
        <p:spPr>
          <a:xfrm>
            <a:off x="4704800" y="1423525"/>
            <a:ext cx="42291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solution-oriented based on proposals.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inclusive of all community voices.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equity focused.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Turn on your cameras if you are able to.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your hand to speak.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Agree to disagree.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 judgement.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resources.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Flexibility - as we continue to adapt to the current conditions and those to come.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Punctuality, consistent attendance and making yourself available.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Have fun and celebrate our accomplishments!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93" name="Google Shape;1393;g1043b289756_0_239"/>
          <p:cNvSpPr txBox="1"/>
          <p:nvPr>
            <p:ph idx="2" type="body"/>
          </p:nvPr>
        </p:nvSpPr>
        <p:spPr>
          <a:xfrm>
            <a:off x="195300" y="1423525"/>
            <a:ext cx="4379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orientado a soluciones basado en propuestas.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Incluir todas las voces de la comunidad.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Centrarse en la equidad.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Prender su cámara si es que puede.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Levantar la mano para hablar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de acuerdo de estar en desacuerdo.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Suspender el  juicio.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recursos.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Flexibilidad - mientras continuamos adaptándonos a las condiciones actuales y las que vendrán.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Puntualidad, asistencia consistente y disponibilidad.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¡Divertirse y celebrar nuestros logros!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94" name="Google Shape;1394;g1043b289756_0_239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2E87"/>
        </a:solidFill>
      </p:bgPr>
    </p:bg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9adf5d316_1_63"/>
          <p:cNvSpPr txBox="1"/>
          <p:nvPr>
            <p:ph type="title"/>
          </p:nvPr>
        </p:nvSpPr>
        <p:spPr>
          <a:xfrm>
            <a:off x="4513825" y="2318850"/>
            <a:ext cx="44571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Rompehielo</a:t>
            </a:r>
            <a:endParaRPr i="1" sz="2400"/>
          </a:p>
        </p:txBody>
      </p:sp>
      <p:sp>
        <p:nvSpPr>
          <p:cNvPr id="1400" name="Google Shape;1400;g99adf5d316_1_63"/>
          <p:cNvSpPr txBox="1"/>
          <p:nvPr>
            <p:ph type="title"/>
          </p:nvPr>
        </p:nvSpPr>
        <p:spPr>
          <a:xfrm>
            <a:off x="56600" y="2318850"/>
            <a:ext cx="47277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Icebreaker </a:t>
            </a:r>
            <a:endParaRPr sz="2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1404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25ae96baacc_0_0"/>
          <p:cNvSpPr txBox="1"/>
          <p:nvPr>
            <p:ph type="title"/>
          </p:nvPr>
        </p:nvSpPr>
        <p:spPr>
          <a:xfrm>
            <a:off x="334800" y="1575075"/>
            <a:ext cx="4237200" cy="21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 favor Comparta uno de sus mejores momentos o recuerdos con nuestro programa Best Start Región 1 o un momento destacado del año con su familia de este año 2023.</a:t>
            </a:r>
            <a:endParaRPr/>
          </a:p>
        </p:txBody>
      </p:sp>
      <p:sp>
        <p:nvSpPr>
          <p:cNvPr id="1406" name="Google Shape;1406;g25ae96baacc_0_0"/>
          <p:cNvSpPr txBox="1"/>
          <p:nvPr>
            <p:ph type="title"/>
          </p:nvPr>
        </p:nvSpPr>
        <p:spPr>
          <a:xfrm>
            <a:off x="4701725" y="1575075"/>
            <a:ext cx="4237200" cy="21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Please share one of your best moments or memories with our Best Start Region 1 program or a highlight of the year with your family from this year of 2023</a:t>
            </a:r>
            <a:endParaRPr/>
          </a:p>
        </p:txBody>
      </p:sp>
      <p:pic>
        <p:nvPicPr>
          <p:cNvPr id="1407" name="Google Shape;1407;g25ae96baac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2450" y="735268"/>
            <a:ext cx="3189750" cy="8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g25ae96baac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5200" y="735268"/>
            <a:ext cx="3189750" cy="86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146896240ee_0_258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Community Partnership Updates</a:t>
            </a:r>
            <a:endParaRPr i="1" sz="2600"/>
          </a:p>
        </p:txBody>
      </p:sp>
      <p:sp>
        <p:nvSpPr>
          <p:cNvPr id="1414" name="Google Shape;1414;g146896240ee_0_258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las Asociaciones /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Colaborativas</a:t>
            </a:r>
            <a:endParaRPr sz="2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9" name="Google Shape;1419;g146896240e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050" y="1797788"/>
            <a:ext cx="3291826" cy="15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0" name="Google Shape;1420;g146896240ee_0_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1" name="Google Shape;1421;g146896240ee_0_0"/>
          <p:cNvPicPr preferRelativeResize="0"/>
          <p:nvPr/>
        </p:nvPicPr>
        <p:blipFill rotWithShape="1">
          <a:blip r:embed="rId4">
            <a:alphaModFix/>
          </a:blip>
          <a:srcRect b="0" l="16804" r="16797" t="0"/>
          <a:stretch/>
        </p:blipFill>
        <p:spPr>
          <a:xfrm>
            <a:off x="4590565" y="0"/>
            <a:ext cx="455343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25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g146896240ee_0_1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7" name="Google Shape;1427;g146896240ee_0_14"/>
          <p:cNvPicPr preferRelativeResize="0"/>
          <p:nvPr/>
        </p:nvPicPr>
        <p:blipFill rotWithShape="1">
          <a:blip r:embed="rId3">
            <a:alphaModFix/>
          </a:blip>
          <a:srcRect b="0" l="3842" r="6808" t="0"/>
          <a:stretch/>
        </p:blipFill>
        <p:spPr>
          <a:xfrm>
            <a:off x="870425" y="1814000"/>
            <a:ext cx="2729999" cy="9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g146896240ee_0_14"/>
          <p:cNvPicPr preferRelativeResize="0"/>
          <p:nvPr/>
        </p:nvPicPr>
        <p:blipFill rotWithShape="1">
          <a:blip r:embed="rId4">
            <a:alphaModFix/>
          </a:blip>
          <a:srcRect b="0" l="-630" r="39323" t="0"/>
          <a:stretch/>
        </p:blipFill>
        <p:spPr>
          <a:xfrm>
            <a:off x="4452400" y="0"/>
            <a:ext cx="47311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146896240ee_0_2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4" name="Google Shape;1434;g146896240ee_0_20"/>
          <p:cNvPicPr preferRelativeResize="0"/>
          <p:nvPr/>
        </p:nvPicPr>
        <p:blipFill rotWithShape="1">
          <a:blip r:embed="rId3">
            <a:alphaModFix/>
          </a:blip>
          <a:srcRect b="0" l="8548" r="8538" t="0"/>
          <a:stretch/>
        </p:blipFill>
        <p:spPr>
          <a:xfrm>
            <a:off x="3855275" y="766775"/>
            <a:ext cx="5288724" cy="4376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Google Shape;1435;g146896240ee_0_20"/>
          <p:cNvSpPr txBox="1"/>
          <p:nvPr>
            <p:ph type="title"/>
          </p:nvPr>
        </p:nvSpPr>
        <p:spPr>
          <a:xfrm>
            <a:off x="0" y="2778000"/>
            <a:ext cx="3879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Alianza Magnolia Best Start </a:t>
            </a: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36" name="Google Shape;1436;g146896240ee_0_20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g146896240ee_0_27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g146896240ee_0_27"/>
          <p:cNvSpPr txBox="1"/>
          <p:nvPr>
            <p:ph type="title"/>
          </p:nvPr>
        </p:nvSpPr>
        <p:spPr>
          <a:xfrm>
            <a:off x="179925" y="2770875"/>
            <a:ext cx="30162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Angeles</a:t>
            </a:r>
            <a:r>
              <a:rPr b="1" lang="en-GB" sz="15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5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43" name="Google Shape;1443;g146896240ee_0_27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Google Shape;1444;g146896240ee_0_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27333" y="766775"/>
            <a:ext cx="5816668" cy="436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146896240ee_0_3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0" name="Google Shape;1450;g146896240ee_0_34"/>
          <p:cNvSpPr txBox="1"/>
          <p:nvPr>
            <p:ph type="title"/>
          </p:nvPr>
        </p:nvSpPr>
        <p:spPr>
          <a:xfrm>
            <a:off x="135701" y="2778000"/>
            <a:ext cx="31347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Ambassador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51" name="Google Shape;1451;g146896240ee_0_34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2" name="Google Shape;1452;g146896240ee_0_34"/>
          <p:cNvPicPr preferRelativeResize="0"/>
          <p:nvPr/>
        </p:nvPicPr>
        <p:blipFill rotWithShape="1">
          <a:blip r:embed="rId4">
            <a:alphaModFix/>
          </a:blip>
          <a:srcRect b="0" l="340" r="2126" t="0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146896240ee_0_41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8" name="Google Shape;1458;g146896240ee_0_41"/>
          <p:cNvSpPr txBox="1"/>
          <p:nvPr>
            <p:ph type="title"/>
          </p:nvPr>
        </p:nvSpPr>
        <p:spPr>
          <a:xfrm>
            <a:off x="135700" y="2777988"/>
            <a:ext cx="44595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Estrella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59" name="Google Shape;1459;g146896240ee_0_41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g146896240ee_0_41"/>
          <p:cNvPicPr preferRelativeResize="0"/>
          <p:nvPr/>
        </p:nvPicPr>
        <p:blipFill rotWithShape="1">
          <a:blip r:embed="rId4">
            <a:alphaModFix/>
          </a:blip>
          <a:srcRect b="0" l="11791" r="11791" t="0"/>
          <a:stretch/>
        </p:blipFill>
        <p:spPr>
          <a:xfrm>
            <a:off x="4684651" y="766775"/>
            <a:ext cx="4459351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11703d6e84f_0_2286"/>
          <p:cNvSpPr txBox="1"/>
          <p:nvPr>
            <p:ph type="title"/>
          </p:nvPr>
        </p:nvSpPr>
        <p:spPr>
          <a:xfrm>
            <a:off x="4784200" y="227930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Zoom Tips</a:t>
            </a:r>
            <a:endParaRPr i="1" sz="2600"/>
          </a:p>
        </p:txBody>
      </p:sp>
      <p:sp>
        <p:nvSpPr>
          <p:cNvPr id="1141" name="Google Shape;1141;g11703d6e84f_0_2286"/>
          <p:cNvSpPr txBox="1"/>
          <p:nvPr>
            <p:ph type="title"/>
          </p:nvPr>
        </p:nvSpPr>
        <p:spPr>
          <a:xfrm>
            <a:off x="714425" y="227930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Consejos 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para Zoom</a:t>
            </a:r>
            <a:endParaRPr sz="2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146896240ee_0_48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6" name="Google Shape;1466;g146896240ee_0_48"/>
          <p:cNvSpPr txBox="1"/>
          <p:nvPr>
            <p:ph type="title"/>
          </p:nvPr>
        </p:nvSpPr>
        <p:spPr>
          <a:xfrm>
            <a:off x="296350" y="2765025"/>
            <a:ext cx="3048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Hope Street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b="1" sz="14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67" name="Google Shape;1467;g146896240ee_0_48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" name="Google Shape;1468;g146896240ee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5388" y="1359200"/>
            <a:ext cx="5618611" cy="316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146896240ee_0_55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4" name="Google Shape;1474;g146896240ee_0_55"/>
          <p:cNvPicPr preferRelativeResize="0"/>
          <p:nvPr/>
        </p:nvPicPr>
        <p:blipFill rotWithShape="1">
          <a:blip r:embed="rId3">
            <a:alphaModFix/>
          </a:blip>
          <a:srcRect b="0" l="0" r="9090" t="0"/>
          <a:stretch/>
        </p:blipFill>
        <p:spPr>
          <a:xfrm>
            <a:off x="3174247" y="766775"/>
            <a:ext cx="5969751" cy="4376726"/>
          </a:xfrm>
          <a:prstGeom prst="rect">
            <a:avLst/>
          </a:prstGeom>
          <a:noFill/>
          <a:ln>
            <a:noFill/>
          </a:ln>
        </p:spPr>
      </p:pic>
      <p:sp>
        <p:nvSpPr>
          <p:cNvPr id="1475" name="Google Shape;1475;g146896240ee_0_55"/>
          <p:cNvSpPr txBox="1"/>
          <p:nvPr>
            <p:ph type="title"/>
          </p:nvPr>
        </p:nvSpPr>
        <p:spPr>
          <a:xfrm>
            <a:off x="237325" y="2777988"/>
            <a:ext cx="2587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Richardson Park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76" name="Google Shape;1476;g146896240ee_0_55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g146896240ee_0_6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2" name="Google Shape;1482;g146896240ee_0_62"/>
          <p:cNvSpPr txBox="1"/>
          <p:nvPr>
            <p:ph type="title"/>
          </p:nvPr>
        </p:nvSpPr>
        <p:spPr>
          <a:xfrm>
            <a:off x="237325" y="2784288"/>
            <a:ext cx="3678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San Pedro / All Peoples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483" name="Google Shape;1483;g146896240ee_0_62"/>
          <p:cNvPicPr preferRelativeResize="0"/>
          <p:nvPr/>
        </p:nvPicPr>
        <p:blipFill rotWithShape="1">
          <a:blip r:embed="rId3">
            <a:alphaModFix/>
          </a:blip>
          <a:srcRect b="0" l="3577" r="11028" t="0"/>
          <a:stretch/>
        </p:blipFill>
        <p:spPr>
          <a:xfrm>
            <a:off x="4146728" y="766775"/>
            <a:ext cx="4997274" cy="438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g146896240ee_0_62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146896240ee_0_69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0" name="Google Shape;1490;g146896240ee_0_69"/>
          <p:cNvSpPr txBox="1"/>
          <p:nvPr>
            <p:ph type="title"/>
          </p:nvPr>
        </p:nvSpPr>
        <p:spPr>
          <a:xfrm>
            <a:off x="306900" y="2777975"/>
            <a:ext cx="3259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Universal Dream Team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91" name="Google Shape;1491;g146896240ee_0_69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g146896240ee_0_69"/>
          <p:cNvPicPr preferRelativeResize="0"/>
          <p:nvPr/>
        </p:nvPicPr>
        <p:blipFill rotWithShape="1">
          <a:blip r:embed="rId4">
            <a:alphaModFix/>
          </a:blip>
          <a:srcRect b="0" l="11673" r="4878" t="7621"/>
          <a:stretch/>
        </p:blipFill>
        <p:spPr>
          <a:xfrm>
            <a:off x="3872805" y="766775"/>
            <a:ext cx="5271194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146896240ee_0_6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98" name="Google Shape;1498;g146896240ee_0_6"/>
          <p:cNvGrpSpPr/>
          <p:nvPr/>
        </p:nvGrpSpPr>
        <p:grpSpPr>
          <a:xfrm>
            <a:off x="685284" y="1859353"/>
            <a:ext cx="3216017" cy="1029915"/>
            <a:chOff x="2086751" y="109575"/>
            <a:chExt cx="1612200" cy="516300"/>
          </a:xfrm>
        </p:grpSpPr>
        <p:sp>
          <p:nvSpPr>
            <p:cNvPr id="1499" name="Google Shape;1499;g146896240ee_0_6"/>
            <p:cNvSpPr/>
            <p:nvPr/>
          </p:nvSpPr>
          <p:spPr>
            <a:xfrm>
              <a:off x="2086751" y="109575"/>
              <a:ext cx="1612200" cy="51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00" name="Google Shape;1500;g146896240ee_0_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17475" y="152425"/>
              <a:ext cx="1350752" cy="4305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01" name="Google Shape;1501;g146896240ee_0_6"/>
          <p:cNvPicPr preferRelativeResize="0"/>
          <p:nvPr/>
        </p:nvPicPr>
        <p:blipFill rotWithShape="1">
          <a:blip r:embed="rId4">
            <a:alphaModFix/>
          </a:blip>
          <a:srcRect b="14907" l="10933" r="42833" t="3672"/>
          <a:stretch/>
        </p:blipFill>
        <p:spPr>
          <a:xfrm>
            <a:off x="4590565" y="0"/>
            <a:ext cx="455343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05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6" name="Google Shape;1506;g146896240ee_0_82"/>
          <p:cNvPicPr preferRelativeResize="0"/>
          <p:nvPr/>
        </p:nvPicPr>
        <p:blipFill rotWithShape="1">
          <a:blip r:embed="rId3">
            <a:alphaModFix/>
          </a:blip>
          <a:srcRect b="11202" l="0" r="0" t="11204"/>
          <a:stretch/>
        </p:blipFill>
        <p:spPr>
          <a:xfrm>
            <a:off x="356025" y="1949700"/>
            <a:ext cx="3600523" cy="11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7" name="Google Shape;1507;g146896240ee_0_8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8" name="Google Shape;1508;g146896240ee_0_82"/>
          <p:cNvPicPr preferRelativeResize="0"/>
          <p:nvPr/>
        </p:nvPicPr>
        <p:blipFill rotWithShape="1">
          <a:blip r:embed="rId4">
            <a:alphaModFix/>
          </a:blip>
          <a:srcRect b="0" l="0" r="27985" t="0"/>
          <a:stretch/>
        </p:blipFill>
        <p:spPr>
          <a:xfrm>
            <a:off x="4466675" y="0"/>
            <a:ext cx="49386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g26086a390f4_2_0"/>
          <p:cNvSpPr txBox="1"/>
          <p:nvPr>
            <p:ph type="title"/>
          </p:nvPr>
        </p:nvSpPr>
        <p:spPr>
          <a:xfrm>
            <a:off x="141025" y="766775"/>
            <a:ext cx="39663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000">
                <a:solidFill>
                  <a:srgbClr val="312E87"/>
                </a:solidFill>
              </a:rPr>
              <a:t>Actualización de la coalición</a:t>
            </a:r>
            <a:endParaRPr sz="2000">
              <a:solidFill>
                <a:srgbClr val="312E87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000">
                <a:solidFill>
                  <a:srgbClr val="312E87"/>
                </a:solidFill>
              </a:rPr>
              <a:t>¡Vivienda ahora!</a:t>
            </a:r>
            <a:endParaRPr sz="2000">
              <a:solidFill>
                <a:srgbClr val="312E87"/>
              </a:solidFill>
            </a:endParaRPr>
          </a:p>
        </p:txBody>
      </p:sp>
      <p:sp>
        <p:nvSpPr>
          <p:cNvPr id="1514" name="Google Shape;1514;g26086a390f4_2_0"/>
          <p:cNvSpPr txBox="1"/>
          <p:nvPr>
            <p:ph type="title"/>
          </p:nvPr>
        </p:nvSpPr>
        <p:spPr>
          <a:xfrm>
            <a:off x="839125" y="3699300"/>
            <a:ext cx="25701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100">
                <a:solidFill>
                  <a:schemeClr val="accent2"/>
                </a:solidFill>
              </a:rPr>
              <a:t>Housing Now!</a:t>
            </a:r>
            <a:endParaRPr i="1" sz="21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100">
                <a:solidFill>
                  <a:schemeClr val="accent2"/>
                </a:solidFill>
              </a:rPr>
              <a:t>Coalition Update</a:t>
            </a:r>
            <a:endParaRPr i="1" sz="2100">
              <a:solidFill>
                <a:schemeClr val="accent2"/>
              </a:solidFill>
            </a:endParaRPr>
          </a:p>
        </p:txBody>
      </p:sp>
      <p:pic>
        <p:nvPicPr>
          <p:cNvPr id="1515" name="Google Shape;1515;g26086a390f4_2_0"/>
          <p:cNvPicPr preferRelativeResize="0"/>
          <p:nvPr/>
        </p:nvPicPr>
        <p:blipFill rotWithShape="1">
          <a:blip r:embed="rId3">
            <a:alphaModFix/>
          </a:blip>
          <a:srcRect b="0" l="18832" r="18826" t="0"/>
          <a:stretch/>
        </p:blipFill>
        <p:spPr>
          <a:xfrm>
            <a:off x="4307600" y="-17450"/>
            <a:ext cx="4836398" cy="517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g26086a390f4_2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9863" y="1695775"/>
            <a:ext cx="1128625" cy="175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8702"/>
        </a:solidFill>
      </p:bgPr>
    </p:bg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g13deda408f5_0_178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1522" name="Google Shape;1522;g13deda408f5_0_178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11703d6e84f_0_329"/>
          <p:cNvSpPr txBox="1"/>
          <p:nvPr>
            <p:ph type="title"/>
          </p:nvPr>
        </p:nvSpPr>
        <p:spPr>
          <a:xfrm>
            <a:off x="826125" y="21373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700"/>
              <a:t>Próximos Pasos</a:t>
            </a:r>
            <a:endParaRPr sz="2700"/>
          </a:p>
        </p:txBody>
      </p:sp>
      <p:sp>
        <p:nvSpPr>
          <p:cNvPr id="1528" name="Google Shape;1528;g11703d6e84f_0_329"/>
          <p:cNvSpPr txBox="1"/>
          <p:nvPr>
            <p:ph type="title"/>
          </p:nvPr>
        </p:nvSpPr>
        <p:spPr>
          <a:xfrm>
            <a:off x="4989600" y="21373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700"/>
              <a:t>Next Steps </a:t>
            </a:r>
            <a:endParaRPr sz="27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g13dd8609de3_2_1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Collective Advocacy Updates</a:t>
            </a:r>
            <a:endParaRPr i="1" sz="2600"/>
          </a:p>
        </p:txBody>
      </p:sp>
      <p:sp>
        <p:nvSpPr>
          <p:cNvPr id="1534" name="Google Shape;1534;g13dd8609de3_2_1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Abogacía Colectiva</a:t>
            </a:r>
            <a:endParaRPr sz="2600"/>
          </a:p>
        </p:txBody>
      </p:sp>
      <p:grpSp>
        <p:nvGrpSpPr>
          <p:cNvPr id="1535" name="Google Shape;1535;g13dd8609de3_2_1"/>
          <p:cNvGrpSpPr/>
          <p:nvPr/>
        </p:nvGrpSpPr>
        <p:grpSpPr>
          <a:xfrm>
            <a:off x="2231459" y="90992"/>
            <a:ext cx="5300552" cy="627770"/>
            <a:chOff x="5033338" y="3089911"/>
            <a:chExt cx="7067402" cy="837026"/>
          </a:xfrm>
        </p:grpSpPr>
        <p:pic>
          <p:nvPicPr>
            <p:cNvPr id="1536" name="Google Shape;1536;g13dd8609de3_2_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33338" y="3089913"/>
              <a:ext cx="2602125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7" name="Google Shape;1537;g13dd8609de3_2_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498613" y="3089911"/>
              <a:ext cx="2602127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8" name="Google Shape;1538;g13dd8609de3_2_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635466" y="3089912"/>
              <a:ext cx="1938695" cy="837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11703d6e84f_0_2292"/>
          <p:cNvSpPr txBox="1"/>
          <p:nvPr>
            <p:ph type="title"/>
          </p:nvPr>
        </p:nvSpPr>
        <p:spPr>
          <a:xfrm>
            <a:off x="6338775" y="915450"/>
            <a:ext cx="25947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Meeting Recording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today’s session will be recorded (large room), with the intention of posting it to our website and social media pages for future reference. 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You have the option of acknowledging agreement to the recording by selecting “got it” (blue button) or “leave meeting” (white button) to decline which will remove you from the meeting.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anything you share will be viewable/audible through recording.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mindful of this as it may influence what you decide and not share today.</a:t>
            </a:r>
            <a:endParaRPr i="1" sz="1000">
              <a:solidFill>
                <a:srgbClr val="313087"/>
              </a:solidFill>
            </a:endParaRPr>
          </a:p>
        </p:txBody>
      </p:sp>
      <p:sp>
        <p:nvSpPr>
          <p:cNvPr id="1147" name="Google Shape;1147;g11703d6e84f_0_2292"/>
          <p:cNvSpPr txBox="1"/>
          <p:nvPr>
            <p:ph type="title"/>
          </p:nvPr>
        </p:nvSpPr>
        <p:spPr>
          <a:xfrm>
            <a:off x="299750" y="904600"/>
            <a:ext cx="2594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Grabación de la Reunión</a:t>
            </a:r>
            <a:endParaRPr sz="2800">
              <a:solidFill>
                <a:srgbClr val="4EB648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la sesión de hoy se grabará (espacio grande), con la intención de publicarla en nuestro sitio web y en las páginas de las redes sociales para futuras referencias. 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Tiene la opción de aceptar la grabación seleccionando "</a:t>
            </a:r>
            <a:r>
              <a:rPr i="1" lang="en-GB" sz="1000">
                <a:solidFill>
                  <a:srgbClr val="313087"/>
                </a:solidFill>
              </a:rPr>
              <a:t>got it</a:t>
            </a:r>
            <a:r>
              <a:rPr lang="en-GB" sz="1000">
                <a:solidFill>
                  <a:srgbClr val="313087"/>
                </a:solidFill>
              </a:rPr>
              <a:t>" (botón azul) o "</a:t>
            </a:r>
            <a:r>
              <a:rPr i="1" lang="en-GB" sz="1000">
                <a:solidFill>
                  <a:srgbClr val="313087"/>
                </a:solidFill>
              </a:rPr>
              <a:t>leave meeting</a:t>
            </a:r>
            <a:r>
              <a:rPr lang="en-GB" sz="1000">
                <a:solidFill>
                  <a:srgbClr val="313087"/>
                </a:solidFill>
              </a:rPr>
              <a:t>" (botón blanco) para rechazar la, lo que le retirara de la reunión.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cualquier cosa que comparta será visible/audible a través de la grabación.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Por favor, sea consciente de esto ya que puede influir en lo que decida y no comparta hoy.</a:t>
            </a:r>
            <a:endParaRPr sz="1000"/>
          </a:p>
        </p:txBody>
      </p:sp>
      <p:pic>
        <p:nvPicPr>
          <p:cNvPr id="1148" name="Google Shape;1148;g11703d6e84f_0_2292"/>
          <p:cNvPicPr preferRelativeResize="0"/>
          <p:nvPr/>
        </p:nvPicPr>
        <p:blipFill rotWithShape="1">
          <a:blip r:embed="rId3">
            <a:alphaModFix/>
          </a:blip>
          <a:srcRect b="0" l="1417" r="1485" t="0"/>
          <a:stretch/>
        </p:blipFill>
        <p:spPr>
          <a:xfrm>
            <a:off x="2981976" y="1438300"/>
            <a:ext cx="3309175" cy="17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g11703d6e84f_0_2292"/>
          <p:cNvSpPr/>
          <p:nvPr/>
        </p:nvSpPr>
        <p:spPr>
          <a:xfrm>
            <a:off x="4891525" y="2674925"/>
            <a:ext cx="1447200" cy="5727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42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2845c88b0d6_0_1478"/>
          <p:cNvSpPr/>
          <p:nvPr/>
        </p:nvSpPr>
        <p:spPr>
          <a:xfrm>
            <a:off x="7478765" y="8572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g2845c88b0d6_0_1478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g2845c88b0d6_0_1478"/>
          <p:cNvSpPr txBox="1"/>
          <p:nvPr/>
        </p:nvSpPr>
        <p:spPr>
          <a:xfrm>
            <a:off x="1672550" y="0"/>
            <a:ext cx="1406400" cy="231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Reuniones del Concejo Municipal (LA+Ciudades fuera de LA)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Educación cívica y oficiales electos a nivel de ciudad, condado y estado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Solicitudes de vivienda asequible y apoyo* /Equidad de recursos y abordar la comunidad sin hogar en Los Ángeles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46" name="Google Shape;1546;g2845c88b0d6_0_1478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Agosto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7" name="Google Shape;1547;g2845c88b0d6_0_1478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8" name="Google Shape;1548;g2845c88b0d6_0_1478"/>
          <p:cNvSpPr txBox="1"/>
          <p:nvPr/>
        </p:nvSpPr>
        <p:spPr>
          <a:xfrm>
            <a:off x="1672550" y="3104175"/>
            <a:ext cx="1406400" cy="20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City Council meetings (LA+Cities outside of LA)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Civic education+elected officials at city, county, and state level 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Affordable housing applications and support*/Equity of resources and addressing homelessness in LA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49" name="Google Shape;1549;g2845c88b0d6_0_1478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August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0" name="Google Shape;1550;g2845c88b0d6_0_1478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g2845c88b0d6_0_1478"/>
          <p:cNvSpPr txBox="1"/>
          <p:nvPr>
            <p:ph type="title"/>
          </p:nvPr>
        </p:nvSpPr>
        <p:spPr>
          <a:xfrm>
            <a:off x="186950" y="85725"/>
            <a:ext cx="14745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chemeClr val="dk1"/>
                </a:solidFill>
              </a:rPr>
              <a:t>Línea de Tiempo de Acción Colectiva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chemeClr val="dk1"/>
                </a:solidFill>
              </a:rPr>
              <a:t>Best Start Región 1 -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endParaRPr sz="11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1552" name="Google Shape;1552;g2845c88b0d6_0_1478"/>
          <p:cNvSpPr txBox="1"/>
          <p:nvPr>
            <p:ph type="title"/>
          </p:nvPr>
        </p:nvSpPr>
        <p:spPr>
          <a:xfrm>
            <a:off x="52375" y="4223225"/>
            <a:ext cx="1575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Best Start Region 1</a:t>
            </a:r>
            <a:endParaRPr i="1"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Collective Advocacy Timeline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  <p:sp>
        <p:nvSpPr>
          <p:cNvPr id="1553" name="Google Shape;1553;g2845c88b0d6_0_1478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g2845c88b0d6_0_1478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Septiembre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5" name="Google Shape;1555;g2845c88b0d6_0_1478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6" name="Google Shape;1556;g2845c88b0d6_0_1478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September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7" name="Google Shape;1557;g2845c88b0d6_0_1478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g2845c88b0d6_0_1478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Octubre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9" name="Google Shape;1559;g2845c88b0d6_0_1478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g2845c88b0d6_0_1478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October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1" name="Google Shape;1561;g2845c88b0d6_0_1478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2" name="Google Shape;1562;g2845c88b0d6_0_1478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3" name="Google Shape;1563;g2845c88b0d6_0_1478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4" name="Google Shape;1564;g2845c88b0d6_0_1478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5" name="Google Shape;1565;g2845c88b0d6_0_1478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6" name="Google Shape;1566;g2845c88b0d6_0_1478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7" name="Google Shape;1567;g2845c88b0d6_0_1478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Diciembre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8" name="Google Shape;1568;g2845c88b0d6_0_1478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9" name="Google Shape;1569;g2845c88b0d6_0_1478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December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0" name="Google Shape;1570;g2845c88b0d6_0_1478"/>
          <p:cNvSpPr txBox="1"/>
          <p:nvPr/>
        </p:nvSpPr>
        <p:spPr>
          <a:xfrm>
            <a:off x="3057150" y="930075"/>
            <a:ext cx="1474500" cy="131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Escaneo panorámico de las campañas actuales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Seleccionemos un problema de vivienda, ya sea uniéndose al trabajo existente o generando un nuevo esfuerzo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571" name="Google Shape;1571;g2845c88b0d6_0_1478"/>
          <p:cNvGrpSpPr/>
          <p:nvPr/>
        </p:nvGrpSpPr>
        <p:grpSpPr>
          <a:xfrm>
            <a:off x="221016" y="2723064"/>
            <a:ext cx="1406380" cy="1666811"/>
            <a:chOff x="368456" y="3015838"/>
            <a:chExt cx="1551611" cy="1666811"/>
          </a:xfrm>
        </p:grpSpPr>
        <p:sp>
          <p:nvSpPr>
            <p:cNvPr id="1572" name="Google Shape;1572;g2845c88b0d6_0_1478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g2845c88b0d6_0_1478"/>
            <p:cNvSpPr txBox="1"/>
            <p:nvPr/>
          </p:nvSpPr>
          <p:spPr>
            <a:xfrm>
              <a:off x="368456" y="3406149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Peer to peer learning and analysis of local ecosystem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574" name="Google Shape;1574;g2845c88b0d6_0_1478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July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575" name="Google Shape;1575;g2845c88b0d6_0_1478"/>
          <p:cNvGrpSpPr/>
          <p:nvPr/>
        </p:nvGrpSpPr>
        <p:grpSpPr>
          <a:xfrm>
            <a:off x="221003" y="1159976"/>
            <a:ext cx="1406407" cy="1473391"/>
            <a:chOff x="221006" y="702776"/>
            <a:chExt cx="1406407" cy="1473391"/>
          </a:xfrm>
        </p:grpSpPr>
        <p:sp>
          <p:nvSpPr>
            <p:cNvPr id="1576" name="Google Shape;1576;g2845c88b0d6_0_1478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g2845c88b0d6_0_1478"/>
            <p:cNvSpPr txBox="1"/>
            <p:nvPr/>
          </p:nvSpPr>
          <p:spPr>
            <a:xfrm>
              <a:off x="221013" y="702776"/>
              <a:ext cx="1406400" cy="10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Contrato de Acción Colectiva comienzan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Introducciones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Reiteración de los estatutos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Mismo proceso que comunidades locales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578" name="Google Shape;1578;g2845c88b0d6_0_1478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Julio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579" name="Google Shape;1579;g2845c88b0d6_0_1478"/>
          <p:cNvSpPr txBox="1"/>
          <p:nvPr/>
        </p:nvSpPr>
        <p:spPr>
          <a:xfrm>
            <a:off x="4575675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Herramientas de investigación y cómo usarlas.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Ejemplo de investigación:  La historia de la línea </a:t>
            </a: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roja</a:t>
            </a: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en las comunidades locales (Huntington Park, LA, El Monte)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80" name="Google Shape;1580;g2845c88b0d6_0_1478"/>
          <p:cNvSpPr txBox="1"/>
          <p:nvPr/>
        </p:nvSpPr>
        <p:spPr>
          <a:xfrm>
            <a:off x="6027225" y="442150"/>
            <a:ext cx="1406400" cy="1812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Aprenderemos a completar una plantilla de póliza + continuar investigando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81" name="Google Shape;1581;g2845c88b0d6_0_1478"/>
          <p:cNvSpPr txBox="1"/>
          <p:nvPr/>
        </p:nvSpPr>
        <p:spPr>
          <a:xfrm>
            <a:off x="7433625" y="712675"/>
            <a:ext cx="1406400" cy="160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Mantener nuestra comunidad alojada: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Causas fundamentales de la falta de vivienda (Recuento de personas sin hogar de LAHSA de enero)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Mantén tu casa para las fiestas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82" name="Google Shape;1582;g2845c88b0d6_0_1478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Landscape scan of current campaigns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Select a housing issue -- either joining existing work, or generating new effort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83" name="Google Shape;1583;g2845c88b0d6_0_1478"/>
          <p:cNvSpPr txBox="1"/>
          <p:nvPr/>
        </p:nvSpPr>
        <p:spPr>
          <a:xfrm>
            <a:off x="4575675" y="3113350"/>
            <a:ext cx="14745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Research tools and how to use them.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Research example: History of redlining in local communities (Huntington Park, LA, El Monte)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84" name="Google Shape;1584;g2845c88b0d6_0_1478"/>
          <p:cNvSpPr txBox="1"/>
          <p:nvPr/>
        </p:nvSpPr>
        <p:spPr>
          <a:xfrm>
            <a:off x="6027225" y="3113350"/>
            <a:ext cx="1474500" cy="20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Learn how to fill out a policy template + continue research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85" name="Google Shape;1585;g2845c88b0d6_0_1478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Keeping our community housed: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Root causes of homelessness (January’s LAHSA Homeless Count)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Keep your Home for the Holidays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2845c88b0d6_0_1524"/>
          <p:cNvSpPr/>
          <p:nvPr/>
        </p:nvSpPr>
        <p:spPr>
          <a:xfrm>
            <a:off x="7478765" y="2215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1" name="Google Shape;1591;g2845c88b0d6_0_1524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2" name="Google Shape;1592;g2845c88b0d6_0_1524"/>
          <p:cNvSpPr txBox="1"/>
          <p:nvPr/>
        </p:nvSpPr>
        <p:spPr>
          <a:xfrm>
            <a:off x="1672550" y="539800"/>
            <a:ext cx="14745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crear una campaña, Parte #2: Continuamos trabajando en el desarrollo de campañas y cultivando coaliciones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93" name="Google Shape;1593;g2845c88b0d6_0_1524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Febrero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4" name="Google Shape;1594;g2845c88b0d6_0_1524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5" name="Google Shape;1595;g2845c88b0d6_0_1524"/>
          <p:cNvSpPr txBox="1"/>
          <p:nvPr/>
        </p:nvSpPr>
        <p:spPr>
          <a:xfrm>
            <a:off x="1672562" y="3104175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create a campaign, Part #2: Continue work on developing campaign and cultivating coalitions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96" name="Google Shape;1596;g2845c88b0d6_0_1524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February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7" name="Google Shape;1597;g2845c88b0d6_0_1524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8" name="Google Shape;1598;g2845c88b0d6_0_1524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9" name="Google Shape;1599;g2845c88b0d6_0_1524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Marzo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0" name="Google Shape;1600;g2845c88b0d6_0_1524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1" name="Google Shape;1601;g2845c88b0d6_0_1524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March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2" name="Google Shape;1602;g2845c88b0d6_0_1524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3" name="Google Shape;1603;g2845c88b0d6_0_1524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Abril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4" name="Google Shape;1604;g2845c88b0d6_0_1524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5" name="Google Shape;1605;g2845c88b0d6_0_1524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April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6" name="Google Shape;1606;g2845c88b0d6_0_1524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7" name="Google Shape;1607;g2845c88b0d6_0_1524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8" name="Google Shape;1608;g2845c88b0d6_0_1524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9" name="Google Shape;1609;g2845c88b0d6_0_1524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0" name="Google Shape;1610;g2845c88b0d6_0_1524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1" name="Google Shape;1611;g2845c88b0d6_0_1524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2" name="Google Shape;1612;g2845c88b0d6_0_1524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Junio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3" name="Google Shape;1613;g2845c88b0d6_0_1524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4" name="Google Shape;1614;g2845c88b0d6_0_1524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June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5" name="Google Shape;1615;g2845c88b0d6_0_1524"/>
          <p:cNvSpPr txBox="1"/>
          <p:nvPr/>
        </p:nvSpPr>
        <p:spPr>
          <a:xfrm>
            <a:off x="3021200" y="712675"/>
            <a:ext cx="1565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Desarrollo de habilidades para el trabajo de campaña Parte #1: Aprender sobre diferentes estilos de comunicación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Organización de familiares, amigos, vecinos y extraños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2550" lvl="0" marL="8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616" name="Google Shape;1616;g2845c88b0d6_0_1524"/>
          <p:cNvGrpSpPr/>
          <p:nvPr/>
        </p:nvGrpSpPr>
        <p:grpSpPr>
          <a:xfrm>
            <a:off x="221016" y="2723064"/>
            <a:ext cx="1406380" cy="1666811"/>
            <a:chOff x="368456" y="3015838"/>
            <a:chExt cx="1551611" cy="1666811"/>
          </a:xfrm>
        </p:grpSpPr>
        <p:sp>
          <p:nvSpPr>
            <p:cNvPr id="1617" name="Google Shape;1617;g2845c88b0d6_0_1524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g2845c88b0d6_0_1524"/>
            <p:cNvSpPr txBox="1"/>
            <p:nvPr/>
          </p:nvSpPr>
          <p:spPr>
            <a:xfrm>
              <a:off x="368456" y="3406149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How to create a campaign, Part #1 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Introduction to creating a campaign and Sharing  tools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Emerging opportunities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Community Resource Mobilization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619" name="Google Shape;1619;g2845c88b0d6_0_1524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January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620" name="Google Shape;1620;g2845c88b0d6_0_1524"/>
          <p:cNvGrpSpPr/>
          <p:nvPr/>
        </p:nvGrpSpPr>
        <p:grpSpPr>
          <a:xfrm>
            <a:off x="221000" y="780675"/>
            <a:ext cx="1517400" cy="1852692"/>
            <a:chOff x="221003" y="323475"/>
            <a:chExt cx="1517400" cy="1852692"/>
          </a:xfrm>
        </p:grpSpPr>
        <p:sp>
          <p:nvSpPr>
            <p:cNvPr id="1621" name="Google Shape;1621;g2845c88b0d6_0_1524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g2845c88b0d6_0_1524"/>
            <p:cNvSpPr txBox="1"/>
            <p:nvPr/>
          </p:nvSpPr>
          <p:spPr>
            <a:xfrm>
              <a:off x="221003" y="323475"/>
              <a:ext cx="1517400" cy="147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180000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Cómo crear una campaña, Parte #1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Introducción a la creación    de una campaña y  herramientas para compartir.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Oportunidades emergentes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Movilización de recursos   comunitarios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Mismo proceso que comunidades locales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623" name="Google Shape;1623;g2845c88b0d6_0_1524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624" name="Google Shape;1624;g2845c88b0d6_0_1524"/>
          <p:cNvSpPr txBox="1"/>
          <p:nvPr/>
        </p:nvSpPr>
        <p:spPr>
          <a:xfrm>
            <a:off x="4575675" y="712675"/>
            <a:ext cx="1565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Desarrollo de habilidades para el trabajo de campaña Parte #2: comentarios públicos y uso de datos SCAG y otros datos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de elementos de vivienda y reuniones del consejo vecinal/concejo municipal.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25" name="Google Shape;1625;g2845c88b0d6_0_1524"/>
          <p:cNvSpPr txBox="1"/>
          <p:nvPr/>
        </p:nvSpPr>
        <p:spPr>
          <a:xfrm>
            <a:off x="6027225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Desarrollo de habilidades para el trabajo de campaña Parte # 3: Cómo crear e implementar un plan de comunicaciones</a:t>
            </a:r>
            <a:endParaRPr b="0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0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26" name="Google Shape;1626;g2845c88b0d6_0_1524"/>
          <p:cNvSpPr txBox="1"/>
          <p:nvPr/>
        </p:nvSpPr>
        <p:spPr>
          <a:xfrm>
            <a:off x="7478775" y="439625"/>
            <a:ext cx="14064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asegurar la financiación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Evaluación/Reflexión del trabajo 2023-24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27" name="Google Shape;1627;g2845c88b0d6_0_1524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Skills Building for Campaign Work Part #1:  Learning about different communication styles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Organizing family, friends, neighbors and strangers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28" name="Google Shape;1628;g2845c88b0d6_0_1524"/>
          <p:cNvSpPr txBox="1"/>
          <p:nvPr/>
        </p:nvSpPr>
        <p:spPr>
          <a:xfrm>
            <a:off x="45756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Skills Building for Campaign Work Part #2: giving public comment and using SCAG data and  other data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element updates &amp; neighborhood council/city council meetings.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29" name="Google Shape;1629;g2845c88b0d6_0_1524"/>
          <p:cNvSpPr txBox="1"/>
          <p:nvPr/>
        </p:nvSpPr>
        <p:spPr>
          <a:xfrm>
            <a:off x="60272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Skills Building for Campaign Work Part #3: How to create and implement a communications plan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30" name="Google Shape;1630;g2845c88b0d6_0_1524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secure funding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Evaluation/Reflection of 2023-24 work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31" name="Google Shape;1631;g2845c88b0d6_0_1524"/>
          <p:cNvSpPr txBox="1"/>
          <p:nvPr>
            <p:ph type="title"/>
          </p:nvPr>
        </p:nvSpPr>
        <p:spPr>
          <a:xfrm>
            <a:off x="252300" y="1023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4EB648"/>
                </a:solidFill>
              </a:rPr>
              <a:t>Línea de Tiempo de Acción Colectiva</a:t>
            </a:r>
            <a:endParaRPr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4EB648"/>
                </a:solidFill>
              </a:rPr>
              <a:t>Best Start Región 1 -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2024</a:t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1632" name="Google Shape;1632;g2845c88b0d6_0_1524"/>
          <p:cNvSpPr txBox="1"/>
          <p:nvPr>
            <p:ph type="title"/>
          </p:nvPr>
        </p:nvSpPr>
        <p:spPr>
          <a:xfrm>
            <a:off x="278275" y="4511050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Best Start Region 1</a:t>
            </a:r>
            <a:endParaRPr i="1"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Collective Advocacy Timeline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2024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1ed47fabf16_1_341"/>
          <p:cNvSpPr/>
          <p:nvPr/>
        </p:nvSpPr>
        <p:spPr>
          <a:xfrm>
            <a:off x="7478765" y="8572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g1ed47fabf16_1_341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g1ed47fabf16_1_341"/>
          <p:cNvSpPr txBox="1"/>
          <p:nvPr/>
        </p:nvSpPr>
        <p:spPr>
          <a:xfrm>
            <a:off x="1672550" y="0"/>
            <a:ext cx="1406400" cy="231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Reuniones del Concejo Municipal (LA+Ciudades fuera de LA)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Educación cívica y oficiales electos a nivel de ciudad, condado y estado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Solicitudes de vivienda asequible y apoyo* /Equidad de recursos y abordar la comunidad sin hogar en Los Ángeles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40" name="Google Shape;1640;g1ed47fabf16_1_341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Agosto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1" name="Google Shape;1641;g1ed47fabf16_1_341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g1ed47fabf16_1_341"/>
          <p:cNvSpPr txBox="1"/>
          <p:nvPr/>
        </p:nvSpPr>
        <p:spPr>
          <a:xfrm>
            <a:off x="1672550" y="3104175"/>
            <a:ext cx="1406400" cy="20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City Council meetings (LA+Cities outside of LA)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Civic education+elected officials at city, county, and state level 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Affordable housing applications and support*/Equity of resources and addressing homelessness in LA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43" name="Google Shape;1643;g1ed47fabf16_1_341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August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4" name="Google Shape;1644;g1ed47fabf16_1_341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g1ed47fabf16_1_341"/>
          <p:cNvSpPr txBox="1"/>
          <p:nvPr>
            <p:ph type="title"/>
          </p:nvPr>
        </p:nvSpPr>
        <p:spPr>
          <a:xfrm>
            <a:off x="186950" y="85725"/>
            <a:ext cx="14745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chemeClr val="dk1"/>
                </a:solidFill>
              </a:rPr>
              <a:t>Línea de Tiempo de Acción Colectiva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chemeClr val="dk1"/>
                </a:solidFill>
              </a:rPr>
              <a:t>Best Start Región 1 -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endParaRPr sz="11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1646" name="Google Shape;1646;g1ed47fabf16_1_341"/>
          <p:cNvSpPr txBox="1"/>
          <p:nvPr>
            <p:ph type="title"/>
          </p:nvPr>
        </p:nvSpPr>
        <p:spPr>
          <a:xfrm>
            <a:off x="52375" y="4223225"/>
            <a:ext cx="1575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Best Start Region 1</a:t>
            </a:r>
            <a:endParaRPr i="1"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Collective Advocacy Timeline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  <p:sp>
        <p:nvSpPr>
          <p:cNvPr id="1647" name="Google Shape;1647;g1ed47fabf16_1_341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g1ed47fabf16_1_341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Septiembre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9" name="Google Shape;1649;g1ed47fabf16_1_341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g1ed47fabf16_1_341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September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1" name="Google Shape;1651;g1ed47fabf16_1_341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g1ed47fabf16_1_341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Octubre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3" name="Google Shape;1653;g1ed47fabf16_1_341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g1ed47fabf16_1_341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October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5" name="Google Shape;1655;g1ed47fabf16_1_341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g1ed47fabf16_1_341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7" name="Google Shape;1657;g1ed47fabf16_1_341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g1ed47fabf16_1_341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9" name="Google Shape;1659;g1ed47fabf16_1_341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g1ed47fabf16_1_341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g1ed47fabf16_1_341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Diciembre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2" name="Google Shape;1662;g1ed47fabf16_1_341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g1ed47fabf16_1_341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December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4" name="Google Shape;1664;g1ed47fabf16_1_341"/>
          <p:cNvSpPr txBox="1"/>
          <p:nvPr/>
        </p:nvSpPr>
        <p:spPr>
          <a:xfrm>
            <a:off x="3057150" y="930075"/>
            <a:ext cx="1474500" cy="131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Escaneo panorámico de las campañas actuales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Seleccionemos un problema de vivienda, ya sea uniéndose al trabajo existente o generando un nuevo esfuerzo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665" name="Google Shape;1665;g1ed47fabf16_1_341"/>
          <p:cNvGrpSpPr/>
          <p:nvPr/>
        </p:nvGrpSpPr>
        <p:grpSpPr>
          <a:xfrm>
            <a:off x="221016" y="2723064"/>
            <a:ext cx="1406380" cy="1666811"/>
            <a:chOff x="368456" y="3015838"/>
            <a:chExt cx="1551611" cy="1666811"/>
          </a:xfrm>
        </p:grpSpPr>
        <p:sp>
          <p:nvSpPr>
            <p:cNvPr id="1666" name="Google Shape;1666;g1ed47fabf16_1_341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g1ed47fabf16_1_341"/>
            <p:cNvSpPr txBox="1"/>
            <p:nvPr/>
          </p:nvSpPr>
          <p:spPr>
            <a:xfrm>
              <a:off x="368456" y="3406149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Peer to peer learning and analysis of local ecosystem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668" name="Google Shape;1668;g1ed47fabf16_1_341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July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669" name="Google Shape;1669;g1ed47fabf16_1_341"/>
          <p:cNvGrpSpPr/>
          <p:nvPr/>
        </p:nvGrpSpPr>
        <p:grpSpPr>
          <a:xfrm>
            <a:off x="221003" y="1159976"/>
            <a:ext cx="1406407" cy="1473391"/>
            <a:chOff x="221006" y="702776"/>
            <a:chExt cx="1406407" cy="1473391"/>
          </a:xfrm>
        </p:grpSpPr>
        <p:sp>
          <p:nvSpPr>
            <p:cNvPr id="1670" name="Google Shape;1670;g1ed47fabf16_1_341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g1ed47fabf16_1_341"/>
            <p:cNvSpPr txBox="1"/>
            <p:nvPr/>
          </p:nvSpPr>
          <p:spPr>
            <a:xfrm>
              <a:off x="221013" y="702776"/>
              <a:ext cx="1406400" cy="10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Contrato de Acción Colectiva comienzan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Introducciones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Reiteración de los estatutos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Mismo proceso que comunidades locales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672" name="Google Shape;1672;g1ed47fabf16_1_341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Julio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673" name="Google Shape;1673;g1ed47fabf16_1_341"/>
          <p:cNvSpPr txBox="1"/>
          <p:nvPr/>
        </p:nvSpPr>
        <p:spPr>
          <a:xfrm>
            <a:off x="4575675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Herramientas de investigación y cómo usarlas.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Ejemplo de investigación:  La historia de la línea </a:t>
            </a: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roja</a:t>
            </a: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en las comunidades locales (Huntington Park, LA, El Monte)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74" name="Google Shape;1674;g1ed47fabf16_1_341"/>
          <p:cNvSpPr txBox="1"/>
          <p:nvPr/>
        </p:nvSpPr>
        <p:spPr>
          <a:xfrm>
            <a:off x="6027225" y="442150"/>
            <a:ext cx="1406400" cy="1812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Aprenderemos a completar una plantilla de póliza + continuar investigando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75" name="Google Shape;1675;g1ed47fabf16_1_341"/>
          <p:cNvSpPr txBox="1"/>
          <p:nvPr/>
        </p:nvSpPr>
        <p:spPr>
          <a:xfrm>
            <a:off x="7433625" y="712675"/>
            <a:ext cx="1406400" cy="160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Mantener nuestra comunidad alojada: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Causas fundamentales de la falta de vivienda (Recuento de personas sin hogar de LAHSA de enero)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Mantén tu casa para las fiestas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76" name="Google Shape;1676;g1ed47fabf16_1_341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Landscape scan of current campaigns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Select a housing issue -- either joining existing work, or generating new effort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77" name="Google Shape;1677;g1ed47fabf16_1_341"/>
          <p:cNvSpPr txBox="1"/>
          <p:nvPr/>
        </p:nvSpPr>
        <p:spPr>
          <a:xfrm>
            <a:off x="4575675" y="3113350"/>
            <a:ext cx="14745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Research tools and how to use them.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Research example: History of redlining in local communities (Huntington Park, LA, El Monte)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78" name="Google Shape;1678;g1ed47fabf16_1_341"/>
          <p:cNvSpPr txBox="1"/>
          <p:nvPr/>
        </p:nvSpPr>
        <p:spPr>
          <a:xfrm>
            <a:off x="6027225" y="3113350"/>
            <a:ext cx="1474500" cy="20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Learn how to fill out a policy template + continue research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79" name="Google Shape;1679;g1ed47fabf16_1_341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Keeping our community housed: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Root causes of homelessness (January’s LAHSA Homeless Count)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Keep your Home for the Holidays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3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1ed47fabf16_1_387"/>
          <p:cNvSpPr/>
          <p:nvPr/>
        </p:nvSpPr>
        <p:spPr>
          <a:xfrm>
            <a:off x="7478765" y="2215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5" name="Google Shape;1685;g1ed47fabf16_1_387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6" name="Google Shape;1686;g1ed47fabf16_1_387"/>
          <p:cNvSpPr txBox="1"/>
          <p:nvPr/>
        </p:nvSpPr>
        <p:spPr>
          <a:xfrm>
            <a:off x="1672550" y="539800"/>
            <a:ext cx="14745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Fideicomisos de tierras comunitarias + TOPA (Oportunidad de compra para inquilinos)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Introducción a CLT y TOPA como estrategias equitativas de uso de la tierra.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Informes de los residentes sobre actividades alineadas.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87" name="Google Shape;1687;g1ed47fabf16_1_387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Febrero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8" name="Google Shape;1688;g1ed47fabf16_1_387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9" name="Google Shape;1689;g1ed47fabf16_1_387"/>
          <p:cNvSpPr txBox="1"/>
          <p:nvPr/>
        </p:nvSpPr>
        <p:spPr>
          <a:xfrm>
            <a:off x="1672562" y="3104175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Land Trusts + TOPA (Tenant Opportunity to Purchase)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101 on CLTs and TOPAs as equitable land use strategies.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Report backs from residents about aligned activities.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90" name="Google Shape;1690;g1ed47fabf16_1_387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February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1" name="Google Shape;1691;g1ed47fabf16_1_387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2" name="Google Shape;1692;g1ed47fabf16_1_387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Google Shape;1693;g1ed47fabf16_1_387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Marzo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4" name="Google Shape;1694;g1ed47fabf16_1_387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g1ed47fabf16_1_387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March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6" name="Google Shape;1696;g1ed47fabf16_1_387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7" name="Google Shape;1697;g1ed47fabf16_1_387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Abril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8" name="Google Shape;1698;g1ed47fabf16_1_387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9" name="Google Shape;1699;g1ed47fabf16_1_387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April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0" name="Google Shape;1700;g1ed47fabf16_1_387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1" name="Google Shape;1701;g1ed47fabf16_1_387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2" name="Google Shape;1702;g1ed47fabf16_1_387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3" name="Google Shape;1703;g1ed47fabf16_1_387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4" name="Google Shape;1704;g1ed47fabf16_1_387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5" name="Google Shape;1705;g1ed47fabf16_1_387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Google Shape;1706;g1ed47fabf16_1_387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Junio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7" name="Google Shape;1707;g1ed47fabf16_1_387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8" name="Google Shape;1708;g1ed47fabf16_1_387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June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9" name="Google Shape;1709;g1ed47fabf16_1_387"/>
          <p:cNvSpPr txBox="1"/>
          <p:nvPr/>
        </p:nvSpPr>
        <p:spPr>
          <a:xfrm>
            <a:off x="3021200" y="712675"/>
            <a:ext cx="1565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Desarrollo de Habilidades: Hablar en público y comentario en público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Usando datos y compartiendo su historia.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de elementos de vivienda y reuniones de consejo vecinal/concejo municipal.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710" name="Google Shape;1710;g1ed47fabf16_1_387"/>
          <p:cNvGrpSpPr/>
          <p:nvPr/>
        </p:nvGrpSpPr>
        <p:grpSpPr>
          <a:xfrm>
            <a:off x="69872" y="2723120"/>
            <a:ext cx="1784711" cy="1589849"/>
            <a:chOff x="224863" y="3015838"/>
            <a:chExt cx="1695204" cy="1589849"/>
          </a:xfrm>
        </p:grpSpPr>
        <p:sp>
          <p:nvSpPr>
            <p:cNvPr id="1711" name="Google Shape;1711;g1ed47fabf16_1_387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g1ed47fabf16_1_387"/>
            <p:cNvSpPr txBox="1"/>
            <p:nvPr/>
          </p:nvSpPr>
          <p:spPr>
            <a:xfrm>
              <a:off x="224863" y="3329187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Skill Building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Democracy and Citizen-led Initiatives 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Signature Gathering (LAFWD/SAJE). 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Best practices, tips, information on house parties and LACAHSA timeline.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Report backs from residents about aligned activities.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713" name="Google Shape;1713;g1ed47fabf16_1_387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January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714" name="Google Shape;1714;g1ed47fabf16_1_387"/>
          <p:cNvGrpSpPr/>
          <p:nvPr/>
        </p:nvGrpSpPr>
        <p:grpSpPr>
          <a:xfrm>
            <a:off x="144050" y="780675"/>
            <a:ext cx="1710600" cy="1852692"/>
            <a:chOff x="144053" y="323475"/>
            <a:chExt cx="1710600" cy="1852692"/>
          </a:xfrm>
        </p:grpSpPr>
        <p:sp>
          <p:nvSpPr>
            <p:cNvPr id="1715" name="Google Shape;1715;g1ed47fabf16_1_387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g1ed47fabf16_1_387"/>
            <p:cNvSpPr txBox="1"/>
            <p:nvPr/>
          </p:nvSpPr>
          <p:spPr>
            <a:xfrm>
              <a:off x="144053" y="323475"/>
              <a:ext cx="1710600" cy="147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270000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Desarrollo de habilidades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Democracia e iniciativas lideradas por los ciudadanos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Recolección de firmas.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Mejores prácticas, consejos, información sobre fiestas en casa y cronograma de LACAHSA.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Informes de los residentes sobre actividades alineadas.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  </a:t>
              </a: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Actualizaciones 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717" name="Google Shape;1717;g1ed47fabf16_1_387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718" name="Google Shape;1718;g1ed47fabf16_1_387"/>
          <p:cNvSpPr txBox="1"/>
          <p:nvPr/>
        </p:nvSpPr>
        <p:spPr>
          <a:xfrm>
            <a:off x="4575675" y="712675"/>
            <a:ext cx="1565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Habilidades de comunicación: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Aprender sobre diferentes estilos de comunicación.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educar a familiares, amigos, vecinos y extraños.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Movilizar a la comunidad utilizando diferentes medios de comunicación: volantes, redes sociales.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19" name="Google Shape;1719;g1ed47fabf16_1_387"/>
          <p:cNvSpPr txBox="1"/>
          <p:nvPr/>
        </p:nvSpPr>
        <p:spPr>
          <a:xfrm>
            <a:off x="6027225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Los miembros como maestros: educando a sus funcionarios electos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Temas y materias sobre los que los electos necesitan educación: herramientas y mejores prácticas.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Una revisión de la estructura y las oficinas del gobierno.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0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20" name="Google Shape;1720;g1ed47fabf16_1_387"/>
          <p:cNvSpPr txBox="1"/>
          <p:nvPr/>
        </p:nvSpPr>
        <p:spPr>
          <a:xfrm>
            <a:off x="7478775" y="439625"/>
            <a:ext cx="14064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Planificación para hacer avanzar el trabajo + Reflexión/Evaluación (TODOS)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21" name="Google Shape;1721;g1ed47fabf16_1_387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Skills Building: Public Speaking and Public Comment. 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Sharing your story and using data.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element updates and neighborhood council/city council meetings to listen to.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22" name="Google Shape;1722;g1ed47fabf16_1_387"/>
          <p:cNvSpPr txBox="1"/>
          <p:nvPr/>
        </p:nvSpPr>
        <p:spPr>
          <a:xfrm>
            <a:off x="4575674" y="3113350"/>
            <a:ext cx="14745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Communications Skills: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Learning about different communication styles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Educating family, friends, neighbors and strangers.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Mobilizing the community using different mediums of communication: fliers, social media.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23" name="Google Shape;1723;g1ed47fabf16_1_387"/>
          <p:cNvSpPr txBox="1"/>
          <p:nvPr/>
        </p:nvSpPr>
        <p:spPr>
          <a:xfrm>
            <a:off x="60272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Members as Teachers: Educating your Elected Officials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Topics/subjects that electeds need education on: tools and best practices.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review of government structure and offices.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24" name="Google Shape;1724;g1ed47fabf16_1_387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Planning to Move the Work Forward + Reflection / Evaluation (ALL)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25" name="Google Shape;1725;g1ed47fabf16_1_387"/>
          <p:cNvSpPr txBox="1"/>
          <p:nvPr>
            <p:ph type="title"/>
          </p:nvPr>
        </p:nvSpPr>
        <p:spPr>
          <a:xfrm>
            <a:off x="252300" y="1023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4EB648"/>
                </a:solidFill>
              </a:rPr>
              <a:t>Línea de Tiempo de Acción Colectiva</a:t>
            </a:r>
            <a:endParaRPr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4EB648"/>
                </a:solidFill>
              </a:rPr>
              <a:t>Best Start Región 1 -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2024</a:t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1726" name="Google Shape;1726;g1ed47fabf16_1_387"/>
          <p:cNvSpPr txBox="1"/>
          <p:nvPr>
            <p:ph type="title"/>
          </p:nvPr>
        </p:nvSpPr>
        <p:spPr>
          <a:xfrm>
            <a:off x="207075" y="46876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Best Start Region 1</a:t>
            </a:r>
            <a:endParaRPr i="1"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Collective Advocacy Timeline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2024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0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g1ed47fabf16_1_433"/>
          <p:cNvSpPr txBox="1"/>
          <p:nvPr>
            <p:ph type="title"/>
          </p:nvPr>
        </p:nvSpPr>
        <p:spPr>
          <a:xfrm>
            <a:off x="2883225" y="2291325"/>
            <a:ext cx="35076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Volunteer for the 2024 Homeless Count! </a:t>
            </a:r>
            <a:endParaRPr sz="2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January 23,24 and 25</a:t>
            </a:r>
            <a:endParaRPr sz="2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2" name="Google Shape;1732;g1ed47fabf16_1_433"/>
          <p:cNvSpPr txBox="1"/>
          <p:nvPr/>
        </p:nvSpPr>
        <p:spPr>
          <a:xfrm>
            <a:off x="272000" y="3341250"/>
            <a:ext cx="5745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 Informacion/ </a:t>
            </a:r>
            <a:r>
              <a:rPr b="0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More info: 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sng" cap="none" strike="noStrike">
                <a:solidFill>
                  <a:srgbClr val="005A8B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https://www.theycountwillyou.org/</a:t>
            </a: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Para Registrarse como Voluntario/</a:t>
            </a:r>
            <a:r>
              <a:rPr b="0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register to volunteer: </a:t>
            </a:r>
            <a:r>
              <a:rPr b="0" i="0" lang="en-GB" sz="1600" u="sng" cap="none" strike="noStrike">
                <a:solidFill>
                  <a:srgbClr val="005A8B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https://www.theycountwillyou.org/volunteer</a:t>
            </a: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Preguntas Frecuentes/</a:t>
            </a:r>
            <a:r>
              <a:rPr b="0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Frequently asked questions about the count: </a:t>
            </a:r>
            <a:r>
              <a:rPr b="0" i="0" lang="en-GB" sz="1600" u="sng" cap="none" strike="noStrike">
                <a:solidFill>
                  <a:srgbClr val="005A8B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https://www.theycountwillyou.org/faq-page</a:t>
            </a:r>
            <a:r>
              <a:rPr b="0" i="0" lang="en-GB" sz="1600" u="none" cap="none" strike="noStrike">
                <a:solidFill>
                  <a:srgbClr val="005A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solidFill>
                <a:srgbClr val="005A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3" name="Google Shape;1733;g1ed47fabf16_1_4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2363" y="66050"/>
            <a:ext cx="2886075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4" name="Google Shape;1734;g1ed47fabf16_1_4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89551" y="3711525"/>
            <a:ext cx="965325" cy="138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5" name="Google Shape;1735;g1ed47fabf16_1_4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68800" y="66047"/>
            <a:ext cx="2886075" cy="3584595"/>
          </a:xfrm>
          <a:prstGeom prst="rect">
            <a:avLst/>
          </a:prstGeom>
          <a:noFill/>
          <a:ln>
            <a:noFill/>
          </a:ln>
        </p:spPr>
      </p:pic>
      <p:sp>
        <p:nvSpPr>
          <p:cNvPr id="1736" name="Google Shape;1736;g1ed47fabf16_1_433"/>
          <p:cNvSpPr txBox="1"/>
          <p:nvPr/>
        </p:nvSpPr>
        <p:spPr>
          <a:xfrm>
            <a:off x="2856813" y="690525"/>
            <a:ext cx="35604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¡Sea voluntario para el Conteo de Personas sin Hogar de 2024! 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23,24 y 25 de enero</a:t>
            </a:r>
            <a:endParaRPr b="0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7" name="Google Shape;1737;g1ed47fabf16_1_433"/>
          <p:cNvPicPr preferRelativeResize="0"/>
          <p:nvPr/>
        </p:nvPicPr>
        <p:blipFill rotWithShape="1">
          <a:blip r:embed="rId9">
            <a:alphaModFix/>
          </a:blip>
          <a:srcRect b="3813" l="4610" r="3554" t="3619"/>
          <a:stretch/>
        </p:blipFill>
        <p:spPr>
          <a:xfrm>
            <a:off x="202387" y="901523"/>
            <a:ext cx="2420663" cy="243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B648"/>
        </a:solidFill>
      </p:bgPr>
    </p:bg>
    <p:spTree>
      <p:nvGrpSpPr>
        <p:cNvPr id="174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g21d65d0f999_1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1743" name="Google Shape;1743;g21d65d0f999_1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312E87"/>
        </a:solidFill>
      </p:bgPr>
    </p:bg>
    <p:spTree>
      <p:nvGrpSpPr>
        <p:cNvPr id="1747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g2591c3b3ac1_0_12"/>
          <p:cNvSpPr txBox="1"/>
          <p:nvPr>
            <p:ph type="title"/>
          </p:nvPr>
        </p:nvSpPr>
        <p:spPr>
          <a:xfrm>
            <a:off x="2449275" y="2309925"/>
            <a:ext cx="42657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i="1" lang="en-GB" sz="260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0" i="1" sz="2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Future LA</a:t>
            </a:r>
            <a:endParaRPr i="1" sz="26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9BD7"/>
        </a:solidFill>
      </p:bgPr>
    </p:bg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g1b3fd2847b1_0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Community Resource Mobilization</a:t>
            </a:r>
            <a:endParaRPr i="1" sz="2200"/>
          </a:p>
        </p:txBody>
      </p:sp>
      <p:sp>
        <p:nvSpPr>
          <p:cNvPr id="1754" name="Google Shape;1754;g1b3fd2847b1_0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Movilización de recursos comunitarios</a:t>
            </a:r>
            <a:endParaRPr sz="22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8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g1cf0c18d11d_1_6"/>
          <p:cNvSpPr txBox="1"/>
          <p:nvPr/>
        </p:nvSpPr>
        <p:spPr>
          <a:xfrm>
            <a:off x="3316200" y="12525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BestStartRegion1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760" name="Google Shape;1760;g1cf0c18d11d_1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0200" y="2047175"/>
            <a:ext cx="1552010" cy="10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1" name="Google Shape;1761;g1cf0c18d11d_1_6"/>
          <p:cNvSpPr txBox="1"/>
          <p:nvPr/>
        </p:nvSpPr>
        <p:spPr>
          <a:xfrm>
            <a:off x="3316200" y="1821431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62" name="Google Shape;1762;g1cf0c18d11d_1_6"/>
          <p:cNvSpPr txBox="1"/>
          <p:nvPr/>
        </p:nvSpPr>
        <p:spPr>
          <a:xfrm>
            <a:off x="3316200" y="23902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8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BestStartMetroLA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63" name="Google Shape;1763;g1cf0c18d11d_1_6"/>
          <p:cNvSpPr txBox="1"/>
          <p:nvPr/>
        </p:nvSpPr>
        <p:spPr>
          <a:xfrm>
            <a:off x="3316200" y="2959150"/>
            <a:ext cx="474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0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BestStartSouthElMonteElMonte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64" name="Google Shape;1764;g1cf0c18d11d_1_6"/>
          <p:cNvSpPr txBox="1"/>
          <p:nvPr/>
        </p:nvSpPr>
        <p:spPr>
          <a:xfrm>
            <a:off x="3316200" y="3528000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2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68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g21299b039ac_14_2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1770" name="Google Shape;1770;g21299b039ac_14_2"/>
          <p:cNvSpPr txBox="1"/>
          <p:nvPr>
            <p:ph idx="1" type="body"/>
          </p:nvPr>
        </p:nvSpPr>
        <p:spPr>
          <a:xfrm>
            <a:off x="4974525" y="1899875"/>
            <a:ext cx="3747300" cy="15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i="1" lang="en-GB" sz="1500">
                <a:solidFill>
                  <a:srgbClr val="EC008C"/>
                </a:solidFill>
              </a:rPr>
              <a:t>Fri</a:t>
            </a:r>
            <a:r>
              <a:rPr b="1" i="1" lang="en-GB" sz="1500">
                <a:solidFill>
                  <a:srgbClr val="EC008C"/>
                </a:solidFill>
              </a:rPr>
              <a:t>day December 15, 2023</a:t>
            </a:r>
            <a:br>
              <a:rPr b="1" i="1" lang="en-GB" sz="1500">
                <a:solidFill>
                  <a:srgbClr val="EC008C"/>
                </a:solidFill>
              </a:rPr>
            </a:br>
            <a:r>
              <a:rPr i="1" lang="en-GB" sz="1500">
                <a:solidFill>
                  <a:srgbClr val="EC008C"/>
                </a:solidFill>
              </a:rPr>
              <a:t>9:00 am-12:00 pm</a:t>
            </a:r>
            <a:endParaRPr i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EC008C"/>
                </a:solidFill>
              </a:rPr>
              <a:t>—-------------------------------------------</a:t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Monday, January 22, 2024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 January 25 , 2024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71" name="Google Shape;1771;g21299b039ac_14_2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1772" name="Google Shape;1772;g21299b039ac_14_2"/>
          <p:cNvSpPr txBox="1"/>
          <p:nvPr>
            <p:ph idx="1" type="body"/>
          </p:nvPr>
        </p:nvSpPr>
        <p:spPr>
          <a:xfrm>
            <a:off x="534650" y="1953675"/>
            <a:ext cx="38436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lang="en-GB" sz="1500">
                <a:solidFill>
                  <a:srgbClr val="EC008C"/>
                </a:solidFill>
              </a:rPr>
              <a:t>Viernes</a:t>
            </a:r>
            <a:r>
              <a:rPr b="1" lang="en-GB" sz="1500">
                <a:solidFill>
                  <a:srgbClr val="EC008C"/>
                </a:solidFill>
              </a:rPr>
              <a:t>, 15</a:t>
            </a:r>
            <a:r>
              <a:rPr b="1" lang="en-GB" sz="1500">
                <a:solidFill>
                  <a:srgbClr val="EC008C"/>
                </a:solidFill>
              </a:rPr>
              <a:t> de Deciembre</a:t>
            </a:r>
            <a:br>
              <a:rPr b="1" lang="en-GB" sz="1500">
                <a:solidFill>
                  <a:srgbClr val="EC008C"/>
                </a:solidFill>
              </a:rPr>
            </a:br>
            <a:r>
              <a:rPr lang="en-GB" sz="1500">
                <a:solidFill>
                  <a:srgbClr val="EC008C"/>
                </a:solidFill>
              </a:rPr>
              <a:t>9:00 am-12:</a:t>
            </a:r>
            <a:r>
              <a:rPr lang="en-GB" sz="1500">
                <a:solidFill>
                  <a:srgbClr val="EC008C"/>
                </a:solidFill>
              </a:rPr>
              <a:t>00 pm</a:t>
            </a:r>
            <a:endParaRPr b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EC008C"/>
                </a:solidFill>
              </a:rPr>
              <a:t>—----------------------------------------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Lunes, 22 de Enero, 2024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 25 de Enero, 2024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11703d6e84f_0_2300"/>
          <p:cNvSpPr txBox="1"/>
          <p:nvPr>
            <p:ph type="title"/>
          </p:nvPr>
        </p:nvSpPr>
        <p:spPr>
          <a:xfrm>
            <a:off x="5899050" y="915450"/>
            <a:ext cx="30345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prefer to listen to the entire presentation in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r>
              <a:rPr i="1" lang="en-GB" sz="1350">
                <a:solidFill>
                  <a:srgbClr val="313087"/>
                </a:solidFill>
              </a:rPr>
              <a:t>, click on the </a:t>
            </a:r>
            <a:r>
              <a:rPr i="1" lang="en-GB" sz="1350">
                <a:solidFill>
                  <a:srgbClr val="EE2A7B"/>
                </a:solidFill>
              </a:rPr>
              <a:t>Interpretation</a:t>
            </a:r>
            <a:r>
              <a:rPr i="1" lang="en-GB" sz="1350">
                <a:solidFill>
                  <a:srgbClr val="313087"/>
                </a:solidFill>
              </a:rPr>
              <a:t> symbol at the bottom of the Zoom platform and then select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experience </a:t>
            </a:r>
            <a:r>
              <a:rPr i="1" lang="en-GB" sz="1350">
                <a:solidFill>
                  <a:srgbClr val="EE2A7B"/>
                </a:solidFill>
              </a:rPr>
              <a:t>technical issues</a:t>
            </a:r>
            <a:r>
              <a:rPr i="1" lang="en-GB" sz="1350">
                <a:solidFill>
                  <a:srgbClr val="313087"/>
                </a:solidFill>
              </a:rPr>
              <a:t> during the meeting, please type in </a:t>
            </a:r>
            <a:r>
              <a:rPr i="1" lang="en-GB" sz="1350">
                <a:solidFill>
                  <a:srgbClr val="EE2A7B"/>
                </a:solidFill>
              </a:rPr>
              <a:t>chat box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Take </a:t>
            </a:r>
            <a:r>
              <a:rPr i="1" lang="en-GB" sz="1350">
                <a:solidFill>
                  <a:srgbClr val="EE2A7B"/>
                </a:solidFill>
              </a:rPr>
              <a:t>breaks </a:t>
            </a:r>
            <a:r>
              <a:rPr i="1" lang="en-GB" sz="1350">
                <a:solidFill>
                  <a:srgbClr val="313087"/>
                </a:solidFill>
              </a:rPr>
              <a:t>when you need to take care of yourself or family.</a:t>
            </a:r>
            <a:endParaRPr i="1" sz="1350">
              <a:solidFill>
                <a:srgbClr val="313087"/>
              </a:solidFill>
            </a:endParaRPr>
          </a:p>
        </p:txBody>
      </p:sp>
      <p:sp>
        <p:nvSpPr>
          <p:cNvPr id="1155" name="Google Shape;1155;g11703d6e84f_0_2300"/>
          <p:cNvSpPr txBox="1"/>
          <p:nvPr>
            <p:ph type="title"/>
          </p:nvPr>
        </p:nvSpPr>
        <p:spPr>
          <a:xfrm>
            <a:off x="299750" y="904600"/>
            <a:ext cx="3034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prefiere escuchar toda la presentación en </a:t>
            </a:r>
            <a:r>
              <a:rPr lang="en-GB" sz="1350">
                <a:solidFill>
                  <a:srgbClr val="EE2A7B"/>
                </a:solidFill>
              </a:rPr>
              <a:t>español</a:t>
            </a:r>
            <a:r>
              <a:rPr lang="en-GB" sz="1350">
                <a:solidFill>
                  <a:srgbClr val="313087"/>
                </a:solidFill>
              </a:rPr>
              <a:t>, por favor, presione el símbolo de </a:t>
            </a:r>
            <a:r>
              <a:rPr lang="en-GB" sz="1350">
                <a:solidFill>
                  <a:srgbClr val="EE2A7B"/>
                </a:solidFill>
              </a:rPr>
              <a:t>“Interpretation”</a:t>
            </a:r>
            <a:r>
              <a:rPr lang="en-GB" sz="1350">
                <a:solidFill>
                  <a:srgbClr val="313087"/>
                </a:solidFill>
              </a:rPr>
              <a:t> abajo de la pantalla de Zoom y luego elija </a:t>
            </a:r>
            <a:r>
              <a:rPr lang="en-GB" sz="1350">
                <a:solidFill>
                  <a:srgbClr val="EE2A7B"/>
                </a:solidFill>
              </a:rPr>
              <a:t>“Spanish”</a:t>
            </a:r>
            <a:endParaRPr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tiene </a:t>
            </a:r>
            <a:r>
              <a:rPr lang="en-GB" sz="1350">
                <a:solidFill>
                  <a:srgbClr val="EE2A7B"/>
                </a:solidFill>
              </a:rPr>
              <a:t>problemas técnicos</a:t>
            </a:r>
            <a:r>
              <a:rPr lang="en-GB" sz="1350">
                <a:solidFill>
                  <a:srgbClr val="313087"/>
                </a:solidFill>
              </a:rPr>
              <a:t> durante la reunión, por favor escriba en el </a:t>
            </a:r>
            <a:r>
              <a:rPr lang="en-GB" sz="1350">
                <a:solidFill>
                  <a:srgbClr val="EC008C"/>
                </a:solidFill>
              </a:rPr>
              <a:t>chat </a:t>
            </a:r>
            <a:endParaRPr sz="1350">
              <a:solidFill>
                <a:srgbClr val="EC008C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Tome </a:t>
            </a:r>
            <a:r>
              <a:rPr lang="en-GB" sz="1350">
                <a:solidFill>
                  <a:srgbClr val="EE2A7B"/>
                </a:solidFill>
              </a:rPr>
              <a:t>descansos</a:t>
            </a:r>
            <a:r>
              <a:rPr lang="en-GB" sz="1350">
                <a:solidFill>
                  <a:srgbClr val="313087"/>
                </a:solidFill>
              </a:rPr>
              <a:t> cuando necesite cuidarse a sí mismo o a su familia.</a:t>
            </a:r>
            <a:endParaRPr sz="1350">
              <a:solidFill>
                <a:srgbClr val="313087"/>
              </a:solidFill>
            </a:endParaRPr>
          </a:p>
        </p:txBody>
      </p:sp>
      <p:pic>
        <p:nvPicPr>
          <p:cNvPr id="1156" name="Google Shape;1156;g11703d6e84f_0_23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8086" y="1369625"/>
            <a:ext cx="2077139" cy="2004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7" name="Google Shape;1157;g11703d6e84f_0_2300"/>
          <p:cNvCxnSpPr/>
          <p:nvPr/>
        </p:nvCxnSpPr>
        <p:spPr>
          <a:xfrm flipH="1" rot="10800000">
            <a:off x="3179125" y="2210875"/>
            <a:ext cx="569400" cy="66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58" name="Google Shape;1158;g11703d6e84f_0_2300"/>
          <p:cNvCxnSpPr/>
          <p:nvPr/>
        </p:nvCxnSpPr>
        <p:spPr>
          <a:xfrm flipH="1">
            <a:off x="4468350" y="1888700"/>
            <a:ext cx="1586400" cy="6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59" name="Google Shape;1159;g11703d6e84f_0_2300"/>
          <p:cNvSpPr/>
          <p:nvPr/>
        </p:nvSpPr>
        <p:spPr>
          <a:xfrm>
            <a:off x="3411775" y="2794925"/>
            <a:ext cx="1381800" cy="6915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6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27dda38ec97_6_0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1778" name="Google Shape;1778;g27dda38ec97_6_0"/>
          <p:cNvSpPr txBox="1"/>
          <p:nvPr>
            <p:ph idx="1" type="body"/>
          </p:nvPr>
        </p:nvSpPr>
        <p:spPr>
          <a:xfrm>
            <a:off x="4974525" y="1899875"/>
            <a:ext cx="3747300" cy="15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Monday, January 22</a:t>
            </a:r>
            <a:r>
              <a:rPr b="1" i="1" lang="en-GB" sz="1500">
                <a:solidFill>
                  <a:schemeClr val="accent2"/>
                </a:solidFill>
              </a:rPr>
              <a:t>, 2024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 January 25 , 2024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79" name="Google Shape;1779;g27dda38ec97_6_0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1780" name="Google Shape;1780;g27dda38ec97_6_0"/>
          <p:cNvSpPr txBox="1"/>
          <p:nvPr>
            <p:ph idx="1" type="body"/>
          </p:nvPr>
        </p:nvSpPr>
        <p:spPr>
          <a:xfrm>
            <a:off x="534650" y="1953675"/>
            <a:ext cx="38436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Lunes, 22 de Enero, 2024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 25 de Enero, 2024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784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g11703d6e84f_0_132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Evaluación</a:t>
            </a:r>
            <a:endParaRPr sz="3400"/>
          </a:p>
        </p:txBody>
      </p:sp>
      <p:sp>
        <p:nvSpPr>
          <p:cNvPr id="1786" name="Google Shape;1786;g11703d6e84f_0_132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Evaluation</a:t>
            </a:r>
            <a:endParaRPr sz="34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0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g11703d6e84f_0_137"/>
          <p:cNvSpPr txBox="1"/>
          <p:nvPr>
            <p:ph type="title"/>
          </p:nvPr>
        </p:nvSpPr>
        <p:spPr>
          <a:xfrm>
            <a:off x="6174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000">
                <a:solidFill>
                  <a:srgbClr val="EC008C"/>
                </a:solidFill>
              </a:rPr>
              <a:t>Evaluación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1792" name="Google Shape;1792;g11703d6e84f_0_137"/>
          <p:cNvSpPr txBox="1"/>
          <p:nvPr>
            <p:ph type="title"/>
          </p:nvPr>
        </p:nvSpPr>
        <p:spPr>
          <a:xfrm>
            <a:off x="48800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000">
                <a:solidFill>
                  <a:srgbClr val="EC008C"/>
                </a:solidFill>
              </a:rPr>
              <a:t>Evaluation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1793" name="Google Shape;1793;g11703d6e84f_0_137"/>
          <p:cNvSpPr txBox="1"/>
          <p:nvPr/>
        </p:nvSpPr>
        <p:spPr>
          <a:xfrm>
            <a:off x="4826525" y="1543175"/>
            <a:ext cx="3962400" cy="3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Please complete the Evaluation Form to help us understand how we are doing our work: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Tues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day, 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Dec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ember 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u="sng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https://docs.google.com/forms/d/e/1FAIpQLSec4J_n2czzomzlvBUG8R9pvM6k82rvGzP3b2PuRNf3Pw6kPQ/viewform</a:t>
            </a:r>
            <a:r>
              <a:rPr lang="en-GB" sz="1100">
                <a:solidFill>
                  <a:schemeClr val="accent2"/>
                </a:solidFill>
              </a:rPr>
              <a:t> </a:t>
            </a:r>
            <a:endParaRPr sz="13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Fri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day, 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Dec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ember 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15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u="sng">
                <a:solidFill>
                  <a:schemeClr val="accent4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https://docs.google.com/forms/d/e/1FAIpQLSe4Vj4ZC9crec5OhS7aKMj33V7ChmUcPD7rU8deJoGI9dat7A/viewform</a:t>
            </a:r>
            <a:r>
              <a:rPr lang="en-GB" sz="1100">
                <a:solidFill>
                  <a:schemeClr val="accent2"/>
                </a:solidFill>
              </a:rPr>
              <a:t> 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94" name="Google Shape;1794;g11703d6e84f_0_137"/>
          <p:cNvSpPr txBox="1"/>
          <p:nvPr/>
        </p:nvSpPr>
        <p:spPr>
          <a:xfrm>
            <a:off x="617475" y="1601100"/>
            <a:ext cx="4004100" cy="17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Por favor complete el Formulario de Evaluación para ayudarnos a entender cómo estamos elaborando nuestro trabajo:</a:t>
            </a:r>
            <a:endParaRPr b="0"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Martes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Diciembre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1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u="sng">
                <a:solidFill>
                  <a:schemeClr val="hlink"/>
                </a:solidFill>
                <a:hlinkClick r:id="rId5"/>
              </a:rPr>
              <a:t>https://docs.google.com/forms/d/e/1FAIpQLSec4J_n2czzomzlvBUG8R9pvM6k82rvGzP3b2PuRNf3Pw6kPQ/viewform</a:t>
            </a:r>
            <a:r>
              <a:rPr lang="en-GB" sz="1100">
                <a:solidFill>
                  <a:srgbClr val="313087"/>
                </a:solidFill>
              </a:rPr>
              <a:t> </a:t>
            </a:r>
            <a:endParaRPr b="1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 sz="1300">
                <a:solidFill>
                  <a:schemeClr val="accent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Viernes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 sz="13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15 de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13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Diciembre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100" u="sng">
                <a:solidFill>
                  <a:schemeClr val="hlink"/>
                </a:solidFill>
                <a:hlinkClick r:id="rId6"/>
              </a:rPr>
              <a:t>https://docs.google.com/forms/d/e/1FAIpQLSe4Vj4ZC9crec5OhS7aKMj33V7ChmUcPD7rU8deJoGI9dat7A/viewform</a:t>
            </a:r>
            <a:r>
              <a:rPr lang="en-GB" sz="1100">
                <a:solidFill>
                  <a:srgbClr val="313087"/>
                </a:solidFill>
              </a:rPr>
              <a:t> </a:t>
            </a:r>
            <a:endParaRPr sz="1100">
              <a:solidFill>
                <a:srgbClr val="31308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100">
              <a:solidFill>
                <a:srgbClr val="313087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FA5"/>
        </a:solidFill>
      </p:bgPr>
    </p:bg>
    <p:spTree>
      <p:nvGrpSpPr>
        <p:cNvPr id="1798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g1164b98259f_0_69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Cierre</a:t>
            </a:r>
            <a:r>
              <a:rPr i="1" lang="en-GB" sz="3400"/>
              <a:t> </a:t>
            </a:r>
            <a:endParaRPr i="1" sz="3400"/>
          </a:p>
        </p:txBody>
      </p:sp>
      <p:sp>
        <p:nvSpPr>
          <p:cNvPr id="1800" name="Google Shape;1800;g1164b98259f_0_69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Closing </a:t>
            </a:r>
            <a:endParaRPr sz="34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4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g11703d6e84f_0_149"/>
          <p:cNvSpPr txBox="1"/>
          <p:nvPr>
            <p:ph type="ctrTitle"/>
          </p:nvPr>
        </p:nvSpPr>
        <p:spPr>
          <a:xfrm>
            <a:off x="4572000" y="2154250"/>
            <a:ext cx="3789900" cy="23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i="1" lang="en-GB" sz="3400">
                <a:solidFill>
                  <a:schemeClr val="accent5"/>
                </a:solidFill>
              </a:rPr>
              <a:t>Thank you!</a:t>
            </a:r>
            <a:endParaRPr i="1" sz="3400">
              <a:solidFill>
                <a:schemeClr val="accent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i="1" lang="en-GB" sz="3400">
                <a:solidFill>
                  <a:schemeClr val="accent5"/>
                </a:solidFill>
              </a:rPr>
              <a:t>H</a:t>
            </a:r>
            <a:r>
              <a:rPr i="1" lang="en-GB" sz="3400">
                <a:solidFill>
                  <a:schemeClr val="accent5"/>
                </a:solidFill>
              </a:rPr>
              <a:t>appy Holidays to you!</a:t>
            </a:r>
            <a:endParaRPr i="1" sz="3400">
              <a:solidFill>
                <a:schemeClr val="accent5"/>
              </a:solidFill>
            </a:endParaRPr>
          </a:p>
        </p:txBody>
      </p:sp>
      <p:sp>
        <p:nvSpPr>
          <p:cNvPr id="1806" name="Google Shape;1806;g11703d6e84f_0_149"/>
          <p:cNvSpPr txBox="1"/>
          <p:nvPr>
            <p:ph type="ctrTitle"/>
          </p:nvPr>
        </p:nvSpPr>
        <p:spPr>
          <a:xfrm>
            <a:off x="447800" y="2085625"/>
            <a:ext cx="3789900" cy="22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>
                <a:solidFill>
                  <a:srgbClr val="EC008C"/>
                </a:solidFill>
              </a:rPr>
              <a:t>¡Gracias!</a:t>
            </a:r>
            <a:endParaRPr sz="3400">
              <a:solidFill>
                <a:srgbClr val="EC008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>
                <a:solidFill>
                  <a:srgbClr val="EC008C"/>
                </a:solidFill>
              </a:rPr>
              <a:t>F</a:t>
            </a:r>
            <a:r>
              <a:rPr lang="en-GB" sz="3400">
                <a:solidFill>
                  <a:srgbClr val="EC008C"/>
                </a:solidFill>
              </a:rPr>
              <a:t>elices Fiestas para ti!</a:t>
            </a:r>
            <a:endParaRPr sz="3400">
              <a:solidFill>
                <a:srgbClr val="EC008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sz="3400">
              <a:solidFill>
                <a:srgbClr val="EC008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sz="3400">
              <a:solidFill>
                <a:srgbClr val="EC008C"/>
              </a:solidFill>
            </a:endParaRPr>
          </a:p>
        </p:txBody>
      </p:sp>
      <p:pic>
        <p:nvPicPr>
          <p:cNvPr id="1807" name="Google Shape;1807;g11703d6e84f_0_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975" y="817193"/>
            <a:ext cx="3189750" cy="8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8" name="Google Shape;1808;g11703d6e84f_0_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9725" y="817193"/>
            <a:ext cx="3189750" cy="86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12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3" name="Google Shape;1813;g211015a5a28_1_3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{0D877E33-79F4-4E73-AAFF-9CC8CA5A5DD8}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Dirigir la reunion: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Run of show: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está en el fondo observando, asegurándose de que todo funciona bien, e iniciando los ajustes que sean necesarios.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is in the background observing, making sure that everything is running smoothly, and initiating adjustments as deemed necessary.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Edith y Luz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Persona Asignada a Coordinar la Reunión (ahorita son las gerentes)</a:t>
                      </a: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 </a:t>
                      </a:r>
                      <a:endParaRPr b="1" sz="1000" u="none" cap="none" strike="noStrike">
                        <a:solidFill>
                          <a:srgbClr val="EE2A7B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000" u="none" cap="none" strike="noStrike">
                          <a:solidFill>
                            <a:srgbClr val="EE2A7B"/>
                          </a:solidFill>
                        </a:rPr>
                        <a:t>Person Assigned to Coordinate Meeting (Currently, Managers)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(Permanent Role)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1" sz="12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304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Toma de tiempo: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Timekeeper: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hace todos los esfuerzos para mantener el tiempo, y se ajusta según sea necesario, comunicando a las personas apropiadas en todos los asuntos relacionados con el tiempo.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makes all efforts to keep time, and adjust as necessary, communicating to the appropriate individuals in all time-related matters.</a:t>
                      </a: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Lili</a:t>
                      </a: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17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8" name="Google Shape;1818;g211015a5a28_1_17"/>
          <p:cNvGraphicFramePr/>
          <p:nvPr/>
        </p:nvGraphicFramePr>
        <p:xfrm>
          <a:off x="192450" y="198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{0D877E33-79F4-4E73-AAFF-9CC8CA5A5DD8}</a:tableStyleId>
              </a:tblPr>
              <a:tblGrid>
                <a:gridCol w="2056525"/>
                <a:gridCol w="5517150"/>
                <a:gridCol w="1281300"/>
              </a:tblGrid>
              <a:tr h="422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Monitoreo del chat: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Monitoring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 se comunican con los participantes de la sala de espera para asegurarse de que se han identificado con sus nombres antes del comienzo de la reunión, y monitorean los comentarios/preguntas/etc. para responder y/o asegurarse de que la facilitador/ra este al tanto de que se han hecho esos comentarios/preguntas. (2)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 this role you will communicate with waiting room participants to ensure they have identified themselves with their names prior to the start of the meeting, and monitor comments/questions/etc. to respond and/or ensure that facilitator is aware that those comments/questions have been made.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 Ale D. y Denise 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Compartir la presentación: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Share Presentation: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Una persona se encarga de compartir la presentación y otra persona sirve de apoyo, en caso de que la primera persona tenga problemas para compartir la presentación (2)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One person is lead for sharing screen and another person serves as back-up, in case the first person was to face challenges sharing the screen -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6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Luz, y Edith </a:t>
                      </a:r>
                      <a:endParaRPr b="1" sz="1200" u="none" cap="none" strike="noStrike">
                        <a:solidFill>
                          <a:schemeClr val="accent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0883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Chat de grupo de texto: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Group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crea un chat de grupo en su celular con todo el personal para facilitar la comunicación durante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creates a group chat on their cell phone with all the staff to facilitate communication during the meeting.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highlight>
                            <a:srgbClr val="FFFF00"/>
                          </a:highlight>
                          <a:latin typeface="Cabin"/>
                          <a:ea typeface="Cabin"/>
                          <a:cs typeface="Cabin"/>
                          <a:sym typeface="Cabin"/>
                        </a:rPr>
                        <a:t>Link de / Link for: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-GB" sz="1100" u="sng" cap="none" strike="noStrike">
                          <a:solidFill>
                            <a:schemeClr val="accent4"/>
                          </a:solidFill>
                          <a:latin typeface="Cabin"/>
                          <a:ea typeface="Cabin"/>
                          <a:cs typeface="Cabin"/>
                          <a:sym typeface="Cabin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TEAM CONTACT INFO | contacto del equipo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22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23" name="Google Shape;1823;g211015a5a28_1_10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{0D877E33-79F4-4E73-AAFF-9CC8CA5A5DD8}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Muting: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​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Interpretation: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Aunque todos somos responsables de supervisar la interpretación durante la reunión, esta persona se asegura de que la interpretación esté preparada y funcione antes de la reunión.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While all of us are responsible for monitoring interpretation during the meeting, this person ensures interpretation is set up and working prior to the meeting.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Grabación de la reunión: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Meeting recording: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graba la reunión y prepara el archivo de vídeo para subirlo a nuestra página web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records the meeting and prepares the video file to upload to our website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Admisión de participantes: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Admitting Participants: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admitirá a los participantes en la reunión. Solo los participantes con nombre podrán unirse a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this person will admit participants into the meeting. Only participants with name will be allowed to join the meeting.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>
                          <a:solidFill>
                            <a:srgbClr val="EE2A7B"/>
                          </a:solidFill>
                        </a:rPr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b="1" sz="900" u="none" cap="none" strike="noStrike">
                        <a:solidFill>
                          <a:srgbClr val="66666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4" name="Google Shape;1164;g11703d6e84f_0_231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6325" y="3751550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1165" name="Google Shape;1165;g11703d6e84f_0_2310" title="Arrow"/>
          <p:cNvCxnSpPr/>
          <p:nvPr/>
        </p:nvCxnSpPr>
        <p:spPr>
          <a:xfrm>
            <a:off x="3307025" y="3158350"/>
            <a:ext cx="24300" cy="6873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66" name="Google Shape;1166;g11703d6e84f_0_2310"/>
          <p:cNvSpPr txBox="1"/>
          <p:nvPr/>
        </p:nvSpPr>
        <p:spPr>
          <a:xfrm>
            <a:off x="259325" y="1378625"/>
            <a:ext cx="2595300" cy="18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Visualice Su Nombre</a:t>
            </a:r>
            <a:endParaRPr b="1" i="0" sz="10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Cambie su nombre:</a:t>
            </a:r>
            <a:endParaRPr b="1" i="0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Pasando la flecha sobre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Participants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/Participantes”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Busca su cuenta y hace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/Más”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"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Rename/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Renombrar".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Añade su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Nombre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Apellido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Comunidad de Best Start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(Este LA, Metro LA, Sur El Monte/El Monte 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Sureste LA)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/Renombrar”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67" name="Google Shape;1167;g11703d6e84f_0_2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9313" y="1672224"/>
            <a:ext cx="2883208" cy="1499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1168" name="Google Shape;1168;g11703d6e84f_0_2310" title="Arrow"/>
          <p:cNvCxnSpPr/>
          <p:nvPr/>
        </p:nvCxnSpPr>
        <p:spPr>
          <a:xfrm flipH="1">
            <a:off x="5420513" y="1643250"/>
            <a:ext cx="145500" cy="3114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1169" name="Google Shape;1169;g11703d6e84f_0_2310" title="Arrow"/>
          <p:cNvCxnSpPr/>
          <p:nvPr/>
        </p:nvCxnSpPr>
        <p:spPr>
          <a:xfrm flipH="1">
            <a:off x="5725013" y="183197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1170" name="Google Shape;1170;g11703d6e84f_0_23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3438" y="2625298"/>
            <a:ext cx="2096851" cy="764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1171" name="Google Shape;1171;g11703d6e84f_0_2310" title="Arrow"/>
          <p:cNvCxnSpPr/>
          <p:nvPr/>
        </p:nvCxnSpPr>
        <p:spPr>
          <a:xfrm flipH="1">
            <a:off x="5333338" y="2768975"/>
            <a:ext cx="181500" cy="3012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1172" name="Google Shape;1172;g11703d6e84f_0_2310" title="Arrow"/>
          <p:cNvCxnSpPr/>
          <p:nvPr/>
        </p:nvCxnSpPr>
        <p:spPr>
          <a:xfrm flipH="1">
            <a:off x="5566013" y="292172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1173" name="Google Shape;1173;g11703d6e84f_0_2310"/>
          <p:cNvGrpSpPr/>
          <p:nvPr/>
        </p:nvGrpSpPr>
        <p:grpSpPr>
          <a:xfrm>
            <a:off x="5415888" y="1337850"/>
            <a:ext cx="344400" cy="305400"/>
            <a:chOff x="4803700" y="618450"/>
            <a:chExt cx="344400" cy="305400"/>
          </a:xfrm>
        </p:grpSpPr>
        <p:sp>
          <p:nvSpPr>
            <p:cNvPr id="1174" name="Google Shape;1174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6" name="Google Shape;1176;g11703d6e84f_0_2310"/>
          <p:cNvGrpSpPr/>
          <p:nvPr/>
        </p:nvGrpSpPr>
        <p:grpSpPr>
          <a:xfrm>
            <a:off x="5760288" y="1497950"/>
            <a:ext cx="344400" cy="305400"/>
            <a:chOff x="4803700" y="618450"/>
            <a:chExt cx="344400" cy="305400"/>
          </a:xfrm>
        </p:grpSpPr>
        <p:sp>
          <p:nvSpPr>
            <p:cNvPr id="1177" name="Google Shape;1177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9" name="Google Shape;1179;g11703d6e84f_0_2310"/>
          <p:cNvGrpSpPr/>
          <p:nvPr/>
        </p:nvGrpSpPr>
        <p:grpSpPr>
          <a:xfrm>
            <a:off x="5405513" y="2513413"/>
            <a:ext cx="344400" cy="305400"/>
            <a:chOff x="4803700" y="618450"/>
            <a:chExt cx="344400" cy="305400"/>
          </a:xfrm>
        </p:grpSpPr>
        <p:sp>
          <p:nvSpPr>
            <p:cNvPr id="1180" name="Google Shape;1180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2" name="Google Shape;1182;g11703d6e84f_0_2310"/>
          <p:cNvGrpSpPr/>
          <p:nvPr/>
        </p:nvGrpSpPr>
        <p:grpSpPr>
          <a:xfrm>
            <a:off x="5644201" y="2708363"/>
            <a:ext cx="344400" cy="305400"/>
            <a:chOff x="4803700" y="618450"/>
            <a:chExt cx="344400" cy="305400"/>
          </a:xfrm>
        </p:grpSpPr>
        <p:sp>
          <p:nvSpPr>
            <p:cNvPr id="1183" name="Google Shape;1183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5" name="Google Shape;1185;g11703d6e84f_0_2310"/>
          <p:cNvSpPr txBox="1"/>
          <p:nvPr/>
        </p:nvSpPr>
        <p:spPr>
          <a:xfrm>
            <a:off x="6335725" y="1501025"/>
            <a:ext cx="2595300" cy="15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Display Name 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Rename yourself:</a:t>
            </a:r>
            <a:endParaRPr b="1" i="1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Hovering cursor over “Participants”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Identify your account and click on “More”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Add you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First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Last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and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Best Start Community 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(East LA, Metro LA, South El Monte/El Monte or Southeast LA)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1186" name="Google Shape;1186;g11703d6e84f_0_2310"/>
          <p:cNvGrpSpPr/>
          <p:nvPr/>
        </p:nvGrpSpPr>
        <p:grpSpPr>
          <a:xfrm>
            <a:off x="3132563" y="3018863"/>
            <a:ext cx="344400" cy="305400"/>
            <a:chOff x="4803700" y="618450"/>
            <a:chExt cx="344400" cy="305400"/>
          </a:xfrm>
        </p:grpSpPr>
        <p:sp>
          <p:nvSpPr>
            <p:cNvPr id="1187" name="Google Shape;1187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11703d6e84f_0_2340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g11703d6e84f_0_2340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g11703d6e84f_0_2340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6" name="Google Shape;1196;g11703d6e84f_0_234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7" name="Google Shape;1197;g11703d6e84f_0_2340"/>
          <p:cNvPicPr preferRelativeResize="0"/>
          <p:nvPr/>
        </p:nvPicPr>
        <p:blipFill rotWithShape="1">
          <a:blip r:embed="rId4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8" name="Google Shape;1198;g11703d6e84f_0_2340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1199" name="Google Shape;1199;g11703d6e84f_0_2340" title="Arrow"/>
          <p:cNvCxnSpPr>
            <a:stCxn id="1197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00" name="Google Shape;1200;g11703d6e84f_0_234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201" name="Google Shape;1201;g11703d6e84f_0_2340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02" name="Google Shape;1202;g11703d6e84f_0_234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g11703d6e84f_0_2340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11703d6e84f_0_271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g11703d6e84f_0_271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g11703d6e84f_0_271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1" name="Google Shape;1211;g11703d6e84f_0_271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1212" name="Google Shape;1212;g11703d6e84f_0_271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13" name="Google Shape;1213;g11703d6e84f_0_271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14" name="Google Shape;1214;g11703d6e84f_0_27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1215" name="Google Shape;1215;g11703d6e84f_0_271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6" name="Google Shape;1216;g11703d6e84f_0_271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1217" name="Google Shape;1217;g11703d6e84f_0_2716" title="Arrow"/>
          <p:cNvCxnSpPr>
            <a:stCxn id="1215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18" name="Google Shape;1218;g11703d6e84f_0_271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219" name="Google Shape;1219;g11703d6e84f_0_271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20" name="Google Shape;1220;g11703d6e84f_0_271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g11703d6e84f_0_271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11703d6e84f_0_274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g11703d6e84f_0_274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g11703d6e84f_0_274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9" name="Google Shape;1229;g11703d6e84f_0_274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1230" name="Google Shape;1230;g11703d6e84f_0_274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31" name="Google Shape;1231;g11703d6e84f_0_274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32" name="Google Shape;1232;g11703d6e84f_0_27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1233" name="Google Shape;1233;g11703d6e84f_0_2741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4" name="Google Shape;1234;g11703d6e84f_0_274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1235" name="Google Shape;1235;g11703d6e84f_0_2741" title="Arrow"/>
          <p:cNvCxnSpPr>
            <a:stCxn id="1233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36" name="Google Shape;1236;g11703d6e84f_0_274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237" name="Google Shape;1237;g11703d6e84f_0_274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38" name="Google Shape;1238;g11703d6e84f_0_274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g11703d6e84f_0_274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1240" name="Google Shape;1240;g11703d6e84f_0_274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41" name="Google Shape;1241;g11703d6e84f_0_274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Anne Guzman</dc:creator>
</cp:coreProperties>
</file>