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  <p:sldMasterId id="2147483699" r:id="rId8"/>
    <p:sldMasterId id="2147483716" r:id="rId9"/>
    <p:sldMasterId id="2147483733" r:id="rId10"/>
    <p:sldMasterId id="2147483750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</p:sldIdLst>
  <p:sldSz cy="5143500" cx="9144000"/>
  <p:notesSz cx="7010400" cy="9296400"/>
  <p:embeddedFontLst>
    <p:embeddedFont>
      <p:font typeface="Montserrat SemiBold"/>
      <p:regular r:id="rId70"/>
      <p:bold r:id="rId71"/>
      <p:italic r:id="rId72"/>
      <p:boldItalic r:id="rId73"/>
    </p:embeddedFont>
    <p:embeddedFont>
      <p:font typeface="Raleway"/>
      <p:regular r:id="rId74"/>
      <p:bold r:id="rId75"/>
      <p:italic r:id="rId76"/>
      <p:boldItalic r:id="rId77"/>
    </p:embeddedFont>
    <p:embeddedFont>
      <p:font typeface="Roboto"/>
      <p:regular r:id="rId78"/>
      <p:bold r:id="rId79"/>
      <p:italic r:id="rId80"/>
      <p:boldItalic r:id="rId81"/>
    </p:embeddedFont>
    <p:embeddedFont>
      <p:font typeface="Montserrat"/>
      <p:regular r:id="rId82"/>
      <p:bold r:id="rId83"/>
      <p:italic r:id="rId84"/>
      <p:boldItalic r:id="rId85"/>
    </p:embeddedFont>
    <p:embeddedFont>
      <p:font typeface="Lato"/>
      <p:regular r:id="rId86"/>
      <p:bold r:id="rId87"/>
      <p:italic r:id="rId88"/>
      <p:boldItalic r:id="rId89"/>
    </p:embeddedFont>
    <p:embeddedFont>
      <p:font typeface="Cabin"/>
      <p:regular r:id="rId90"/>
      <p:bold r:id="rId91"/>
      <p:italic r:id="rId92"/>
      <p:boldItalic r:id="rId93"/>
    </p:embeddedFont>
    <p:embeddedFont>
      <p:font typeface="Montserrat Medium"/>
      <p:regular r:id="rId94"/>
      <p:bold r:id="rId95"/>
      <p:italic r:id="rId96"/>
      <p:boldItalic r:id="rId97"/>
    </p:embeddedFont>
    <p:embeddedFont>
      <p:font typeface="Tahoma"/>
      <p:regular r:id="rId98"/>
      <p:bold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100" roundtripDataSignature="AMtx7mgEChJH1ddYtXmBCV0dM7xwPEeR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473FE1F-77C6-46FD-92FA-7B64DD76C070}">
  <a:tblStyle styleId="{C473FE1F-77C6-46FD-92FA-7B64DD76C0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100" Type="http://customschemas.google.com/relationships/presentationmetadata" Target="metadata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95" Type="http://schemas.openxmlformats.org/officeDocument/2006/relationships/font" Target="fonts/MontserratMedium-bold.fntdata"/><Relationship Id="rId94" Type="http://schemas.openxmlformats.org/officeDocument/2006/relationships/font" Target="fonts/MontserratMedium-regular.fntdata"/><Relationship Id="rId97" Type="http://schemas.openxmlformats.org/officeDocument/2006/relationships/font" Target="fonts/MontserratMedium-boldItalic.fntdata"/><Relationship Id="rId96" Type="http://schemas.openxmlformats.org/officeDocument/2006/relationships/font" Target="fonts/MontserratMedium-italic.fntdata"/><Relationship Id="rId11" Type="http://schemas.openxmlformats.org/officeDocument/2006/relationships/slideMaster" Target="slideMasters/slideMaster7.xml"/><Relationship Id="rId99" Type="http://schemas.openxmlformats.org/officeDocument/2006/relationships/font" Target="fonts/Tahoma-bold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Tahoma-regular.fntdata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91" Type="http://schemas.openxmlformats.org/officeDocument/2006/relationships/font" Target="fonts/Cabin-bold.fntdata"/><Relationship Id="rId90" Type="http://schemas.openxmlformats.org/officeDocument/2006/relationships/font" Target="fonts/Cabin-regular.fntdata"/><Relationship Id="rId93" Type="http://schemas.openxmlformats.org/officeDocument/2006/relationships/font" Target="fonts/Cabin-boldItalic.fntdata"/><Relationship Id="rId92" Type="http://schemas.openxmlformats.org/officeDocument/2006/relationships/font" Target="fonts/Cabin-italic.fntdata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84" Type="http://schemas.openxmlformats.org/officeDocument/2006/relationships/font" Target="fonts/Montserrat-italic.fntdata"/><Relationship Id="rId83" Type="http://schemas.openxmlformats.org/officeDocument/2006/relationships/font" Target="fonts/Montserrat-bold.fntdata"/><Relationship Id="rId86" Type="http://schemas.openxmlformats.org/officeDocument/2006/relationships/font" Target="fonts/Lato-regular.fntdata"/><Relationship Id="rId85" Type="http://schemas.openxmlformats.org/officeDocument/2006/relationships/font" Target="fonts/Montserrat-boldItalic.fntdata"/><Relationship Id="rId88" Type="http://schemas.openxmlformats.org/officeDocument/2006/relationships/font" Target="fonts/Lato-italic.fntdata"/><Relationship Id="rId87" Type="http://schemas.openxmlformats.org/officeDocument/2006/relationships/font" Target="fonts/Lato-bold.fntdata"/><Relationship Id="rId89" Type="http://schemas.openxmlformats.org/officeDocument/2006/relationships/font" Target="fonts/Lato-boldItalic.fntdata"/><Relationship Id="rId80" Type="http://schemas.openxmlformats.org/officeDocument/2006/relationships/font" Target="fonts/Roboto-italic.fntdata"/><Relationship Id="rId82" Type="http://schemas.openxmlformats.org/officeDocument/2006/relationships/font" Target="fonts/Montserrat-regular.fntdata"/><Relationship Id="rId81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MontserratSemiBold-boldItalic.fntdata"/><Relationship Id="rId72" Type="http://schemas.openxmlformats.org/officeDocument/2006/relationships/font" Target="fonts/MontserratSemiBold-italic.fntdata"/><Relationship Id="rId75" Type="http://schemas.openxmlformats.org/officeDocument/2006/relationships/font" Target="fonts/Raleway-bold.fntdata"/><Relationship Id="rId74" Type="http://schemas.openxmlformats.org/officeDocument/2006/relationships/font" Target="fonts/Raleway-regular.fntdata"/><Relationship Id="rId77" Type="http://schemas.openxmlformats.org/officeDocument/2006/relationships/font" Target="fonts/Raleway-boldItalic.fntdata"/><Relationship Id="rId76" Type="http://schemas.openxmlformats.org/officeDocument/2006/relationships/font" Target="fonts/Raleway-italic.fntdata"/><Relationship Id="rId79" Type="http://schemas.openxmlformats.org/officeDocument/2006/relationships/font" Target="fonts/Roboto-bold.fntdata"/><Relationship Id="rId78" Type="http://schemas.openxmlformats.org/officeDocument/2006/relationships/font" Target="fonts/Roboto-regular.fntdata"/><Relationship Id="rId71" Type="http://schemas.openxmlformats.org/officeDocument/2006/relationships/font" Target="fonts/MontserratSemiBold-bold.fntdata"/><Relationship Id="rId70" Type="http://schemas.openxmlformats.org/officeDocument/2006/relationships/font" Target="fonts/MontserratSemiBold-regular.fntdata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66" Type="http://schemas.openxmlformats.org/officeDocument/2006/relationships/slide" Target="slides/slide54.xml"/><Relationship Id="rId65" Type="http://schemas.openxmlformats.org/officeDocument/2006/relationships/slide" Target="slides/slide53.xml"/><Relationship Id="rId68" Type="http://schemas.openxmlformats.org/officeDocument/2006/relationships/slide" Target="slides/slide56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69" Type="http://schemas.openxmlformats.org/officeDocument/2006/relationships/slide" Target="slides/slide5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5" Type="http://schemas.openxmlformats.org/officeDocument/2006/relationships/slide" Target="slides/slide43.xml"/><Relationship Id="rId54" Type="http://schemas.openxmlformats.org/officeDocument/2006/relationships/slide" Target="slides/slide42.xml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59" Type="http://schemas.openxmlformats.org/officeDocument/2006/relationships/slide" Target="slides/slide47.xml"/><Relationship Id="rId58" Type="http://schemas.openxmlformats.org/officeDocument/2006/relationships/slide" Target="slides/slide4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tayhousedla.org/" TargetMode="External"/><Relationship Id="rId3" Type="http://schemas.openxmlformats.org/officeDocument/2006/relationships/hyperlink" Target="https://www.stayhousedla.org/es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6" name="Google Shape;1266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7" name="Google Shape;1307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3" name="Google Shape;1323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6086a390f4_1_18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7" name="Google Shape;1357;g26086a390f4_1_18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Delfin.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5" name="Google Shape;1365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Delfin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3" name="Google Shape;1373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Delfin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1" name="Google Shape;1381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Delfin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2" name="Google Shape;1132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9" name="Google Shape;1389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Delfin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7" name="Google Shape;1397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3" name="Google Shape;1403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9" name="Google Shape;1409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5" name="Google Shape;1415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2" name="Google Shape;1422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9" name="Google Shape;1429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7" name="Google Shape;1437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5" name="Google Shape;1445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3" name="Google Shape;1453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1" name="Google Shape;1461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9" name="Google Shape;1469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7" name="Google Shape;1477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5" name="Google Shape;1485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3" name="Google Shape;1493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26086a390f4_2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9" name="Google Shape;1509;g26086a390f4_2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7" name="Google Shape;1517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3" name="Google Shape;1523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Alejandra Delfin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9" name="Google Shape;1529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Alejandra Delfin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4" name="Google Shape;1144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845c88b0d6_0_1478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9" name="Google Shape;1539;g2845c88b0d6_0_14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2845c88b0d6_0_1524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6" name="Google Shape;1586;g2845c88b0d6_0_15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ed47fabf16_1_341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3" name="Google Shape;1633;g1ed47fabf16_1_3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1ed47fabf16_1_387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0" name="Google Shape;1680;g1ed47fabf16_1_38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1ed47fabf16_1_433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7" name="Google Shape;1727;g1ed47fabf16_1_43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Stay Housed LA website has a full listing of legal workshops and clinic that you need to get to.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Show how frequently Calendar.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Tenant Power Toolkit: English: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https://www.stayhousedla.org/</a:t>
            </a:r>
            <a:r>
              <a:rPr lang="en-GB"/>
              <a:t> / Espanol: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https://www.stayhousedla.org/es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dk1"/>
                </a:solidFill>
              </a:rPr>
              <a:t>Created by organizations with expertise on evictions. / Creado por organizaciones con experiencia en desalojos.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[For Tenant power tool kit, stop where it asks how you got your letter UD.  When you finish, clear cache or go back on the application. ]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8" name="Google Shape;1738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Alejandra Delfin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4" name="Google Shape;1744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9" name="Google Shape;1749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5" name="Google Shape;1755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5" name="Google Shape;1765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2" name="Google Shape;1152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27dda38ec97_6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3" name="Google Shape;1773;g27dda38ec97_6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1" name="Google Shape;1781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7" name="Google Shape;1787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5" name="Google Shape;1795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1" name="Google Shape;1801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7" name="Google Shape;1807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2" name="Google Shape;1812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7" name="Google Shape;1817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6" name="Google Shape;1206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4" name="Google Shape;1224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ed47fabf16_1_6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9" name="Google Shape;1079;g1ed47fabf16_1_6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0" name="Google Shape;1080;g1ed47fabf16_1_6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ed47fabf16_1_6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3" name="Google Shape;1083;g1ed47fabf16_1_6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ed47fabf16_1_6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86" name="Google Shape;1086;g1ed47fabf16_1_6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7" name="Google Shape;1087;g1ed47fabf16_1_6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ed47fabf16_1_6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0" name="Google Shape;1090;g1ed47fabf16_1_6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ed47fabf16_1_6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g1ed47fabf16_1_6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94" name="Google Shape;1094;g1ed47fabf16_1_6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5" name="Google Shape;1095;g1ed47fabf16_1_6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6" name="Google Shape;1096;g1ed47fabf16_1_6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ed47fabf16_1_6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99" name="Google Shape;1099;g1ed47fabf16_1_6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ed47fabf16_1_65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2" name="Google Shape;1102;g1ed47fabf16_1_6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3" name="Google Shape;1103;g1ed47fabf16_1_6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ed47fabf16_1_6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ed47fabf16_1_6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8" name="Google Shape;1108;g1ed47fabf16_1_66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9" name="Google Shape;1109;g1ed47fabf16_1_6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0" name="Google Shape;1110;g1ed47fabf16_1_6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1" name="Google Shape;1111;g1ed47fabf16_1_6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ed47fabf16_1_6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4" name="Google Shape;1114;g1ed47fabf16_1_67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5" name="Google Shape;1115;g1ed47fabf16_1_67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6" name="Google Shape;1116;g1ed47fabf16_1_6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7" name="Google Shape;1117;g1ed47fabf16_1_6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8" name="Google Shape;1118;g1ed47fabf16_1_6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ed47fabf16_1_677"/>
          <p:cNvSpPr txBox="1"/>
          <p:nvPr>
            <p:ph type="title"/>
          </p:nvPr>
        </p:nvSpPr>
        <p:spPr>
          <a:xfrm>
            <a:off x="500063" y="1158627"/>
            <a:ext cx="81438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sz="5300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9pPr>
          </a:lstStyle>
          <a:p/>
        </p:txBody>
      </p:sp>
      <p:sp>
        <p:nvSpPr>
          <p:cNvPr id="1121" name="Google Shape;1121;g1ed47fabf16_1_677"/>
          <p:cNvSpPr txBox="1"/>
          <p:nvPr>
            <p:ph idx="1" type="body"/>
          </p:nvPr>
        </p:nvSpPr>
        <p:spPr>
          <a:xfrm>
            <a:off x="500063" y="2812852"/>
            <a:ext cx="8143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1122" name="Google Shape;1122;g1ed47fabf16_1_677"/>
          <p:cNvSpPr txBox="1"/>
          <p:nvPr>
            <p:ph idx="2" type="body"/>
          </p:nvPr>
        </p:nvSpPr>
        <p:spPr>
          <a:xfrm>
            <a:off x="500063" y="4435391"/>
            <a:ext cx="8143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2pPr>
            <a:lvl3pPr indent="-355600" lvl="2" marL="1371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3pPr>
            <a:lvl4pPr indent="-355600" lvl="3" marL="1828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4pPr>
            <a:lvl5pPr indent="-355600" lvl="4" marL="22860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5pPr>
            <a:lvl6pPr indent="-355600" lvl="5" marL="2743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1123" name="Google Shape;1123;g1ed47fabf16_1_677"/>
          <p:cNvSpPr txBox="1"/>
          <p:nvPr>
            <p:ph idx="12" type="sldNum"/>
          </p:nvPr>
        </p:nvSpPr>
        <p:spPr>
          <a:xfrm>
            <a:off x="4464843" y="4808636"/>
            <a:ext cx="2154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086a390f4_1_231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7" name="Google Shape;187;g26086a390f4_1_231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g26086a390f4_1_2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89" name="Google Shape;189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g26086a390f4_1_2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26086a390f4_1_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g26086a390f4_1_2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g26086a390f4_1_2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g26086a390f4_1_2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g26086a390f4_1_2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g26086a390f4_1_2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086a390f4_1_19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g26086a390f4_1_1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g26086a390f4_1_1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26086a390f4_1_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g26086a390f4_1_1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g26086a390f4_1_1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26086a390f4_1_1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g26086a390f4_1_1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g26086a390f4_1_1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g26086a390f4_1_1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g26086a390f4_1_1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086a390f4_1_206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g26086a390f4_1_206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5" name="Google Shape;215;g26086a390f4_1_20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g26086a390f4_1_20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26086a390f4_1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g26086a390f4_1_20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26086a390f4_1_20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26086a390f4_1_20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g26086a390f4_1_20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g26086a390f4_1_20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g26086a390f4_1_20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g26086a390f4_1_20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086a390f4_1_2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6086a390f4_1_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6086a390f4_1_2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g26086a390f4_1_2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30" name="Google Shape;230;g26086a390f4_1_2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g26086a390f4_1_2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26086a390f4_1_2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g26086a390f4_1_2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4" name="Google Shape;234;g26086a390f4_1_2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" name="Google Shape;235;g26086a390f4_1_2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6" name="Google Shape;236;g26086a390f4_1_2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6086a390f4_1_24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9" name="Google Shape;239;g26086a390f4_1_2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g26086a390f4_1_24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26086a390f4_1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g26086a390f4_1_24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3" name="Google Shape;243;g26086a390f4_1_24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" name="Google Shape;244;g26086a390f4_1_24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5" name="Google Shape;245;g26086a390f4_1_24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g26086a390f4_1_24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g26086a390f4_1_24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g26086a390f4_1_24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086a390f4_1_258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1" name="Google Shape;251;g26086a390f4_1_258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g26086a390f4_1_258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3" name="Google Shape;253;g26086a390f4_1_2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g26086a390f4_1_25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6086a390f4_1_2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g26086a390f4_1_25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26086a390f4_1_25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26086a390f4_1_25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" name="Google Shape;259;g26086a390f4_1_25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g26086a390f4_1_25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g26086a390f4_1_25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g26086a390f4_1_25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6086a390f4_1_2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g26086a390f4_1_2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6" name="Google Shape;266;g26086a390f4_1_2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g26086a390f4_1_2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g26086a390f4_1_2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086a390f4_1_2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1" name="Google Shape;271;g26086a390f4_1_278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6086a390f4_1_27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26086a390f4_1_2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g26086a390f4_1_27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g26086a390f4_1_27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g26086a390f4_1_27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g26086a390f4_1_27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g26086a390f4_1_27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26086a390f4_1_27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26086a390f4_1_27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086a390f4_1_290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3" name="Google Shape;283;g26086a390f4_1_2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4" name="Google Shape;284;g26086a390f4_1_29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26086a390f4_1_2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26086a390f4_1_29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g26086a390f4_1_29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g26086a390f4_1_29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9" name="Google Shape;289;g26086a390f4_1_29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g26086a390f4_1_29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26086a390f4_1_29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26086a390f4_1_29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086a390f4_1_3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6086a390f4_1_30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6" name="Google Shape;296;g26086a390f4_1_30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7" name="Google Shape;297;g26086a390f4_1_3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g26086a390f4_1_3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g26086a390f4_1_3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g26086a390f4_1_3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g26086a390f4_1_3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g26086a390f4_1_3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6086a390f4_1_3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g26086a390f4_1_312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6" name="Google Shape;306;g26086a390f4_1_31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26086a390f4_1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g26086a390f4_1_31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g26086a390f4_1_31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g26086a390f4_1_31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g26086a390f4_1_31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g26086a390f4_1_31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3" name="Google Shape;313;g26086a390f4_1_31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4" name="Google Shape;314;g26086a390f4_1_31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6086a390f4_1_324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6086a390f4_1_3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8" name="Google Shape;318;g26086a390f4_1_32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9" name="Google Shape;319;g26086a390f4_1_3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26086a390f4_1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g26086a390f4_1_3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g26086a390f4_1_3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g26086a390f4_1_3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g26086a390f4_1_3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g26086a390f4_1_3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26086a390f4_1_3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g26086a390f4_1_3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26086a390f4_1_337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6086a390f4_1_337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6086a390f4_1_337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2" name="Google Shape;332;g26086a390f4_1_337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3" name="Google Shape;333;g26086a390f4_1_3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" name="Google Shape;334;g26086a390f4_1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086a390f4_1_344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6086a390f4_1_344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8" name="Google Shape;338;g26086a390f4_1_344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6086a390f4_1_3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6086a390f4_1_348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2" name="Google Shape;342;g26086a390f4_1_348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43" name="Google Shape;343;g26086a390f4_1_3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4" name="Google Shape;344;g26086a390f4_1_3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5" name="Google Shape;345;g26086a390f4_1_34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26086a390f4_1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g26086a390f4_1_34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g26086a390f4_1_34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g26086a390f4_1_34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g26086a390f4_1_34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g26086a390f4_1_34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g26086a390f4_1_34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g26086a390f4_1_34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6086a390f4_1_363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6086a390f4_1_363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6086a390f4_1_5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26086a390f4_1_5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6086a390f4_1_556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g26086a390f4_1_5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6" name="Google Shape;366;g26086a390f4_1_5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g26086a390f4_1_5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8" name="Google Shape;368;g26086a390f4_1_5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g26086a390f4_1_5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g26086a390f4_1_5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6086a390f4_1_5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2" name="Google Shape;372;g26086a390f4_1_5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086a390f4_1_568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5" name="Google Shape;375;g26086a390f4_1_5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6" name="Google Shape;376;g26086a390f4_1_5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g26086a390f4_1_5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g26086a390f4_1_5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g26086a390f4_1_5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0" name="Google Shape;380;g26086a390f4_1_5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g26086a390f4_1_5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g26086a390f4_1_5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6086a390f4_1_5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4" name="Google Shape;384;g26086a390f4_1_5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6086a390f4_1_5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g26086a390f4_1_580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6086a390f4_1_5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26086a390f4_1_5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26086a390f4_1_5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g26086a390f4_1_5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2" name="Google Shape;392;g26086a390f4_1_5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3" name="Google Shape;393;g26086a390f4_1_5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g26086a390f4_1_5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6086a390f4_1_5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6086a390f4_1_5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086a390f4_1_592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9" name="Google Shape;399;g26086a390f4_1_592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0" name="Google Shape;400;g26086a390f4_1_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1" name="Google Shape;401;g26086a390f4_1_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26086a390f4_1_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g26086a390f4_1_59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4" name="Google Shape;404;g26086a390f4_1_59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5" name="Google Shape;405;g26086a390f4_1_59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g26086a390f4_1_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6086a390f4_1_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6086a390f4_1_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6086a390f4_1_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6086a390f4_1_60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6086a390f4_1_605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3" name="Google Shape;413;g26086a390f4_1_605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4" name="Google Shape;414;g26086a390f4_1_60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5" name="Google Shape;415;g26086a390f4_1_60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g26086a390f4_1_60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6086a390f4_1_60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6086a390f4_1_60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9" name="Google Shape;419;g26086a390f4_1_6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6086a390f4_1_615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2" name="Google Shape;422;g26086a390f4_1_615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3" name="Google Shape;423;g26086a390f4_1_6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24" name="Google Shape;424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5" name="Google Shape;425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6" name="Google Shape;426;g26086a390f4_1_61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26086a390f4_1_6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g26086a390f4_1_61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1" name="Google Shape;431;g26086a390f4_1_61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g26086a390f4_1_61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g26086a390f4_1_61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g26086a390f4_1_61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086a390f4_1_630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7" name="Google Shape;437;g26086a390f4_1_630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8" name="Google Shape;438;g26086a390f4_1_630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9" name="Google Shape;439;g26086a390f4_1_6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0" name="Google Shape;440;g26086a390f4_1_6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6086a390f4_1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6086a390f4_1_6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6086a390f4_1_6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6086a390f4_1_6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6086a390f4_1_6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6086a390f4_1_6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6086a390f4_1_6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6086a390f4_1_6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086a390f4_1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1" name="Google Shape;451;g26086a390f4_1_64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2" name="Google Shape;452;g26086a390f4_1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6086a390f4_1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6086a390f4_1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6086a390f4_1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6086a390f4_1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6086a390f4_1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6086a390f4_1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6086a390f4_1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6086a390f4_1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6086a390f4_1_65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3" name="Google Shape;463;g26086a390f4_1_6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4" name="Google Shape;464;g26086a390f4_1_6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26086a390f4_1_6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g26086a390f4_1_6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6086a390f4_1_6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6086a390f4_1_6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6086a390f4_1_6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6086a390f4_1_6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6086a390f4_1_6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6086a390f4_1_6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6086a390f4_1_668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6086a390f4_1_6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6086a390f4_1_6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6086a390f4_1_6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6086a390f4_1_6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6086a390f4_1_6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6086a390f4_1_6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6086a390f4_1_6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6086a390f4_1_6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6086a390f4_1_6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6086a390f4_1_6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6086a390f4_1_680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6086a390f4_1_6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6086a390f4_1_68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6086a390f4_1_6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6086a390f4_1_6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6086a390f4_1_6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6086a390f4_1_6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6086a390f4_1_6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6086a390f4_1_6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6086a390f4_1_6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6086a390f4_1_6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6086a390f4_1_6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6086a390f4_1_693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6086a390f4_1_693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6086a390f4_1_693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6086a390f4_1_693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6086a390f4_1_69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6086a390f4_1_6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6086a390f4_1_700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6086a390f4_1_700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6086a390f4_1_700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086a390f4_1_70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6086a390f4_1_704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6086a390f4_1_704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6086a390f4_1_70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6086a390f4_1_70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6086a390f4_1_70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6086a390f4_1_7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6086a390f4_1_70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6086a390f4_1_70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6086a390f4_1_70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6086a390f4_1_70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6086a390f4_1_70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6086a390f4_1_70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6086a390f4_1_70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086a390f4_1_719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6086a390f4_1_719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6086a390f4_1_7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6086a390f4_1_7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6086a390f4_1_7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6086a390f4_1_7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6086a390f4_1_7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1" name="Google Shape;541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42" name="Google Shape;542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4" name="Google Shape;544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5" name="Google Shape;545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1" name="Google Shape;551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7" name="Google Shape;557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8" name="Google Shape;558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9" name="Google Shape;559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3" name="Google Shape;563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7" name="Google Shape;567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9" name="Google Shape;569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Google Shape;570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2" name="Google Shape;572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5" name="Google Shape;575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6" name="Google Shape;576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7" name="Google Shape;577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2" name="Google Shape;582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9" name="Google Shape;589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90" name="Google Shape;590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1" name="Google Shape;591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2" name="Google Shape;592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3" name="Google Shape;593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4" name="Google Shape;594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95" name="Google Shape;595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8" name="Google Shape;598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99" name="Google Shape;599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600" name="Google Shape;600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1" name="Google Shape;601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7" name="Google Shape;607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8" name="Google Shape;608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3" name="Google Shape;613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4" name="Google Shape;614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5" name="Google Shape;615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6" name="Google Shape;616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9" name="Google Shape;619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1" name="Google Shape;621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2" name="Google Shape;622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3" name="Google Shape;623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4" name="Google Shape;624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7" name="Google Shape;627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8" name="Google Shape;628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Google Shape;634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5" name="Google Shape;635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6" name="Google Shape;636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9" name="Google Shape;639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0" name="Google Shape;640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3" name="Google Shape;643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4" name="Google Shape;644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5" name="Google Shape;645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6" name="Google Shape;646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7" name="Google Shape;647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8" name="Google Shape;648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1" name="Google Shape;651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2" name="Google Shape;652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5" name="Google Shape;655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6" name="Google Shape;656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7" name="Google Shape;657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9" name="Google Shape;659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0" name="Google Shape;660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4" name="Google Shape;664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5" name="Google Shape;665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8" name="Google Shape;668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9" name="Google Shape;669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0" name="Google Shape;670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1" name="Google Shape;671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3" name="Google Shape;673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8" name="Google Shape;678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79" name="Google Shape;679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0" name="Google Shape;680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84" name="Google Shape;684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8" name="Google Shape;688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9" name="Google Shape;689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0" name="Google Shape;690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1" name="Google Shape;691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5" name="Google Shape;695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6" name="Google Shape;696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7" name="Google Shape;697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8" name="Google Shape;698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9" name="Google Shape;699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5" name="Google Shape;705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6" name="Google Shape;706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7" name="Google Shape;707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8" name="Google Shape;708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845c88b0d6_0_157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5" name="Google Shape;715;g2845c88b0d6_0_157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6" name="Google Shape;716;g2845c88b0d6_0_15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17" name="Google Shape;717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9" name="Google Shape;719;g2845c88b0d6_0_15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g2845c88b0d6_0_1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1" name="Google Shape;721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2" name="Google Shape;722;g2845c88b0d6_0_15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3" name="Google Shape;723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4" name="Google Shape;724;g2845c88b0d6_0_15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5" name="Google Shape;725;g2845c88b0d6_0_15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6" name="Google Shape;726;g2845c88b0d6_0_15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7" name="Google Shape;727;g2845c88b0d6_0_15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845c88b0d6_0_1589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0" name="Google Shape;730;g2845c88b0d6_0_15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1" name="Google Shape;731;g2845c88b0d6_0_158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g2845c88b0d6_0_15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3" name="Google Shape;733;g2845c88b0d6_0_158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4" name="Google Shape;734;g2845c88b0d6_0_158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5" name="Google Shape;735;g2845c88b0d6_0_158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6" name="Google Shape;736;g2845c88b0d6_0_158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g2845c88b0d6_0_158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8" name="Google Shape;738;g2845c88b0d6_0_158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g2845c88b0d6_0_158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845c88b0d6_0_1601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2" name="Google Shape;742;g2845c88b0d6_0_1601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3" name="Google Shape;743;g2845c88b0d6_0_160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4" name="Google Shape;744;g2845c88b0d6_0_160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g2845c88b0d6_0_16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6" name="Google Shape;746;g2845c88b0d6_0_160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7" name="Google Shape;747;g2845c88b0d6_0_160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8" name="Google Shape;748;g2845c88b0d6_0_160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9" name="Google Shape;749;g2845c88b0d6_0_160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0" name="Google Shape;750;g2845c88b0d6_0_160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1" name="Google Shape;751;g2845c88b0d6_0_160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2" name="Google Shape;752;g2845c88b0d6_0_160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845c88b0d6_0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g2845c88b0d6_0_1614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6" name="Google Shape;756;g2845c88b0d6_0_1614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57" name="Google Shape;757;g2845c88b0d6_0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8" name="Google Shape;758;g2845c88b0d6_0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g2845c88b0d6_0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0" name="Google Shape;760;g2845c88b0d6_0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1" name="Google Shape;761;g2845c88b0d6_0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2" name="Google Shape;762;g2845c88b0d6_0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845c88b0d6_0_16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5" name="Google Shape;765;g2845c88b0d6_0_16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2845c88b0d6_0_16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g2845c88b0d6_0_16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2845c88b0d6_0_16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9" name="Google Shape;769;g2845c88b0d6_0_16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0" name="Google Shape;770;g2845c88b0d6_0_16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g2845c88b0d6_0_16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2" name="Google Shape;772;g2845c88b0d6_0_16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3" name="Google Shape;773;g2845c88b0d6_0_16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4" name="Google Shape;774;g2845c88b0d6_0_16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845c88b0d6_0_1636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7" name="Google Shape;777;g2845c88b0d6_0_1636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8" name="Google Shape;778;g2845c88b0d6_0_1636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9" name="Google Shape;779;g2845c88b0d6_0_16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0" name="Google Shape;780;g2845c88b0d6_0_163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g2845c88b0d6_0_16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2" name="Google Shape;782;g2845c88b0d6_0_163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3" name="Google Shape;783;g2845c88b0d6_0_163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4" name="Google Shape;784;g2845c88b0d6_0_163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5" name="Google Shape;785;g2845c88b0d6_0_163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6" name="Google Shape;786;g2845c88b0d6_0_163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7" name="Google Shape;787;g2845c88b0d6_0_163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8" name="Google Shape;788;g2845c88b0d6_0_163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845c88b0d6_0_16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1" name="Google Shape;791;g2845c88b0d6_0_1650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92" name="Google Shape;792;g2845c88b0d6_0_165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g2845c88b0d6_0_1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g2845c88b0d6_0_165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5" name="Google Shape;795;g2845c88b0d6_0_165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6" name="Google Shape;796;g2845c88b0d6_0_165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7" name="Google Shape;797;g2845c88b0d6_0_165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8" name="Google Shape;798;g2845c88b0d6_0_165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2845c88b0d6_0_165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0" name="Google Shape;800;g2845c88b0d6_0_165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845c88b0d6_0_1662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3" name="Google Shape;803;g2845c88b0d6_0_16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4" name="Google Shape;804;g2845c88b0d6_0_16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g2845c88b0d6_0_1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g2845c88b0d6_0_16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7" name="Google Shape;807;g2845c88b0d6_0_16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8" name="Google Shape;808;g2845c88b0d6_0_16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9" name="Google Shape;809;g2845c88b0d6_0_16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0" name="Google Shape;810;g2845c88b0d6_0_16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1" name="Google Shape;811;g2845c88b0d6_0_16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g2845c88b0d6_0_16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845c88b0d6_0_16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g2845c88b0d6_0_1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g2845c88b0d6_0_1674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7" name="Google Shape;817;g2845c88b0d6_0_16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18" name="Google Shape;818;g2845c88b0d6_0_16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g2845c88b0d6_0_16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g2845c88b0d6_0_16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Google Shape;821;g2845c88b0d6_0_16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2" name="Google Shape;822;g2845c88b0d6_0_16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3" name="Google Shape;823;g2845c88b0d6_0_16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4" name="Google Shape;824;g2845c88b0d6_0_16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845c88b0d6_0_1686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7" name="Google Shape;827;g2845c88b0d6_0_16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8" name="Google Shape;828;g2845c88b0d6_0_168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g2845c88b0d6_0_1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g2845c88b0d6_0_168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1" name="Google Shape;831;g2845c88b0d6_0_168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2" name="Google Shape;832;g2845c88b0d6_0_168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3" name="Google Shape;833;g2845c88b0d6_0_168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4" name="Google Shape;834;g2845c88b0d6_0_168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5" name="Google Shape;835;g2845c88b0d6_0_168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6" name="Google Shape;836;g2845c88b0d6_0_168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g2845c88b0d6_0_169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845c88b0d6_0_16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0" name="Google Shape;840;g2845c88b0d6_0_169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1" name="Google Shape;841;g2845c88b0d6_0_169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g2845c88b0d6_0_1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g2845c88b0d6_0_169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g2845c88b0d6_0_169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5" name="Google Shape;845;g2845c88b0d6_0_169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6" name="Google Shape;846;g2845c88b0d6_0_169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7" name="Google Shape;847;g2845c88b0d6_0_169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g2845c88b0d6_0_169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9" name="Google Shape;849;g2845c88b0d6_0_169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g2845c88b0d6_0_1711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2845c88b0d6_0_1711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2845c88b0d6_0_1711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4" name="Google Shape;854;g2845c88b0d6_0_1711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5" name="Google Shape;855;g2845c88b0d6_0_17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6" name="Google Shape;856;g2845c88b0d6_0_1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845c88b0d6_0_1718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g2845c88b0d6_0_1718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60" name="Google Shape;860;g2845c88b0d6_0_1718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845c88b0d6_0_17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2845c88b0d6_0_1722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4" name="Google Shape;864;g2845c88b0d6_0_1722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65" name="Google Shape;865;g2845c88b0d6_0_17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66" name="Google Shape;866;g2845c88b0d6_0_17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7" name="Google Shape;867;g2845c88b0d6_0_17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g2845c88b0d6_0_1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g2845c88b0d6_0_17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0" name="Google Shape;870;g2845c88b0d6_0_17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1" name="Google Shape;871;g2845c88b0d6_0_17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2" name="Google Shape;872;g2845c88b0d6_0_17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3" name="Google Shape;873;g2845c88b0d6_0_17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4" name="Google Shape;874;g2845c88b0d6_0_17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5" name="Google Shape;875;g2845c88b0d6_0_17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845c88b0d6_0_1737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2845c88b0d6_0_1737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845c88b0d6_0_17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1" name="Google Shape;881;g2845c88b0d6_0_17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2" name="Google Shape;882;g2845c88b0d6_0_17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3" name="Google Shape;883;g2845c88b0d6_0_17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4" name="Google Shape;884;g2845c88b0d6_0_17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ed47fabf16_1_447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1" name="Google Shape;891;g1ed47fabf16_1_447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2" name="Google Shape;892;g1ed47fabf16_1_4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93" name="Google Shape;893;g1ed47fabf16_1_4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4" name="Google Shape;894;g1ed47fabf16_1_4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5" name="Google Shape;895;g1ed47fabf16_1_44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g1ed47fabf16_1_4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g1ed47fabf16_1_4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8" name="Google Shape;898;g1ed47fabf16_1_44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9" name="Google Shape;899;g1ed47fabf16_1_4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0" name="Google Shape;900;g1ed47fabf16_1_44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Google Shape;901;g1ed47fabf16_1_44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2" name="Google Shape;902;g1ed47fabf16_1_44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3" name="Google Shape;903;g1ed47fabf16_1_44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ed47fabf16_1_46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6" name="Google Shape;906;g1ed47fabf16_1_4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7" name="Google Shape;907;g1ed47fabf16_1_4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8" name="Google Shape;908;g1ed47fabf16_1_4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9" name="Google Shape;909;g1ed47fabf16_1_4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0" name="Google Shape;910;g1ed47fabf16_1_4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1" name="Google Shape;911;g1ed47fabf16_1_4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2" name="Google Shape;912;g1ed47fabf16_1_4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3" name="Google Shape;913;g1ed47fabf16_1_4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4" name="Google Shape;914;g1ed47fabf16_1_4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5" name="Google Shape;915;g1ed47fabf16_1_4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ed47fabf16_1_474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8" name="Google Shape;918;g1ed47fabf16_1_474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19" name="Google Shape;919;g1ed47fabf16_1_4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0" name="Google Shape;920;g1ed47fabf16_1_4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" name="Google Shape;921;g1ed47fabf16_1_4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g1ed47fabf16_1_4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3" name="Google Shape;923;g1ed47fabf16_1_4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4" name="Google Shape;924;g1ed47fabf16_1_4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5" name="Google Shape;925;g1ed47fabf16_1_4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6" name="Google Shape;926;g1ed47fabf16_1_4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7" name="Google Shape;927;g1ed47fabf16_1_4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8" name="Google Shape;928;g1ed47fabf16_1_4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ed47fabf16_1_48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g1ed47fabf16_1_487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2" name="Google Shape;932;g1ed47fabf16_1_487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33" name="Google Shape;933;g1ed47fabf16_1_48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4" name="Google Shape;934;g1ed47fabf16_1_48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5" name="Google Shape;935;g1ed47fabf16_1_48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6" name="Google Shape;936;g1ed47fabf16_1_48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7" name="Google Shape;937;g1ed47fabf16_1_48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38" name="Google Shape;938;g1ed47fabf16_1_4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ed47fabf16_1_49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1" name="Google Shape;941;g1ed47fabf16_1_497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g1ed47fabf16_1_49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3" name="Google Shape;943;g1ed47fabf16_1_4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4" name="Google Shape;944;g1ed47fabf16_1_49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5" name="Google Shape;945;g1ed47fabf16_1_49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6" name="Google Shape;946;g1ed47fabf16_1_49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7" name="Google Shape;947;g1ed47fabf16_1_49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8" name="Google Shape;948;g1ed47fabf16_1_49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9" name="Google Shape;949;g1ed47fabf16_1_49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0" name="Google Shape;950;g1ed47fabf16_1_49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ed47fabf16_1_509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3" name="Google Shape;953;g1ed47fabf16_1_509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4" name="Google Shape;954;g1ed47fabf16_1_509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5" name="Google Shape;955;g1ed47fabf16_1_50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6" name="Google Shape;956;g1ed47fabf16_1_50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g1ed47fabf16_1_5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8" name="Google Shape;958;g1ed47fabf16_1_50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9" name="Google Shape;959;g1ed47fabf16_1_50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0" name="Google Shape;960;g1ed47fabf16_1_50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1" name="Google Shape;961;g1ed47fabf16_1_50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2" name="Google Shape;962;g1ed47fabf16_1_50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3" name="Google Shape;963;g1ed47fabf16_1_50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4" name="Google Shape;964;g1ed47fabf16_1_50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ed47fabf16_1_5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7" name="Google Shape;967;g1ed47fabf16_1_523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68" name="Google Shape;968;g1ed47fabf16_1_5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9" name="Google Shape;969;g1ed47fabf16_1_5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0" name="Google Shape;970;g1ed47fabf16_1_5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1" name="Google Shape;971;g1ed47fabf16_1_5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2" name="Google Shape;972;g1ed47fabf16_1_5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3" name="Google Shape;973;g1ed47fabf16_1_5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4" name="Google Shape;974;g1ed47fabf16_1_5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5" name="Google Shape;975;g1ed47fabf16_1_5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6" name="Google Shape;976;g1ed47fabf16_1_5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ed47fabf16_1_535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9" name="Google Shape;979;g1ed47fabf16_1_5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0" name="Google Shape;980;g1ed47fabf16_1_53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1" name="Google Shape;981;g1ed47fabf16_1_5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2" name="Google Shape;982;g1ed47fabf16_1_53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3" name="Google Shape;983;g1ed47fabf16_1_53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4" name="Google Shape;984;g1ed47fabf16_1_53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5" name="Google Shape;985;g1ed47fabf16_1_53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6" name="Google Shape;986;g1ed47fabf16_1_53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7" name="Google Shape;987;g1ed47fabf16_1_53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8" name="Google Shape;988;g1ed47fabf16_1_53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ed47fabf16_1_54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g1ed47fabf16_1_5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g1ed47fabf16_1_547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3" name="Google Shape;993;g1ed47fabf16_1_5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94" name="Google Shape;994;g1ed47fabf16_1_5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5" name="Google Shape;995;g1ed47fabf16_1_54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6" name="Google Shape;996;g1ed47fabf16_1_5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7" name="Google Shape;997;g1ed47fabf16_1_54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8" name="Google Shape;998;g1ed47fabf16_1_54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9" name="Google Shape;999;g1ed47fabf16_1_54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0" name="Google Shape;1000;g1ed47fabf16_1_54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ed47fabf16_1_559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3" name="Google Shape;1003;g1ed47fabf16_1_5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4" name="Google Shape;1004;g1ed47fabf16_1_5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g1ed47fabf16_1_5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6" name="Google Shape;1006;g1ed47fabf16_1_5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7" name="Google Shape;1007;g1ed47fabf16_1_5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8" name="Google Shape;1008;g1ed47fabf16_1_5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9" name="Google Shape;1009;g1ed47fabf16_1_5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0" name="Google Shape;1010;g1ed47fabf16_1_5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1" name="Google Shape;1011;g1ed47fabf16_1_5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2" name="Google Shape;1012;g1ed47fabf16_1_5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g1ed47fabf16_1_571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g1ed47fabf16_1_57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6" name="Google Shape;1016;g1ed47fabf16_1_571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7" name="Google Shape;1017;g1ed47fabf16_1_57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g1ed47fabf16_1_5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9" name="Google Shape;1019;g1ed47fabf16_1_57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0" name="Google Shape;1020;g1ed47fabf16_1_57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1" name="Google Shape;1021;g1ed47fabf16_1_57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2" name="Google Shape;1022;g1ed47fabf16_1_57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3" name="Google Shape;1023;g1ed47fabf16_1_57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4" name="Google Shape;1024;g1ed47fabf16_1_57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5" name="Google Shape;1025;g1ed47fabf16_1_57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g1ed47fabf16_1_584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g1ed47fabf16_1_584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g1ed47fabf16_1_584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0" name="Google Shape;1030;g1ed47fabf16_1_584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1" name="Google Shape;1031;g1ed47fabf16_1_58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2" name="Google Shape;1032;g1ed47fabf16_1_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ed47fabf16_1_591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g1ed47fabf16_1_591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36" name="Google Shape;1036;g1ed47fabf16_1_591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ed47fabf16_1_59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g1ed47fabf16_1_59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0" name="Google Shape;1040;g1ed47fabf16_1_59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1" name="Google Shape;1041;g1ed47fabf16_1_59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2" name="Google Shape;1042;g1ed47fabf16_1_59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43" name="Google Shape;1043;g1ed47fabf16_1_59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044;g1ed47fabf16_1_5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g1ed47fabf16_1_59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6" name="Google Shape;1046;g1ed47fabf16_1_59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7" name="Google Shape;1047;g1ed47fabf16_1_59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8" name="Google Shape;1048;g1ed47fabf16_1_59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9" name="Google Shape;1049;g1ed47fabf16_1_59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0" name="Google Shape;1050;g1ed47fabf16_1_59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1" name="Google Shape;1051;g1ed47fabf16_1_59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ed47fabf16_1_610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1ed47fabf16_1_610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ed47fabf16_1_6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7" name="Google Shape;1057;g1ed47fabf16_1_6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8" name="Google Shape;1058;g1ed47fabf16_1_6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9" name="Google Shape;1059;g1ed47fabf16_1_6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0" name="Google Shape;1060;g1ed47fabf16_1_6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ed47fabf16_1_6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7" name="Google Shape;1067;g1ed47fabf16_1_6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8" name="Google Shape;1068;g1ed47fabf16_1_6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9" name="Google Shape;1069;g1ed47fabf16_1_6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ed47fabf16_1_6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72" name="Google Shape;1072;g1ed47fabf16_1_6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73" name="Google Shape;1073;g1ed47fabf16_1_6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ed47fabf16_1_6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6" name="Google Shape;1076;g1ed47fabf16_1_6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8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086a390f4_1_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26086a390f4_1_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26086a390f4_1_1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086a390f4_1_5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6086a390f4_1_5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6086a390f4_1_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35" name="Google Shape;535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6" name="Google Shape;536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845c88b0d6_0_15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11" name="Google Shape;711;g2845c88b0d6_0_15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12" name="Google Shape;712;g2845c88b0d6_0_15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ed47fabf16_1_4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87" name="Google Shape;887;g1ed47fabf16_1_4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88" name="Google Shape;888;g1ed47fabf16_1_4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93C47D"/>
        </a:solidFill>
      </p:bgPr>
    </p:bg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ed47fabf16_1_6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3" name="Google Shape;1063;g1ed47fabf16_1_6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4" name="Google Shape;1064;g1ed47fabf16_1_6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4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Relationship Id="rId4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Relationship Id="rId4" Type="http://schemas.openxmlformats.org/officeDocument/2006/relationships/image" Target="../media/image3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4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g"/><Relationship Id="rId4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theycountwillyou.org/" TargetMode="External"/><Relationship Id="rId4" Type="http://schemas.openxmlformats.org/officeDocument/2006/relationships/hyperlink" Target="https://www.theycountwillyou.org/volunteer" TargetMode="External"/><Relationship Id="rId9" Type="http://schemas.openxmlformats.org/officeDocument/2006/relationships/image" Target="../media/image40.png"/><Relationship Id="rId5" Type="http://schemas.openxmlformats.org/officeDocument/2006/relationships/hyperlink" Target="https://www.theycountwillyou.org/faq-page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52.png"/><Relationship Id="rId8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51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docs.google.com/forms/d/e/1FAIpQLScDf2Lu3Y6xkgj8eMZ_BjyyUjnTvnuimVGvRXdjJP9zucwGLg/viewform" TargetMode="External"/><Relationship Id="rId4" Type="http://schemas.openxmlformats.org/officeDocument/2006/relationships/hyperlink" Target="https://docs.google.com/forms/d/e/1FAIpQLSfcoc7vdBMDcOAY8PaTPjwAOFWERs32PA1mCI7M2cBWvGSdWw/viewform" TargetMode="External"/><Relationship Id="rId5" Type="http://schemas.openxmlformats.org/officeDocument/2006/relationships/hyperlink" Target="https://docs.google.com/forms/d/e/1FAIpQLScDf2Lu3Y6xkgj8eMZ_BjyyUjnTvnuimVGvRXdjJP9zucwGLg/viewform" TargetMode="External"/><Relationship Id="rId6" Type="http://schemas.openxmlformats.org/officeDocument/2006/relationships/hyperlink" Target="https://docs.google.com/forms/d/e/1FAIpQLScDf2Lu3Y6xkgj8eMZ_BjyyUjnTvnuimVGvRXdjJP9zucwGLg/viewform" TargetMode="External"/><Relationship Id="rId7" Type="http://schemas.openxmlformats.org/officeDocument/2006/relationships/hyperlink" Target="https://docs.google.com/forms/d/e/1FAIpQLScDf2Lu3Y6xkgj8eMZ_BjyyUjnTvnuimVGvRXdjJP9zucwGLg/viewform" TargetMode="External"/><Relationship Id="rId8" Type="http://schemas.openxmlformats.org/officeDocument/2006/relationships/hyperlink" Target="https://docs.google.com/forms/d/e/1FAIpQLSfcoc7vdBMDcOAY8PaTPjwAOFWERs32PA1mCI7M2cBWvGSdWw/viewform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 22 de enero de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202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 25 de enero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January 2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January 25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9" name="Google Shape;1129;gea0bf73253_0_1"/>
          <p:cNvPicPr preferRelativeResize="0"/>
          <p:nvPr/>
        </p:nvPicPr>
        <p:blipFill rotWithShape="1">
          <a:blip r:embed="rId3">
            <a:alphaModFix/>
          </a:blip>
          <a:srcRect b="21159" l="0" r="0" t="21166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9" name="Google Shape;1249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50" name="Google Shape;1250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1" name="Google Shape;1251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52" name="Google Shape;1252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53" name="Google Shape;1253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4" name="Google Shape;1254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55" name="Google Shape;1255;g11703d6e84f_0_2766" title="Arrow"/>
          <p:cNvCxnSpPr>
            <a:stCxn id="1253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6" name="Google Shape;1256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57" name="Google Shape;1257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8" name="Google Shape;1258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60" name="Google Shape;1260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1" name="Google Shape;1261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62" name="Google Shape;1262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3" name="Google Shape;1263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Google Shape;1271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1273" name="Google Shape;1273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74" name="Google Shape;1274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75" name="Google Shape;1275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76" name="Google Shape;1276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277" name="Google Shape;1277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78" name="Google Shape;1278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9" name="Google Shape;1279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80" name="Google Shape;1280;g11703d6e84f_0_2791" title="Arrow"/>
          <p:cNvCxnSpPr>
            <a:stCxn id="127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1" name="Google Shape;1281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82" name="Google Shape;1282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83" name="Google Shape;1283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4" name="Google Shape;1284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86" name="Google Shape;1286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7" name="Google Shape;1287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88" name="Google Shape;1288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9" name="Google Shape;1289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95" name="Google Shape;1295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97" name="Google Shape;1297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98" name="Google Shape;1298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99" name="Google Shape;1299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0" name="Google Shape;1300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1" name="Google Shape;1301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02" name="Google Shape;1302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3" name="Google Shape;1303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04" name="Google Shape;1304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310" name="Google Shape;1310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11" name="Google Shape;1311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12" name="Google Shape;1312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3" name="Google Shape;1313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14" name="Google Shape;1314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5" name="Google Shape;1315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7" name="Google Shape;1317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18" name="Google Shape;1318;g155db40f0fb_1_14"/>
          <p:cNvCxnSpPr>
            <a:stCxn id="1319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0" name="Google Shape;1320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9" name="Google Shape;1319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1325" name="Google Shape;1325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26" name="Google Shape;1326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27" name="Google Shape;1327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28" name="Google Shape;1328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9" name="Google Shape;1329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30" name="Google Shape;1330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1" name="Google Shape;1331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2" name="Google Shape;1332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4" name="Google Shape;1334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5" name="Google Shape;1335;g155db40f0fb_1_30"/>
          <p:cNvCxnSpPr>
            <a:stCxn id="1330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36" name="Google Shape;1336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7" name="Google Shape;1337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343" name="Google Shape;1343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4" name="Google Shape;1344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45" name="Google Shape;1345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6" name="Google Shape;1346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7" name="Google Shape;1347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8" name="Google Shape;1348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9" name="Google Shape;1349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1" name="Google Shape;1351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52" name="Google Shape;1352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3" name="Google Shape;1353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4" name="Google Shape;1354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26086a390f4_1_183"/>
          <p:cNvSpPr txBox="1"/>
          <p:nvPr>
            <p:ph type="title"/>
          </p:nvPr>
        </p:nvSpPr>
        <p:spPr>
          <a:xfrm>
            <a:off x="851175" y="2698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0" name="Google Shape;1360;g26086a390f4_1_183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Partnership/Collaborative &amp; …………....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Housing Now! Coalition Updates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VII.  </a:t>
            </a: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VIII.  </a:t>
            </a:r>
            <a:r>
              <a:rPr b="1" lang="en-GB" sz="1000">
                <a:solidFill>
                  <a:srgbClr val="EE2A7B"/>
                </a:solidFill>
              </a:rPr>
              <a:t>Next Steps …………………………   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IX.    Community Resource Mobilization ……….….………... 10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X.     </a:t>
            </a:r>
            <a:r>
              <a:rPr b="1" lang="en-GB" sz="1000">
                <a:solidFill>
                  <a:srgbClr val="EE2A7B"/>
                </a:solidFill>
              </a:rPr>
              <a:t>Evaluation…………………….………………………….…………….…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XI.    Closing 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1361" name="Google Shape;1361;g26086a390f4_1_183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Asociaciones/Colaborativas …..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y de la Coalición ¡Vivienda ahora!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VII.       </a:t>
            </a:r>
            <a:r>
              <a:rPr b="1" lang="en-GB" sz="1000">
                <a:solidFill>
                  <a:schemeClr val="accent6"/>
                </a:solidFill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VIII.      </a:t>
            </a:r>
            <a:r>
              <a:rPr b="1" lang="en-GB" sz="1000">
                <a:solidFill>
                  <a:srgbClr val="EE2A7B"/>
                </a:solidFill>
              </a:rPr>
              <a:t>Próximos Pasos …………………………………………….…………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IX.      Movilización de recursos comunitarios …………….…… 10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X.        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XI.       </a:t>
            </a:r>
            <a:r>
              <a:rPr b="1" lang="en-GB" sz="1000">
                <a:solidFill>
                  <a:schemeClr val="accent6"/>
                </a:solidFill>
              </a:rPr>
              <a:t>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362" name="Google Shape;1362;g26086a390f4_1_183"/>
          <p:cNvSpPr txBox="1"/>
          <p:nvPr>
            <p:ph type="title"/>
          </p:nvPr>
        </p:nvSpPr>
        <p:spPr>
          <a:xfrm>
            <a:off x="4832900" y="2803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8" name="Google Shape;1368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I</a:t>
            </a:r>
            <a:r>
              <a:rPr b="1" lang="en-GB" sz="1000">
                <a:solidFill>
                  <a:srgbClr val="EC008C"/>
                </a:solidFill>
              </a:rPr>
              <a:t>X</a:t>
            </a:r>
            <a:r>
              <a:rPr b="1" lang="en-GB" sz="1000">
                <a:solidFill>
                  <a:schemeClr val="accent6"/>
                </a:solidFill>
              </a:rPr>
              <a:t>.  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X.  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………………….…...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Evaluation 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</a:t>
            </a: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1369" name="Google Shape;1369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……………………………….………….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I</a:t>
            </a:r>
            <a:r>
              <a:rPr b="1" lang="en-GB" sz="1000">
                <a:solidFill>
                  <a:srgbClr val="EE2A7B"/>
                </a:solidFill>
              </a:rPr>
              <a:t>X.        Housing Now! Coalicion Presentacion 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XI</a:t>
            </a:r>
            <a:r>
              <a:rPr b="1" lang="en-GB" sz="1000">
                <a:solidFill>
                  <a:srgbClr val="312E87"/>
                </a:solidFill>
              </a:rPr>
              <a:t>I.         Cierre	 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370" name="Google Shape;1370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1376" name="Google Shape;1376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1377" name="Google Shape;1377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8" name="Google Shape;1378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384" name="Google Shape;1384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5" name="Google Shape;1385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6" name="Google Shape;1386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5" name="Google Shape;1135;ga3b2f2cad5_0_13"/>
          <p:cNvPicPr preferRelativeResize="0"/>
          <p:nvPr/>
        </p:nvPicPr>
        <p:blipFill rotWithShape="1">
          <a:blip r:embed="rId3">
            <a:alphaModFix/>
          </a:blip>
          <a:srcRect b="0" l="15625" r="15629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392" name="Google Shape;1392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3" name="Google Shape;1393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4" name="Google Shape;1394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1400" name="Google Shape;1400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25ae96baacc_0_0"/>
          <p:cNvSpPr txBox="1"/>
          <p:nvPr>
            <p:ph type="title"/>
          </p:nvPr>
        </p:nvSpPr>
        <p:spPr>
          <a:xfrm>
            <a:off x="292575" y="1575075"/>
            <a:ext cx="4237200" cy="241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Cuál es tu </a:t>
            </a:r>
            <a:endParaRPr sz="280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Actividad familiar</a:t>
            </a:r>
            <a:endParaRPr sz="280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favorita? </a:t>
            </a:r>
            <a:endParaRPr sz="280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¿Y por qué?</a:t>
            </a:r>
            <a:endParaRPr sz="280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12E8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​​​​​​​​​</a:t>
            </a:r>
            <a:r>
              <a:rPr b="0" lang="en-GB" sz="1200">
                <a:solidFill>
                  <a:srgbClr val="312E8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b="0" sz="1200">
              <a:solidFill>
                <a:srgbClr val="312E87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350">
              <a:solidFill>
                <a:srgbClr val="3C404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g25ae96baacc_0_0"/>
          <p:cNvSpPr txBox="1"/>
          <p:nvPr>
            <p:ph type="title"/>
          </p:nvPr>
        </p:nvSpPr>
        <p:spPr>
          <a:xfrm>
            <a:off x="4701725" y="1575075"/>
            <a:ext cx="4237200" cy="241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chemeClr val="accent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is your favorite</a:t>
            </a:r>
            <a:endParaRPr sz="2650">
              <a:solidFill>
                <a:schemeClr val="accent2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chemeClr val="accent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family activity?</a:t>
            </a:r>
            <a:endParaRPr sz="2650">
              <a:solidFill>
                <a:schemeClr val="accent2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chemeClr val="accent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And Why?</a:t>
            </a:r>
            <a:endParaRPr sz="4900">
              <a:solidFill>
                <a:schemeClr val="accent2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1412" name="Google Shape;1412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9" name="Google Shape;1419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5" name="Google Shape;1425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Google Shape;1432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4" name="Google Shape;1434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1" name="Google Shape;1441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9" name="Google Shape;1449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7" name="Google Shape;1457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1141" name="Google Shape;1141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5" name="Google Shape;1465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2" name="Google Shape;1472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4" name="Google Shape;1474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81" name="Google Shape;1481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9" name="Google Shape;1489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6" name="Google Shape;1496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1497" name="Google Shape;1497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98" name="Google Shape;1498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9" name="Google Shape;1499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1504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6" name="Google Shape;1506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6086a390f4_2_0"/>
          <p:cNvSpPr txBox="1"/>
          <p:nvPr>
            <p:ph type="title"/>
          </p:nvPr>
        </p:nvSpPr>
        <p:spPr>
          <a:xfrm>
            <a:off x="141025" y="766775"/>
            <a:ext cx="3966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Actualización de la coalición</a:t>
            </a:r>
            <a:endParaRPr sz="2000">
              <a:solidFill>
                <a:srgbClr val="312E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¡Vivienda ahora!</a:t>
            </a:r>
            <a:endParaRPr sz="2000">
              <a:solidFill>
                <a:srgbClr val="312E87"/>
              </a:solidFill>
            </a:endParaRPr>
          </a:p>
        </p:txBody>
      </p:sp>
      <p:sp>
        <p:nvSpPr>
          <p:cNvPr id="1512" name="Google Shape;1512;g26086a390f4_2_0"/>
          <p:cNvSpPr txBox="1"/>
          <p:nvPr>
            <p:ph type="title"/>
          </p:nvPr>
        </p:nvSpPr>
        <p:spPr>
          <a:xfrm>
            <a:off x="839125" y="3699300"/>
            <a:ext cx="2570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Housing Now!</a:t>
            </a:r>
            <a:endParaRPr i="1" sz="21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Coalition Update</a:t>
            </a:r>
            <a:endParaRPr i="1" sz="2100">
              <a:solidFill>
                <a:schemeClr val="accent2"/>
              </a:solidFill>
            </a:endParaRPr>
          </a:p>
        </p:txBody>
      </p:sp>
      <p:pic>
        <p:nvPicPr>
          <p:cNvPr id="1513" name="Google Shape;1513;g26086a390f4_2_0"/>
          <p:cNvPicPr preferRelativeResize="0"/>
          <p:nvPr/>
        </p:nvPicPr>
        <p:blipFill rotWithShape="1">
          <a:blip r:embed="rId3">
            <a:alphaModFix/>
          </a:blip>
          <a:srcRect b="0" l="18832" r="18826" t="0"/>
          <a:stretch/>
        </p:blipFill>
        <p:spPr>
          <a:xfrm>
            <a:off x="4307600" y="-17450"/>
            <a:ext cx="4836398" cy="517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g26086a390f4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863" y="1695775"/>
            <a:ext cx="1128625" cy="17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520" name="Google Shape;1520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1526" name="Google Shape;1526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1532" name="Google Shape;1532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1533" name="Google Shape;1533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1534" name="Google Shape;1534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5" name="Google Shape;1535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6" name="Google Shape;1536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1147" name="Google Shape;1147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1148" name="Google Shape;1148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845c88b0d6_0_1478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g2845c88b0d6_0_1478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g2845c88b0d6_0_1478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4" name="Google Shape;1544;g2845c88b0d6_0_1478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5" name="Google Shape;1545;g2845c88b0d6_0_1478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g2845c88b0d6_0_1478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7" name="Google Shape;1547;g2845c88b0d6_0_1478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8" name="Google Shape;1548;g2845c88b0d6_0_1478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g2845c88b0d6_0_1478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550" name="Google Shape;1550;g2845c88b0d6_0_1478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551" name="Google Shape;1551;g2845c88b0d6_0_1478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g2845c88b0d6_0_1478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3" name="Google Shape;1553;g2845c88b0d6_0_1478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g2845c88b0d6_0_1478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5" name="Google Shape;1555;g2845c88b0d6_0_1478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g2845c88b0d6_0_1478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7" name="Google Shape;1557;g2845c88b0d6_0_1478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g2845c88b0d6_0_1478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9" name="Google Shape;1559;g2845c88b0d6_0_1478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g2845c88b0d6_0_1478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1" name="Google Shape;1561;g2845c88b0d6_0_1478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g2845c88b0d6_0_1478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3" name="Google Shape;1563;g2845c88b0d6_0_1478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g2845c88b0d6_0_1478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g2845c88b0d6_0_1478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6" name="Google Shape;1566;g2845c88b0d6_0_1478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g2845c88b0d6_0_1478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8" name="Google Shape;1568;g2845c88b0d6_0_1478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569" name="Google Shape;1569;g2845c88b0d6_0_1478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570" name="Google Shape;1570;g2845c88b0d6_0_1478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g2845c88b0d6_0_1478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572" name="Google Shape;1572;g2845c88b0d6_0_1478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73" name="Google Shape;1573;g2845c88b0d6_0_1478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574" name="Google Shape;1574;g2845c88b0d6_0_1478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g2845c88b0d6_0_1478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576" name="Google Shape;1576;g2845c88b0d6_0_1478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77" name="Google Shape;1577;g2845c88b0d6_0_1478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roja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78" name="Google Shape;1578;g2845c88b0d6_0_1478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79" name="Google Shape;1579;g2845c88b0d6_0_1478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0" name="Google Shape;1580;g2845c88b0d6_0_1478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1" name="Google Shape;1581;g2845c88b0d6_0_1478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2" name="Google Shape;1582;g2845c88b0d6_0_1478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3" name="Google Shape;1583;g2845c88b0d6_0_1478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2845c88b0d6_0_1524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g2845c88b0d6_0_1524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g2845c88b0d6_0_1524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campaña, Parte #2: Continuamos trabajando en el desarrollo de campañas y cultivando coaliciones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1" name="Google Shape;1591;g2845c88b0d6_0_1524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2" name="Google Shape;1592;g2845c88b0d6_0_1524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g2845c88b0d6_0_1524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campaign, Part #2: Continue work on developing campaign and cultivating coalitions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4" name="Google Shape;1594;g2845c88b0d6_0_1524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5" name="Google Shape;1595;g2845c88b0d6_0_1524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g2845c88b0d6_0_1524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g2845c88b0d6_0_1524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8" name="Google Shape;1598;g2845c88b0d6_0_1524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g2845c88b0d6_0_1524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0" name="Google Shape;1600;g2845c88b0d6_0_1524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g2845c88b0d6_0_1524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2" name="Google Shape;1602;g2845c88b0d6_0_1524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g2845c88b0d6_0_1524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4" name="Google Shape;1604;g2845c88b0d6_0_1524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g2845c88b0d6_0_1524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6" name="Google Shape;1606;g2845c88b0d6_0_1524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g2845c88b0d6_0_1524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8" name="Google Shape;1608;g2845c88b0d6_0_1524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g2845c88b0d6_0_1524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g2845c88b0d6_0_1524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1" name="Google Shape;1611;g2845c88b0d6_0_1524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g2845c88b0d6_0_1524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3" name="Google Shape;1613;g2845c88b0d6_0_1524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#1: Aprender sobre diferentes estilos de comunicación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Organización de familiares, amigos, vecinos y extraños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255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614" name="Google Shape;1614;g2845c88b0d6_0_1524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615" name="Google Shape;1615;g2845c88b0d6_0_1524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g2845c88b0d6_0_1524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How to create a campaign, Part #1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 to creating a campaign and Sharing  tools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17" name="Google Shape;1617;g2845c88b0d6_0_1524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18" name="Google Shape;1618;g2845c88b0d6_0_1524"/>
          <p:cNvGrpSpPr/>
          <p:nvPr/>
        </p:nvGrpSpPr>
        <p:grpSpPr>
          <a:xfrm>
            <a:off x="221000" y="780675"/>
            <a:ext cx="1517400" cy="1852692"/>
            <a:chOff x="221003" y="323475"/>
            <a:chExt cx="1517400" cy="1852692"/>
          </a:xfrm>
        </p:grpSpPr>
        <p:sp>
          <p:nvSpPr>
            <p:cNvPr id="1619" name="Google Shape;1619;g2845c88b0d6_0_1524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g2845c88b0d6_0_1524"/>
            <p:cNvSpPr txBox="1"/>
            <p:nvPr/>
          </p:nvSpPr>
          <p:spPr>
            <a:xfrm>
              <a:off x="221003" y="323475"/>
              <a:ext cx="15174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18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Cómo crear una campaña, Parte #1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Introducción a la creación    de una campaña y  herramientas para compartir.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 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21" name="Google Shape;1621;g2845c88b0d6_0_1524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22" name="Google Shape;1622;g2845c88b0d6_0_1524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#2: comentarios públicos y uso de datos SCAG y otros datos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del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3" name="Google Shape;1623;g2845c88b0d6_0_1524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Desarrollo de habilidades para el trabajo de campaña Parte # 3: Cómo crear e implementar un plan de comunicaciones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4" name="Google Shape;1624;g2845c88b0d6_0_1524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Evaluación/Reflexión del trabajo 2023-24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5" name="Google Shape;1625;g2845c88b0d6_0_1524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#1:  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Organizing family, friends, neighbors and strangers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6" name="Google Shape;1626;g2845c88b0d6_0_1524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#2: giving public comment and using SCAG data and  other data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&amp; neighborhood council/city council meetings.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7" name="Google Shape;1627;g2845c88b0d6_0_1524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#3: How to create and implement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8" name="Google Shape;1628;g2845c88b0d6_0_1524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Evaluation/Reflection of 2023-24 work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9" name="Google Shape;1629;g2845c88b0d6_0_1524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630" name="Google Shape;1630;g2845c88b0d6_0_1524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1ed47fabf16_1_341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g1ed47fabf16_1_341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g1ed47fabf16_1_341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8" name="Google Shape;1638;g1ed47fabf16_1_341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9" name="Google Shape;1639;g1ed47fabf16_1_341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g1ed47fabf16_1_341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1" name="Google Shape;1641;g1ed47fabf16_1_341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2" name="Google Shape;1642;g1ed47fabf16_1_341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g1ed47fabf16_1_341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644" name="Google Shape;1644;g1ed47fabf16_1_341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645" name="Google Shape;1645;g1ed47fabf16_1_341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g1ed47fabf16_1_341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7" name="Google Shape;1647;g1ed47fabf16_1_341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g1ed47fabf16_1_341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9" name="Google Shape;1649;g1ed47fabf16_1_341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g1ed47fabf16_1_341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1" name="Google Shape;1651;g1ed47fabf16_1_341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g1ed47fabf16_1_341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3" name="Google Shape;1653;g1ed47fabf16_1_341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g1ed47fabf16_1_341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5" name="Google Shape;1655;g1ed47fabf16_1_341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g1ed47fabf16_1_341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7" name="Google Shape;1657;g1ed47fabf16_1_341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g1ed47fabf16_1_341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g1ed47fabf16_1_341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0" name="Google Shape;1660;g1ed47fabf16_1_341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g1ed47fabf16_1_341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2" name="Google Shape;1662;g1ed47fabf16_1_341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663" name="Google Shape;1663;g1ed47fabf16_1_341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664" name="Google Shape;1664;g1ed47fabf16_1_341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g1ed47fabf16_1_341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66" name="Google Shape;1666;g1ed47fabf16_1_341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67" name="Google Shape;1667;g1ed47fabf16_1_341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668" name="Google Shape;1668;g1ed47fabf16_1_341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g1ed47fabf16_1_341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70" name="Google Shape;1670;g1ed47fabf16_1_341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71" name="Google Shape;1671;g1ed47fabf16_1_341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roja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2" name="Google Shape;1672;g1ed47fabf16_1_341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3" name="Google Shape;1673;g1ed47fabf16_1_341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4" name="Google Shape;1674;g1ed47fabf16_1_341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5" name="Google Shape;1675;g1ed47fabf16_1_341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6" name="Google Shape;1676;g1ed47fabf16_1_341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7" name="Google Shape;1677;g1ed47fabf16_1_341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1ed47fabf16_1_387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g1ed47fabf16_1_387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g1ed47fabf16_1_387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Fideicomisos de tierras comunitarias + TOPA (Oportunidad de compra para inquilinos)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 a CLT y TOPA como estrategias equitativas de uso de la tierra.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Informes de los residentes sobre actividades alineadas.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5" name="Google Shape;1685;g1ed47fabf16_1_387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6" name="Google Shape;1686;g1ed47fabf16_1_387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g1ed47fabf16_1_387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Land Trusts + TOPA (Tenant Opportunity to Purchase)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101 on CLTs and TOPAs as equitable land use strategies.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 backs from residents about aligned activities.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8" name="Google Shape;1688;g1ed47fabf16_1_387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9" name="Google Shape;1689;g1ed47fabf16_1_387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g1ed47fabf16_1_387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g1ed47fabf16_1_387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2" name="Google Shape;1692;g1ed47fabf16_1_387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g1ed47fabf16_1_387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4" name="Google Shape;1694;g1ed47fabf16_1_387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g1ed47fabf16_1_387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6" name="Google Shape;1696;g1ed47fabf16_1_387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g1ed47fabf16_1_387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8" name="Google Shape;1698;g1ed47fabf16_1_387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g1ed47fabf16_1_387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0" name="Google Shape;1700;g1ed47fabf16_1_387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g1ed47fabf16_1_387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2" name="Google Shape;1702;g1ed47fabf16_1_387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g1ed47fabf16_1_387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g1ed47fabf16_1_387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5" name="Google Shape;1705;g1ed47fabf16_1_387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1ed47fabf16_1_387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7" name="Google Shape;1707;g1ed47fabf16_1_387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Habilidades: Hablar en público y comentario en público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Usando datos y compartiendo su historia.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708" name="Google Shape;1708;g1ed47fabf16_1_387"/>
          <p:cNvGrpSpPr/>
          <p:nvPr/>
        </p:nvGrpSpPr>
        <p:grpSpPr>
          <a:xfrm>
            <a:off x="69872" y="2723120"/>
            <a:ext cx="1784711" cy="1589849"/>
            <a:chOff x="224863" y="3015838"/>
            <a:chExt cx="1695204" cy="1589849"/>
          </a:xfrm>
        </p:grpSpPr>
        <p:sp>
          <p:nvSpPr>
            <p:cNvPr id="1709" name="Google Shape;1709;g1ed47fabf16_1_387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g1ed47fabf16_1_387"/>
            <p:cNvSpPr txBox="1"/>
            <p:nvPr/>
          </p:nvSpPr>
          <p:spPr>
            <a:xfrm>
              <a:off x="224863" y="3329187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Skill Building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Democracy and Citizen-led Initiatives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Signature Gathering (LAFWD/SAJE).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Best practices, tips, information on house parties and LACAHSA timeline.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Report backs from residents about aligned activities.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711" name="Google Shape;1711;g1ed47fabf16_1_387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12" name="Google Shape;1712;g1ed47fabf16_1_387"/>
          <p:cNvGrpSpPr/>
          <p:nvPr/>
        </p:nvGrpSpPr>
        <p:grpSpPr>
          <a:xfrm>
            <a:off x="144050" y="780675"/>
            <a:ext cx="1710600" cy="1852692"/>
            <a:chOff x="144053" y="323475"/>
            <a:chExt cx="1710600" cy="1852692"/>
          </a:xfrm>
        </p:grpSpPr>
        <p:sp>
          <p:nvSpPr>
            <p:cNvPr id="1713" name="Google Shape;1713;g1ed47fabf16_1_387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g1ed47fabf16_1_387"/>
            <p:cNvSpPr txBox="1"/>
            <p:nvPr/>
          </p:nvSpPr>
          <p:spPr>
            <a:xfrm>
              <a:off x="144053" y="323475"/>
              <a:ext cx="17106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27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Desarrollo de habilidades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Democracia e iniciativas lideradas por los ciudadanos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Recolección de firmas.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Mejores prácticas, consejos, información sobre fiestas en casa y cronograma de LACAHSA.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Informes de los residentes sobre actividades alineadas.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 </a:t>
              </a: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Actualizaciones 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715" name="Google Shape;1715;g1ed47fabf16_1_387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16" name="Google Shape;1716;g1ed47fabf16_1_387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Habilidades de comunicación: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diferentes estilos de comunicación.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educar a familiares, amigos, vecinos y extraños.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Movilizar a la comunidad utilizando diferentes medios de comunicación: volantes, redes sociales.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7" name="Google Shape;1717;g1ed47fabf16_1_387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miembros como maestros: educando a sus funcionarios electos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Temas y materias sobre los que los electos necesitan educación: herramientas y mejores prácticas.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Una revisión de la estructura y las oficinas del gobierno.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8" name="Google Shape;1718;g1ed47fabf16_1_387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Planificación para hacer avanzar el trabajo + Reflexión/Evaluación (TODOS)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9" name="Google Shape;1719;g1ed47fabf16_1_387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Building: Public Speaking and Public Comment.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Sharing your story and using data.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and neighborhood council/city council meetings to listen to.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0" name="Google Shape;1720;g1ed47fabf16_1_387"/>
          <p:cNvSpPr txBox="1"/>
          <p:nvPr/>
        </p:nvSpPr>
        <p:spPr>
          <a:xfrm>
            <a:off x="4575674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Communications Skills: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Educating family, friends, neighbors and strangers.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Mobilizing the community using different mediums of communication: fliers, social media.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1" name="Google Shape;1721;g1ed47fabf16_1_387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Members as Teachers: Educating your Elected Officials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Topics/subjects that electeds need education on: tools and best practices.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review of government structure and offices.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2" name="Google Shape;1722;g1ed47fabf16_1_387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Planning to Move the Work Forward + Reflection / Evaluation (ALL)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3" name="Google Shape;1723;g1ed47fabf16_1_387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724" name="Google Shape;1724;g1ed47fabf16_1_387"/>
          <p:cNvSpPr txBox="1"/>
          <p:nvPr>
            <p:ph type="title"/>
          </p:nvPr>
        </p:nvSpPr>
        <p:spPr>
          <a:xfrm>
            <a:off x="207075" y="46876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1ed47fabf16_1_433"/>
          <p:cNvSpPr txBox="1"/>
          <p:nvPr>
            <p:ph type="title"/>
          </p:nvPr>
        </p:nvSpPr>
        <p:spPr>
          <a:xfrm>
            <a:off x="2883225" y="2291325"/>
            <a:ext cx="3507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Volunteer for the 2024 Homeless Count! </a:t>
            </a:r>
            <a:endParaRPr sz="2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January 23,24 and 25</a:t>
            </a:r>
            <a:endParaRPr sz="2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0" name="Google Shape;1730;g1ed47fabf16_1_433"/>
          <p:cNvSpPr txBox="1"/>
          <p:nvPr/>
        </p:nvSpPr>
        <p:spPr>
          <a:xfrm>
            <a:off x="272000" y="3341250"/>
            <a:ext cx="574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Informacion/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More info: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Para Registrarse como Voluntario/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register to volunteer: </a:t>
            </a: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https://www.theycountwillyou.org/volunteer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 Frecuentes/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Frequently asked questions about the count: </a:t>
            </a: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https://www.theycountwillyou.org/faq-page</a:t>
            </a:r>
            <a:r>
              <a:rPr b="0" i="0" lang="en-GB" sz="1600" u="none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5A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1" name="Google Shape;1731;g1ed47fabf16_1_4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2363" y="66050"/>
            <a:ext cx="28860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g1ed47fabf16_1_4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9551" y="3711525"/>
            <a:ext cx="965325" cy="1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g1ed47fabf16_1_4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68800" y="66047"/>
            <a:ext cx="2886075" cy="35845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g1ed47fabf16_1_433"/>
          <p:cNvSpPr txBox="1"/>
          <p:nvPr/>
        </p:nvSpPr>
        <p:spPr>
          <a:xfrm>
            <a:off x="2856813" y="690525"/>
            <a:ext cx="3560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¡Sea voluntario para el Conteo de Personas sin Hogar de 2024! 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23,24 y 25 de enero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5" name="Google Shape;1735;g1ed47fabf16_1_433"/>
          <p:cNvPicPr preferRelativeResize="0"/>
          <p:nvPr/>
        </p:nvPicPr>
        <p:blipFill rotWithShape="1">
          <a:blip r:embed="rId9">
            <a:alphaModFix/>
          </a:blip>
          <a:srcRect b="3813" l="4610" r="3553" t="3619"/>
          <a:stretch/>
        </p:blipFill>
        <p:spPr>
          <a:xfrm>
            <a:off x="202387" y="901523"/>
            <a:ext cx="2420663" cy="24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741" name="Google Shape;1741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752" name="Google Shape;1752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58" name="Google Shape;1758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0" name="Google Shape;1760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1" name="Google Shape;1761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2" name="Google Shape;1762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768" name="Google Shape;1768;g21299b039ac_14_2"/>
          <p:cNvSpPr txBox="1"/>
          <p:nvPr>
            <p:ph idx="1" type="body"/>
          </p:nvPr>
        </p:nvSpPr>
        <p:spPr>
          <a:xfrm>
            <a:off x="4974525" y="1899875"/>
            <a:ext cx="37473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 , January 25</a:t>
            </a:r>
            <a:r>
              <a:rPr b="1" i="1" lang="en-GB" sz="1500">
                <a:solidFill>
                  <a:srgbClr val="EC008C"/>
                </a:solidFill>
              </a:rPr>
              <a:t>, 2024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February 26,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February 29,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chemeClr val="accent2"/>
              </a:solidFill>
            </a:endParaRPr>
          </a:p>
        </p:txBody>
      </p:sp>
      <p:sp>
        <p:nvSpPr>
          <p:cNvPr id="1769" name="Google Shape;1769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770" name="Google Shape;1770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25 de Enero, 2024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26 de Febrero, 2024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29 de Febrero, 2024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1155" name="Google Shape;1155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1156" name="Google Shape;1156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58" name="Google Shape;1158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9" name="Google Shape;1159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27dda38ec97_6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776" name="Google Shape;1776;g27dda38ec97_6_0"/>
          <p:cNvSpPr txBox="1"/>
          <p:nvPr>
            <p:ph idx="1" type="body"/>
          </p:nvPr>
        </p:nvSpPr>
        <p:spPr>
          <a:xfrm>
            <a:off x="4974525" y="1899875"/>
            <a:ext cx="37473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February 26,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February 29,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77" name="Google Shape;1777;g27dda38ec97_6_0"/>
          <p:cNvSpPr txBox="1"/>
          <p:nvPr>
            <p:ph type="title"/>
          </p:nvPr>
        </p:nvSpPr>
        <p:spPr>
          <a:xfrm>
            <a:off x="495500" y="853925"/>
            <a:ext cx="4076400" cy="10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778" name="Google Shape;1778;g27dda38ec97_6_0"/>
          <p:cNvSpPr txBox="1"/>
          <p:nvPr>
            <p:ph idx="1" type="body"/>
          </p:nvPr>
        </p:nvSpPr>
        <p:spPr>
          <a:xfrm>
            <a:off x="534650" y="1953675"/>
            <a:ext cx="38436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26 de Febrero,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29 de Febrero,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784" name="Google Shape;1784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790" name="Google Shape;1790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791" name="Google Shape;1791;g11703d6e84f_0_137"/>
          <p:cNvSpPr txBox="1"/>
          <p:nvPr/>
        </p:nvSpPr>
        <p:spPr>
          <a:xfrm>
            <a:off x="4826525" y="157682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January 22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3"/>
              </a:rPr>
              <a:t>https://docs.google.com/forms/d/e/1FAIpQLScDf2Lu3Y6xkgj8eMZ_BjyyUjnTvnuimVGvRXdjJP9zucwGLg/viewform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January 25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https://docs.google.com/forms/d/e/1FAIpQLSfcoc7vdBMDcOAY8PaTPjwAOFWERs32PA1mCI7M2cBWvGSdWw/viewform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92" name="Google Shape;1792;g11703d6e84f_0_137"/>
          <p:cNvSpPr txBox="1"/>
          <p:nvPr/>
        </p:nvSpPr>
        <p:spPr>
          <a:xfrm>
            <a:off x="617475" y="1601100"/>
            <a:ext cx="40041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22 de Enero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https://docs.google.com/forms/d</a:t>
            </a:r>
            <a:endParaRPr sz="1300">
              <a:solidFill>
                <a:srgbClr val="313087"/>
              </a:solidFill>
              <a:uFill>
                <a:noFill/>
              </a:uFill>
              <a:latin typeface="Montserrat Medium"/>
              <a:ea typeface="Montserrat Medium"/>
              <a:cs typeface="Montserrat Medium"/>
              <a:sym typeface="Montserrat Medium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7"/>
              </a:rPr>
              <a:t>/e/1FAIpQLScDf2Lu3Y6xkgj8eMZ_BjyyUjnTvnuimVGvRXdjJP9zucwGLg/viewform</a:t>
            </a:r>
            <a:r>
              <a:rPr lang="en-GB" sz="1100">
                <a:solidFill>
                  <a:srgbClr val="313087"/>
                </a:solidFill>
              </a:rPr>
              <a:t>  </a:t>
            </a:r>
            <a:endParaRPr b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100">
              <a:solidFill>
                <a:srgbClr val="31308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Jueves, 25 de enero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8"/>
              </a:rPr>
              <a:t>https://docs.google.com/forms/d/e/1FAIpQLSfcoc7vdBMDcOAY8PaTPjwAOFWERs32PA1mCI7M2cBWvGSdWw/viewform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0" i="0" sz="11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798" name="Google Shape;1798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11703d6e84f_0_149"/>
          <p:cNvSpPr txBox="1"/>
          <p:nvPr>
            <p:ph type="ctrTitle"/>
          </p:nvPr>
        </p:nvSpPr>
        <p:spPr>
          <a:xfrm>
            <a:off x="4572000" y="2154250"/>
            <a:ext cx="37899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804" name="Google Shape;1804;g11703d6e84f_0_149"/>
          <p:cNvSpPr txBox="1"/>
          <p:nvPr>
            <p:ph type="ctrTitle"/>
          </p:nvPr>
        </p:nvSpPr>
        <p:spPr>
          <a:xfrm>
            <a:off x="447800" y="2085625"/>
            <a:ext cx="3789900" cy="22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9" name="Google Shape;1809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{C473FE1F-77C6-46FD-92FA-7B64DD76C070}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4" name="Google Shape;1814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{C473FE1F-77C6-46FD-92FA-7B64DD76C070}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Edith/Ale D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 lunes/Ale D jueves</a:t>
                      </a: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9" name="Google Shape;1819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{C473FE1F-77C6-46FD-92FA-7B64DD76C070}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65" name="Google Shape;1165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6" name="Google Shape;1166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7" name="Google Shape;1167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168" name="Google Shape;1168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169" name="Google Shape;1169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70" name="Google Shape;1170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171" name="Google Shape;1171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172" name="Google Shape;1172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173" name="Google Shape;1173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1174" name="Google Shape;1174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176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1177" name="Google Shape;117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9" name="Google Shape;1179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1180" name="Google Shape;118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1183" name="Google Shape;11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5" name="Google Shape;1185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186" name="Google Shape;1186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1187" name="Google Shape;118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6" name="Google Shape;1196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8" name="Google Shape;1198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99" name="Google Shape;1199;g11703d6e84f_0_2340" title="Arrow"/>
          <p:cNvCxnSpPr>
            <a:stCxn id="1197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0" name="Google Shape;1200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01" name="Google Shape;1201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2" name="Google Shape;1202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1" name="Google Shape;1211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12" name="Google Shape;1212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3" name="Google Shape;1213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4" name="Google Shape;1214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15" name="Google Shape;1215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6" name="Google Shape;1216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17" name="Google Shape;1217;g11703d6e84f_0_2716" title="Arrow"/>
          <p:cNvCxnSpPr>
            <a:stCxn id="1215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8" name="Google Shape;1218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19" name="Google Shape;1219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0" name="Google Shape;1220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" name="Google Shape;1229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30" name="Google Shape;1230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1" name="Google Shape;1231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2" name="Google Shape;1232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33" name="Google Shape;1233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4" name="Google Shape;1234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35" name="Google Shape;1235;g11703d6e84f_0_2741" title="Arrow"/>
          <p:cNvCxnSpPr>
            <a:stCxn id="1233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6" name="Google Shape;1236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37" name="Google Shape;1237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8" name="Google Shape;1238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40" name="Google Shape;1240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41" name="Google Shape;1241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