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71" r:id="rId6"/>
    <p:sldMasterId id="2147483688" r:id="rId7"/>
    <p:sldMasterId id="2147483705" r:id="rId8"/>
    <p:sldMasterId id="2147483722" r:id="rId9"/>
    <p:sldMasterId id="2147483739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</p:sldIdLst>
  <p:sldSz cy="5143500" cx="9144000"/>
  <p:notesSz cx="7010400" cy="9296400"/>
  <p:embeddedFontLst>
    <p:embeddedFont>
      <p:font typeface="Raleway"/>
      <p:regular r:id="rId71"/>
      <p:bold r:id="rId72"/>
      <p:italic r:id="rId73"/>
      <p:boldItalic r:id="rId74"/>
    </p:embeddedFont>
    <p:embeddedFont>
      <p:font typeface="Roboto Black"/>
      <p:bold r:id="rId75"/>
      <p:boldItalic r:id="rId76"/>
    </p:embeddedFont>
    <p:embeddedFont>
      <p:font typeface="Staatliches"/>
      <p:regular r:id="rId77"/>
    </p:embeddedFont>
    <p:embeddedFont>
      <p:font typeface="Roboto Condensed"/>
      <p:regular r:id="rId78"/>
      <p:bold r:id="rId79"/>
      <p:italic r:id="rId80"/>
      <p:boldItalic r:id="rId81"/>
    </p:embeddedFont>
    <p:embeddedFont>
      <p:font typeface="Libre Franklin Medium"/>
      <p:regular r:id="rId82"/>
      <p:bold r:id="rId83"/>
      <p:italic r:id="rId84"/>
      <p:boldItalic r:id="rId85"/>
    </p:embeddedFont>
    <p:embeddedFont>
      <p:font typeface="Helvetica Neue"/>
      <p:regular r:id="rId86"/>
      <p:bold r:id="rId87"/>
      <p:italic r:id="rId88"/>
      <p:boldItalic r:id="rId89"/>
    </p:embeddedFont>
    <p:embeddedFont>
      <p:font typeface="Montserrat SemiBold"/>
      <p:regular r:id="rId90"/>
      <p:bold r:id="rId91"/>
      <p:italic r:id="rId92"/>
      <p:boldItalic r:id="rId93"/>
    </p:embeddedFont>
    <p:embeddedFont>
      <p:font typeface="Economica"/>
      <p:regular r:id="rId94"/>
      <p:bold r:id="rId95"/>
      <p:italic r:id="rId96"/>
      <p:boldItalic r:id="rId97"/>
    </p:embeddedFont>
    <p:embeddedFont>
      <p:font typeface="Libre Franklin"/>
      <p:regular r:id="rId98"/>
      <p:bold r:id="rId99"/>
      <p:italic r:id="rId100"/>
      <p:boldItalic r:id="rId101"/>
    </p:embeddedFont>
    <p:embeddedFont>
      <p:font typeface="Montserrat"/>
      <p:regular r:id="rId102"/>
      <p:bold r:id="rId103"/>
      <p:italic r:id="rId104"/>
      <p:boldItalic r:id="rId105"/>
    </p:embeddedFont>
    <p:embeddedFont>
      <p:font typeface="Lato"/>
      <p:regular r:id="rId106"/>
      <p:bold r:id="rId107"/>
      <p:italic r:id="rId108"/>
      <p:boldItalic r:id="rId109"/>
    </p:embeddedFont>
    <p:embeddedFont>
      <p:font typeface="Cabin"/>
      <p:regular r:id="rId110"/>
      <p:bold r:id="rId111"/>
      <p:italic r:id="rId112"/>
      <p:boldItalic r:id="rId113"/>
    </p:embeddedFont>
    <p:embeddedFont>
      <p:font typeface="Montserrat Medium"/>
      <p:regular r:id="rId114"/>
      <p:bold r:id="rId115"/>
      <p:italic r:id="rId116"/>
      <p:boldItalic r:id="rId117"/>
    </p:embeddedFont>
    <p:embeddedFont>
      <p:font typeface="Tahoma"/>
      <p:regular r:id="rId118"/>
      <p:bold r:id="rId119"/>
    </p:embeddedFont>
    <p:embeddedFont>
      <p:font typeface="Spectral"/>
      <p:regular r:id="rId120"/>
      <p:bold r:id="rId121"/>
      <p:italic r:id="rId122"/>
      <p:boldItalic r:id="rId123"/>
    </p:embeddedFont>
    <p:embeddedFont>
      <p:font typeface="Passion One"/>
      <p:regular r:id="rId124"/>
      <p:bold r:id="rId125"/>
    </p:embeddedFont>
    <p:embeddedFont>
      <p:font typeface="Arial Black"/>
      <p:regular r:id="rId126"/>
    </p:embeddedFont>
    <p:embeddedFont>
      <p:font typeface="Open Sans"/>
      <p:regular r:id="rId127"/>
      <p:bold r:id="rId128"/>
      <p:italic r:id="rId129"/>
      <p:boldItalic r:id="rId1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A4A3A4"/>
          </p15:clr>
        </p15:guide>
        <p15:guide id="2" orient="horz" pos="483">
          <p15:clr>
            <a:srgbClr val="9AA0A6"/>
          </p15:clr>
        </p15:guide>
        <p15:guide id="3" orient="horz" pos="170">
          <p15:clr>
            <a:srgbClr val="9AA0A6"/>
          </p15:clr>
        </p15:guide>
      </p15:sldGuideLst>
    </p:ext>
    <p:ext uri="GoogleSlidesCustomDataVersion2">
      <go:slidesCustomData xmlns:go="http://customooxmlschemas.google.com/" r:id="rId131" roundtripDataSignature="AMtx7mgmbJbQ252n5TuzP3JxjzrPF4FS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3E0E4BA-3950-4E89-9DF0-63CF518B9AC1}">
  <a:tblStyle styleId="{E3E0E4BA-3950-4E89-9DF0-63CF518B9AC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483" orient="horz"/>
        <p:guide pos="17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9.xml"/><Relationship Id="rId42" Type="http://schemas.openxmlformats.org/officeDocument/2006/relationships/slide" Target="slides/slide31.xml"/><Relationship Id="rId41" Type="http://schemas.openxmlformats.org/officeDocument/2006/relationships/slide" Target="slides/slide30.xml"/><Relationship Id="rId44" Type="http://schemas.openxmlformats.org/officeDocument/2006/relationships/slide" Target="slides/slide33.xml"/><Relationship Id="rId43" Type="http://schemas.openxmlformats.org/officeDocument/2006/relationships/slide" Target="slides/slide32.xml"/><Relationship Id="rId46" Type="http://schemas.openxmlformats.org/officeDocument/2006/relationships/slide" Target="slides/slide35.xml"/><Relationship Id="rId45" Type="http://schemas.openxmlformats.org/officeDocument/2006/relationships/slide" Target="slides/slide34.xml"/><Relationship Id="rId107" Type="http://schemas.openxmlformats.org/officeDocument/2006/relationships/font" Target="fonts/Lato-bold.fntdata"/><Relationship Id="rId106" Type="http://schemas.openxmlformats.org/officeDocument/2006/relationships/font" Target="fonts/Lato-regular.fntdata"/><Relationship Id="rId105" Type="http://schemas.openxmlformats.org/officeDocument/2006/relationships/font" Target="fonts/Montserrat-boldItalic.fntdata"/><Relationship Id="rId104" Type="http://schemas.openxmlformats.org/officeDocument/2006/relationships/font" Target="fonts/Montserrat-italic.fntdata"/><Relationship Id="rId109" Type="http://schemas.openxmlformats.org/officeDocument/2006/relationships/font" Target="fonts/Lato-boldItalic.fntdata"/><Relationship Id="rId108" Type="http://schemas.openxmlformats.org/officeDocument/2006/relationships/font" Target="fonts/Lato-italic.fntdata"/><Relationship Id="rId48" Type="http://schemas.openxmlformats.org/officeDocument/2006/relationships/slide" Target="slides/slide37.xml"/><Relationship Id="rId47" Type="http://schemas.openxmlformats.org/officeDocument/2006/relationships/slide" Target="slides/slide36.xml"/><Relationship Id="rId49" Type="http://schemas.openxmlformats.org/officeDocument/2006/relationships/slide" Target="slides/slide38.xml"/><Relationship Id="rId103" Type="http://schemas.openxmlformats.org/officeDocument/2006/relationships/font" Target="fonts/Montserrat-bold.fntdata"/><Relationship Id="rId102" Type="http://schemas.openxmlformats.org/officeDocument/2006/relationships/font" Target="fonts/Montserrat-regular.fntdata"/><Relationship Id="rId101" Type="http://schemas.openxmlformats.org/officeDocument/2006/relationships/font" Target="fonts/LibreFranklin-boldItalic.fntdata"/><Relationship Id="rId100" Type="http://schemas.openxmlformats.org/officeDocument/2006/relationships/font" Target="fonts/LibreFranklin-italic.fntdata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9" Type="http://schemas.openxmlformats.org/officeDocument/2006/relationships/slide" Target="slides/slide28.xml"/><Relationship Id="rId38" Type="http://schemas.openxmlformats.org/officeDocument/2006/relationships/slide" Target="slides/slide27.xml"/><Relationship Id="rId20" Type="http://schemas.openxmlformats.org/officeDocument/2006/relationships/slide" Target="slides/slide9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129" Type="http://schemas.openxmlformats.org/officeDocument/2006/relationships/font" Target="fonts/OpenSans-italic.fntdata"/><Relationship Id="rId128" Type="http://schemas.openxmlformats.org/officeDocument/2006/relationships/font" Target="fonts/OpenSans-bold.fntdata"/><Relationship Id="rId127" Type="http://schemas.openxmlformats.org/officeDocument/2006/relationships/font" Target="fonts/OpenSans-regular.fntdata"/><Relationship Id="rId126" Type="http://schemas.openxmlformats.org/officeDocument/2006/relationships/font" Target="fonts/ArialBlack-regular.fntdata"/><Relationship Id="rId26" Type="http://schemas.openxmlformats.org/officeDocument/2006/relationships/slide" Target="slides/slide15.xml"/><Relationship Id="rId121" Type="http://schemas.openxmlformats.org/officeDocument/2006/relationships/font" Target="fonts/Spectral-bold.fntdata"/><Relationship Id="rId25" Type="http://schemas.openxmlformats.org/officeDocument/2006/relationships/slide" Target="slides/slide14.xml"/><Relationship Id="rId120" Type="http://schemas.openxmlformats.org/officeDocument/2006/relationships/font" Target="fonts/Spectral-regular.fntdata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125" Type="http://schemas.openxmlformats.org/officeDocument/2006/relationships/font" Target="fonts/PassionOne-bold.fntdata"/><Relationship Id="rId29" Type="http://schemas.openxmlformats.org/officeDocument/2006/relationships/slide" Target="slides/slide18.xml"/><Relationship Id="rId124" Type="http://schemas.openxmlformats.org/officeDocument/2006/relationships/font" Target="fonts/PassionOne-regular.fntdata"/><Relationship Id="rId123" Type="http://schemas.openxmlformats.org/officeDocument/2006/relationships/font" Target="fonts/Spectral-boldItalic.fntdata"/><Relationship Id="rId122" Type="http://schemas.openxmlformats.org/officeDocument/2006/relationships/font" Target="fonts/Spectral-italic.fntdata"/><Relationship Id="rId95" Type="http://schemas.openxmlformats.org/officeDocument/2006/relationships/font" Target="fonts/Economica-bold.fntdata"/><Relationship Id="rId94" Type="http://schemas.openxmlformats.org/officeDocument/2006/relationships/font" Target="fonts/Economica-regular.fntdata"/><Relationship Id="rId97" Type="http://schemas.openxmlformats.org/officeDocument/2006/relationships/font" Target="fonts/Economica-boldItalic.fntdata"/><Relationship Id="rId96" Type="http://schemas.openxmlformats.org/officeDocument/2006/relationships/font" Target="fonts/Economica-italic.fntdata"/><Relationship Id="rId11" Type="http://schemas.openxmlformats.org/officeDocument/2006/relationships/notesMaster" Target="notesMasters/notesMaster1.xml"/><Relationship Id="rId99" Type="http://schemas.openxmlformats.org/officeDocument/2006/relationships/font" Target="fonts/LibreFranklin-bold.fntdata"/><Relationship Id="rId10" Type="http://schemas.openxmlformats.org/officeDocument/2006/relationships/slideMaster" Target="slideMasters/slideMaster6.xml"/><Relationship Id="rId98" Type="http://schemas.openxmlformats.org/officeDocument/2006/relationships/font" Target="fonts/LibreFranklin-regular.fntdata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91" Type="http://schemas.openxmlformats.org/officeDocument/2006/relationships/font" Target="fonts/MontserratSemiBold-bold.fntdata"/><Relationship Id="rId90" Type="http://schemas.openxmlformats.org/officeDocument/2006/relationships/font" Target="fonts/MontserratSemiBold-regular.fntdata"/><Relationship Id="rId93" Type="http://schemas.openxmlformats.org/officeDocument/2006/relationships/font" Target="fonts/MontserratSemiBold-boldItalic.fntdata"/><Relationship Id="rId92" Type="http://schemas.openxmlformats.org/officeDocument/2006/relationships/font" Target="fonts/MontserratSemiBold-italic.fntdata"/><Relationship Id="rId118" Type="http://schemas.openxmlformats.org/officeDocument/2006/relationships/font" Target="fonts/Tahoma-regular.fntdata"/><Relationship Id="rId117" Type="http://schemas.openxmlformats.org/officeDocument/2006/relationships/font" Target="fonts/MontserratMedium-boldItalic.fntdata"/><Relationship Id="rId116" Type="http://schemas.openxmlformats.org/officeDocument/2006/relationships/font" Target="fonts/MontserratMedium-italic.fntdata"/><Relationship Id="rId115" Type="http://schemas.openxmlformats.org/officeDocument/2006/relationships/font" Target="fonts/MontserratMedium-bold.fntdata"/><Relationship Id="rId119" Type="http://schemas.openxmlformats.org/officeDocument/2006/relationships/font" Target="fonts/Tahoma-bold.fntdata"/><Relationship Id="rId15" Type="http://schemas.openxmlformats.org/officeDocument/2006/relationships/slide" Target="slides/slide4.xml"/><Relationship Id="rId110" Type="http://schemas.openxmlformats.org/officeDocument/2006/relationships/font" Target="fonts/Cabin-regular.fntdata"/><Relationship Id="rId14" Type="http://schemas.openxmlformats.org/officeDocument/2006/relationships/slide" Target="slides/slide3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9" Type="http://schemas.openxmlformats.org/officeDocument/2006/relationships/slide" Target="slides/slide8.xml"/><Relationship Id="rId114" Type="http://schemas.openxmlformats.org/officeDocument/2006/relationships/font" Target="fonts/MontserratMedium-regular.fntdata"/><Relationship Id="rId18" Type="http://schemas.openxmlformats.org/officeDocument/2006/relationships/slide" Target="slides/slide7.xml"/><Relationship Id="rId113" Type="http://schemas.openxmlformats.org/officeDocument/2006/relationships/font" Target="fonts/Cabin-boldItalic.fntdata"/><Relationship Id="rId112" Type="http://schemas.openxmlformats.org/officeDocument/2006/relationships/font" Target="fonts/Cabin-italic.fntdata"/><Relationship Id="rId111" Type="http://schemas.openxmlformats.org/officeDocument/2006/relationships/font" Target="fonts/Cabin-bold.fntdata"/><Relationship Id="rId84" Type="http://schemas.openxmlformats.org/officeDocument/2006/relationships/font" Target="fonts/LibreFranklinMedium-italic.fntdata"/><Relationship Id="rId83" Type="http://schemas.openxmlformats.org/officeDocument/2006/relationships/font" Target="fonts/LibreFranklinMedium-bold.fntdata"/><Relationship Id="rId86" Type="http://schemas.openxmlformats.org/officeDocument/2006/relationships/font" Target="fonts/HelveticaNeue-regular.fntdata"/><Relationship Id="rId85" Type="http://schemas.openxmlformats.org/officeDocument/2006/relationships/font" Target="fonts/LibreFranklinMedium-boldItalic.fntdata"/><Relationship Id="rId88" Type="http://schemas.openxmlformats.org/officeDocument/2006/relationships/font" Target="fonts/HelveticaNeue-italic.fntdata"/><Relationship Id="rId87" Type="http://schemas.openxmlformats.org/officeDocument/2006/relationships/font" Target="fonts/HelveticaNeue-bold.fntdata"/><Relationship Id="rId89" Type="http://schemas.openxmlformats.org/officeDocument/2006/relationships/font" Target="fonts/HelveticaNeue-boldItalic.fntdata"/><Relationship Id="rId80" Type="http://schemas.openxmlformats.org/officeDocument/2006/relationships/font" Target="fonts/RobotoCondensed-italic.fntdata"/><Relationship Id="rId82" Type="http://schemas.openxmlformats.org/officeDocument/2006/relationships/font" Target="fonts/LibreFranklinMedium-regular.fntdata"/><Relationship Id="rId81" Type="http://schemas.openxmlformats.org/officeDocument/2006/relationships/font" Target="fonts/RobotoCondensed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73" Type="http://schemas.openxmlformats.org/officeDocument/2006/relationships/font" Target="fonts/Raleway-italic.fntdata"/><Relationship Id="rId72" Type="http://schemas.openxmlformats.org/officeDocument/2006/relationships/font" Target="fonts/Raleway-bold.fntdata"/><Relationship Id="rId75" Type="http://schemas.openxmlformats.org/officeDocument/2006/relationships/font" Target="fonts/RobotoBlack-bold.fntdata"/><Relationship Id="rId74" Type="http://schemas.openxmlformats.org/officeDocument/2006/relationships/font" Target="fonts/Raleway-boldItalic.fntdata"/><Relationship Id="rId77" Type="http://schemas.openxmlformats.org/officeDocument/2006/relationships/font" Target="fonts/Staatliches-regular.fntdata"/><Relationship Id="rId76" Type="http://schemas.openxmlformats.org/officeDocument/2006/relationships/font" Target="fonts/RobotoBlack-boldItalic.fntdata"/><Relationship Id="rId79" Type="http://schemas.openxmlformats.org/officeDocument/2006/relationships/font" Target="fonts/RobotoCondensed-bold.fntdata"/><Relationship Id="rId78" Type="http://schemas.openxmlformats.org/officeDocument/2006/relationships/font" Target="fonts/RobotoCondensed-regular.fntdata"/><Relationship Id="rId71" Type="http://schemas.openxmlformats.org/officeDocument/2006/relationships/font" Target="fonts/Raleway-regular.fntdata"/><Relationship Id="rId70" Type="http://schemas.openxmlformats.org/officeDocument/2006/relationships/slide" Target="slides/slide59.xml"/><Relationship Id="rId131" Type="http://customschemas.google.com/relationships/presentationmetadata" Target="metadata"/><Relationship Id="rId130" Type="http://schemas.openxmlformats.org/officeDocument/2006/relationships/font" Target="fonts/OpenSans-boldItalic.fntdata"/><Relationship Id="rId62" Type="http://schemas.openxmlformats.org/officeDocument/2006/relationships/slide" Target="slides/slide51.xml"/><Relationship Id="rId61" Type="http://schemas.openxmlformats.org/officeDocument/2006/relationships/slide" Target="slides/slide50.xml"/><Relationship Id="rId64" Type="http://schemas.openxmlformats.org/officeDocument/2006/relationships/slide" Target="slides/slide53.xml"/><Relationship Id="rId63" Type="http://schemas.openxmlformats.org/officeDocument/2006/relationships/slide" Target="slides/slide52.xml"/><Relationship Id="rId66" Type="http://schemas.openxmlformats.org/officeDocument/2006/relationships/slide" Target="slides/slide55.xml"/><Relationship Id="rId65" Type="http://schemas.openxmlformats.org/officeDocument/2006/relationships/slide" Target="slides/slide54.xml"/><Relationship Id="rId68" Type="http://schemas.openxmlformats.org/officeDocument/2006/relationships/slide" Target="slides/slide57.xml"/><Relationship Id="rId67" Type="http://schemas.openxmlformats.org/officeDocument/2006/relationships/slide" Target="slides/slide56.xml"/><Relationship Id="rId60" Type="http://schemas.openxmlformats.org/officeDocument/2006/relationships/slide" Target="slides/slide49.xml"/><Relationship Id="rId69" Type="http://schemas.openxmlformats.org/officeDocument/2006/relationships/slide" Target="slides/slide58.xml"/><Relationship Id="rId51" Type="http://schemas.openxmlformats.org/officeDocument/2006/relationships/slide" Target="slides/slide40.xml"/><Relationship Id="rId50" Type="http://schemas.openxmlformats.org/officeDocument/2006/relationships/slide" Target="slides/slide39.xml"/><Relationship Id="rId53" Type="http://schemas.openxmlformats.org/officeDocument/2006/relationships/slide" Target="slides/slide42.xml"/><Relationship Id="rId52" Type="http://schemas.openxmlformats.org/officeDocument/2006/relationships/slide" Target="slides/slide41.xml"/><Relationship Id="rId55" Type="http://schemas.openxmlformats.org/officeDocument/2006/relationships/slide" Target="slides/slide44.xml"/><Relationship Id="rId54" Type="http://schemas.openxmlformats.org/officeDocument/2006/relationships/slide" Target="slides/slide43.xml"/><Relationship Id="rId57" Type="http://schemas.openxmlformats.org/officeDocument/2006/relationships/slide" Target="slides/slide46.xml"/><Relationship Id="rId56" Type="http://schemas.openxmlformats.org/officeDocument/2006/relationships/slide" Target="slides/slide45.xml"/><Relationship Id="rId59" Type="http://schemas.openxmlformats.org/officeDocument/2006/relationships/slide" Target="slides/slide48.xml"/><Relationship Id="rId58" Type="http://schemas.openxmlformats.org/officeDocument/2006/relationships/slide" Target="slides/slide47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06400" y="696913"/>
            <a:ext cx="61991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acebook.com/BestStartMetroLA" TargetMode="External"/><Relationship Id="rId3" Type="http://schemas.openxmlformats.org/officeDocument/2006/relationships/hyperlink" Target="https://www.facebook.com/BestStartEastLA" TargetMode="External"/><Relationship Id="rId4" Type="http://schemas.openxmlformats.org/officeDocument/2006/relationships/hyperlink" Target="https://www.facebook.com/BestStartSouthElMonteElMonte" TargetMode="External"/><Relationship Id="rId5" Type="http://schemas.openxmlformats.org/officeDocument/2006/relationships/hyperlink" Target="https://www.facebook.com/BestStartSoutheastLA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ea0bf73253_0_1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2" name="Google Shape;1022;gea0bf73253_0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11703d6e84f_0_276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0" name="Google Shape;1140;g11703d6e84f_0_276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11703d6e84f_0_279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2" name="Google Shape;1162;g11703d6e84f_0_279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155db40f0fb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8" name="Google Shape;1188;g155db40f0fb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155db40f0fb_1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3" name="Google Shape;1203;g155db40f0fb_1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155db40f0fb_1_3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9" name="Google Shape;1219;g155db40f0fb_1_3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155db40f0fb_1_4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6" name="Google Shape;1236;g155db40f0fb_1_4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26086a390f4_1_183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3" name="Google Shape;1253;g26086a390f4_1_18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Amerlia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sz="1600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9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g2591c3b3ac1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1" name="Google Shape;1261;g2591c3b3ac1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sz="1600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1e8b299f7_0_1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9" name="Google Shape;1269;g91e8b299f7_0_1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1043b289756_0_23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7" name="Google Shape;1277;g1043b289756_0_2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a3b2f2cad5_0_1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8" name="Google Shape;1028;ga3b2f2cad5_0_1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1043b289756_0_23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5" name="Google Shape;1285;g1043b289756_0_23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99adf5d316_1_6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3" name="Google Shape;1293;g99adf5d316_1_6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25ae96baacc_0_0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0" name="Google Shape;1300;g25ae96baacc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46896240ee_0_25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6" name="Google Shape;1306;g146896240ee_0_25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g146896240ee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2" name="Google Shape;1312;g146896240ee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146896240ee_0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9" name="Google Shape;1319;g146896240ee_0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146896240ee_0_2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6" name="Google Shape;1326;g146896240ee_0_2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146896240ee_0_2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4" name="Google Shape;1334;g146896240ee_0_2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146896240ee_0_3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2" name="Google Shape;1342;g146896240ee_0_3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146896240ee_0_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0" name="Google Shape;1350;g146896240ee_0_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11703d6e84f_0_228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4" name="Google Shape;1034;g11703d6e84f_0_228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146896240ee_0_4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8" name="Google Shape;1358;g146896240ee_0_4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146896240ee_0_55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6" name="Google Shape;1366;g146896240ee_0_5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146896240ee_0_6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4" name="Google Shape;1374;g146896240ee_0_6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146896240ee_0_6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2" name="Google Shape;1382;g146896240ee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146896240ee_0_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0" name="Google Shape;1390;g146896240ee_0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146896240ee_0_8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9" name="Google Shape;1399;g146896240ee_0_8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4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26086a390f4_2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6" name="Google Shape;1406;g26086a390f4_2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2c2e65c9b7a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4" name="Google Shape;1414;g2c2e65c9b7a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13deda408f5_0_17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4" name="Google Shape;1424;g13deda408f5_0_17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11703d6e84f_0_32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0" name="Google Shape;1430;g11703d6e84f_0_32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rgbClr val="FF0000"/>
                </a:solidFill>
              </a:rPr>
              <a:t>Amelia</a:t>
            </a:r>
            <a:endParaRPr sz="16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11703d6e84f_0_229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0" name="Google Shape;1040;g11703d6e84f_0_229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13dd8609de3_2_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6" name="Google Shape;1436;g13dd8609de3_2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rgbClr val="FF0000"/>
                </a:solidFill>
              </a:rPr>
              <a:t>Amelia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g2b78cf624b0_1_1467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6" name="Google Shape;1446;g2b78cf624b0_1_146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g2b78cf624b0_1_1513:notes"/>
          <p:cNvSpPr txBox="1"/>
          <p:nvPr>
            <p:ph idx="1" type="body"/>
          </p:nvPr>
        </p:nvSpPr>
        <p:spPr>
          <a:xfrm>
            <a:off x="934720" y="4415790"/>
            <a:ext cx="51411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ACTRICES Y ACTORES </a:t>
            </a:r>
            <a:endParaRPr/>
          </a:p>
        </p:txBody>
      </p:sp>
      <p:sp>
        <p:nvSpPr>
          <p:cNvPr id="1493" name="Google Shape;1493;g2b78cf624b0_1_1513:notes"/>
          <p:cNvSpPr/>
          <p:nvPr>
            <p:ph idx="2" type="sldImg"/>
          </p:nvPr>
        </p:nvSpPr>
        <p:spPr>
          <a:xfrm>
            <a:off x="389467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g2b78cf624b0_1_152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VICTOR</a:t>
            </a:r>
            <a:endParaRPr/>
          </a:p>
        </p:txBody>
      </p:sp>
      <p:sp>
        <p:nvSpPr>
          <p:cNvPr id="1502" name="Google Shape;1502;g2b78cf624b0_1_1521:notes"/>
          <p:cNvSpPr/>
          <p:nvPr>
            <p:ph idx="2" type="sldImg"/>
          </p:nvPr>
        </p:nvSpPr>
        <p:spPr>
          <a:xfrm>
            <a:off x="1168630" y="697230"/>
            <a:ext cx="46740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7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g2b78cf624b0_1_152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VICTOR</a:t>
            </a:r>
            <a:endParaRPr/>
          </a:p>
        </p:txBody>
      </p:sp>
      <p:sp>
        <p:nvSpPr>
          <p:cNvPr id="1509" name="Google Shape;1509;g2b78cf624b0_1_1527:notes"/>
          <p:cNvSpPr/>
          <p:nvPr>
            <p:ph idx="2" type="sldImg"/>
          </p:nvPr>
        </p:nvSpPr>
        <p:spPr>
          <a:xfrm>
            <a:off x="1168630" y="697230"/>
            <a:ext cx="46740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2b78cf624b0_1_153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PERSON B - Lawrence</a:t>
            </a:r>
            <a:endParaRPr/>
          </a:p>
        </p:txBody>
      </p:sp>
      <p:sp>
        <p:nvSpPr>
          <p:cNvPr id="1517" name="Google Shape;1517;g2b78cf624b0_1_1534:notes"/>
          <p:cNvSpPr/>
          <p:nvPr>
            <p:ph idx="2" type="sldImg"/>
          </p:nvPr>
        </p:nvSpPr>
        <p:spPr>
          <a:xfrm>
            <a:off x="1168630" y="697230"/>
            <a:ext cx="46740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2b78cf624b0_1_15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PERSON B - Lawrence</a:t>
            </a:r>
            <a:endParaRPr/>
          </a:p>
        </p:txBody>
      </p:sp>
      <p:sp>
        <p:nvSpPr>
          <p:cNvPr id="1525" name="Google Shape;1525;g2b78cf624b0_1_1541:notes"/>
          <p:cNvSpPr/>
          <p:nvPr>
            <p:ph idx="2" type="sldImg"/>
          </p:nvPr>
        </p:nvSpPr>
        <p:spPr>
          <a:xfrm>
            <a:off x="1168630" y="697230"/>
            <a:ext cx="46740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21d65d0f999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3" name="Google Shape;1533;g21d65d0f999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rgbClr val="FF0000"/>
                </a:solidFill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7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2591c3b3ac1_0_1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9" name="Google Shape;1539;g2591c3b3ac1_0_1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3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1b3fd2847b1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5" name="Google Shape;1545;g1b3fd2847b1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Dina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Metro: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2"/>
              </a:rPr>
              <a:t>https://www.facebook.com/BestStartMetroLA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ELA 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https://www.facebook.com/BestStartEastLA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SEM-EM: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https://www.facebook.com/BestStartSouthElMonteElMonte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SELA: 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https://www.facebook.com/BestStartSoutheastLA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11703d6e84f_0_230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8" name="Google Shape;1048;g11703d6e84f_0_230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1cf0c18d11d_1_6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1" name="Google Shape;1551;g1cf0c18d11d_1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Dina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g21299b039ac_14_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1" name="Google Shape;1561;g21299b039ac_14_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2b78cf624b0_1_183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9" name="Google Shape;1569;g2b78cf624b0_1_183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11703d6e84f_0_132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7" name="Google Shape;1577;g11703d6e84f_0_1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11703d6e84f_0_13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3" name="Google Shape;1583;g11703d6e84f_0_13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Ligas para las Formas de Evaluación | </a:t>
            </a:r>
            <a:r>
              <a:rPr i="1"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Links to Evaluation Forms:</a:t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1164b98259f_0_6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1" name="Google Shape;1591;g1164b98259f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g11703d6e84f_0_14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7" name="Google Shape;1597;g11703d6e84f_0_14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g211015a5a28_1_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3" name="Google Shape;1603;g211015a5a28_1_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6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211015a5a28_1_17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8" name="Google Shape;1608;g211015a5a28_1_1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211015a5a28_1_10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3" name="Google Shape;1613;g211015a5a28_1_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11703d6e84f_0_231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8" name="Google Shape;1058;g11703d6e84f_0_23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11703d6e84f_0_234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7" name="Google Shape;1087;g11703d6e84f_0_234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11703d6e84f_0_271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2" name="Google Shape;1102;g11703d6e84f_0_271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11703d6e84f_0_27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0" name="Google Shape;1120;g11703d6e84f_0_27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g"/><Relationship Id="rId3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g"/><Relationship Id="rId3" Type="http://schemas.openxmlformats.org/officeDocument/2006/relationships/image" Target="../media/image6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g"/><Relationship Id="rId3" Type="http://schemas.openxmlformats.org/officeDocument/2006/relationships/image" Target="../media/image6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g"/><Relationship Id="rId3" Type="http://schemas.openxmlformats.org/officeDocument/2006/relationships/image" Target="../media/image6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jpg"/><Relationship Id="rId3" Type="http://schemas.openxmlformats.org/officeDocument/2006/relationships/image" Target="../media/image6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g"/><Relationship Id="rId3" Type="http://schemas.openxmlformats.org/officeDocument/2006/relationships/image" Target="../media/image6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" name="Google Shape;12;p2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4;p2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" name="Google Shape;15;p2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" name="Google Shape;16;p2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2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18;p2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" name="Google Shape;19;p2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" name="Google Shape;20;p2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9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0" name="Google Shape;120;p29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1" name="Google Shape;121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2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" name="Google Shape;123;p2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4" name="Google Shape;124;p2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" name="Google Shape;125;p2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6" name="Google Shape;126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2b78cf624b0_1_1783"/>
          <p:cNvSpPr txBox="1"/>
          <p:nvPr>
            <p:ph type="title"/>
          </p:nvPr>
        </p:nvSpPr>
        <p:spPr>
          <a:xfrm>
            <a:off x="609600" y="457200"/>
            <a:ext cx="63477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0" name="Google Shape;980;g2b78cf624b0_1_1783"/>
          <p:cNvSpPr txBox="1"/>
          <p:nvPr>
            <p:ph idx="1" type="body"/>
          </p:nvPr>
        </p:nvSpPr>
        <p:spPr>
          <a:xfrm>
            <a:off x="609600" y="1620442"/>
            <a:ext cx="3088200" cy="2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981" name="Google Shape;981;g2b78cf624b0_1_1783"/>
          <p:cNvSpPr txBox="1"/>
          <p:nvPr>
            <p:ph idx="2" type="body"/>
          </p:nvPr>
        </p:nvSpPr>
        <p:spPr>
          <a:xfrm>
            <a:off x="3869204" y="1620443"/>
            <a:ext cx="3088200" cy="2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982" name="Google Shape;982;g2b78cf624b0_1_1783"/>
          <p:cNvSpPr txBox="1"/>
          <p:nvPr>
            <p:ph idx="10" type="dt"/>
          </p:nvPr>
        </p:nvSpPr>
        <p:spPr>
          <a:xfrm>
            <a:off x="5405258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3" name="Google Shape;983;g2b78cf624b0_1_1783"/>
          <p:cNvSpPr txBox="1"/>
          <p:nvPr>
            <p:ph idx="11" type="ftr"/>
          </p:nvPr>
        </p:nvSpPr>
        <p:spPr>
          <a:xfrm>
            <a:off x="609599" y="4531022"/>
            <a:ext cx="4623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4" name="Google Shape;984;g2b78cf624b0_1_1783"/>
          <p:cNvSpPr txBox="1"/>
          <p:nvPr>
            <p:ph idx="12" type="sldNum"/>
          </p:nvPr>
        </p:nvSpPr>
        <p:spPr>
          <a:xfrm>
            <a:off x="6444676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2b78cf624b0_1_1790"/>
          <p:cNvSpPr txBox="1"/>
          <p:nvPr>
            <p:ph type="title"/>
          </p:nvPr>
        </p:nvSpPr>
        <p:spPr>
          <a:xfrm>
            <a:off x="713225" y="311675"/>
            <a:ext cx="7698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700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/>
        </p:txBody>
      </p:sp>
      <p:sp>
        <p:nvSpPr>
          <p:cNvPr id="987" name="Google Shape;987;g2b78cf624b0_1_1790"/>
          <p:cNvSpPr/>
          <p:nvPr/>
        </p:nvSpPr>
        <p:spPr>
          <a:xfrm flipH="1">
            <a:off x="7354143" y="-9525"/>
            <a:ext cx="2094655" cy="1772747"/>
          </a:xfrm>
          <a:custGeom>
            <a:rect b="b" l="l" r="r" t="t"/>
            <a:pathLst>
              <a:path extrusionOk="0" h="26807" w="31676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2"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2b78cf624b0_1_1793"/>
          <p:cNvSpPr txBox="1"/>
          <p:nvPr>
            <p:ph type="title"/>
          </p:nvPr>
        </p:nvSpPr>
        <p:spPr>
          <a:xfrm>
            <a:off x="713225" y="311675"/>
            <a:ext cx="7698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700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/>
        </p:txBody>
      </p:sp>
      <p:sp>
        <p:nvSpPr>
          <p:cNvPr id="990" name="Google Shape;990;g2b78cf624b0_1_1793"/>
          <p:cNvSpPr/>
          <p:nvPr/>
        </p:nvSpPr>
        <p:spPr>
          <a:xfrm flipH="1">
            <a:off x="7354143" y="-9525"/>
            <a:ext cx="2094655" cy="1772747"/>
          </a:xfrm>
          <a:custGeom>
            <a:rect b="b" l="l" r="r" t="t"/>
            <a:pathLst>
              <a:path extrusionOk="0" h="26807" w="31676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out Stay Housed">
  <p:cSld name="CUSTOM"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2b78cf624b0_1_1796"/>
          <p:cNvSpPr/>
          <p:nvPr/>
        </p:nvSpPr>
        <p:spPr>
          <a:xfrm>
            <a:off x="476650" y="476650"/>
            <a:ext cx="8208900" cy="4229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g2b78cf624b0_1_1796"/>
          <p:cNvSpPr txBox="1"/>
          <p:nvPr/>
        </p:nvSpPr>
        <p:spPr>
          <a:xfrm>
            <a:off x="645100" y="612850"/>
            <a:ext cx="4632600" cy="9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94" name="Google Shape;994;g2b78cf624b0_1_1796"/>
          <p:cNvSpPr txBox="1"/>
          <p:nvPr/>
        </p:nvSpPr>
        <p:spPr>
          <a:xfrm>
            <a:off x="645100" y="2937175"/>
            <a:ext cx="41721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www.stayhousedla.org</a:t>
            </a:r>
            <a:endParaRPr b="0" i="0" sz="2100" u="none" cap="none" strike="noStrike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1-888-694-0040</a:t>
            </a:r>
            <a:endParaRPr b="0" i="0" sz="2100" u="none" cap="none" strike="noStrike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995" name="Google Shape;995;g2b78cf624b0_1_1796"/>
          <p:cNvPicPr preferRelativeResize="0"/>
          <p:nvPr/>
        </p:nvPicPr>
        <p:blipFill rotWithShape="1">
          <a:blip r:embed="rId2">
            <a:alphaModFix/>
          </a:blip>
          <a:srcRect b="38160" l="0" r="8958" t="0"/>
          <a:stretch/>
        </p:blipFill>
        <p:spPr>
          <a:xfrm>
            <a:off x="5277700" y="291850"/>
            <a:ext cx="3866300" cy="485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g2b78cf624b0_1_17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875" y="3823600"/>
            <a:ext cx="2952000" cy="107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89">
          <p15:clr>
            <a:srgbClr val="FA7B17"/>
          </p15:clr>
        </p15:guide>
        <p15:guide id="2" orient="horz" pos="288">
          <p15:clr>
            <a:srgbClr val="FA7B17"/>
          </p15:clr>
        </p15:guide>
        <p15:guide id="3" orient="horz" pos="2952">
          <p15:clr>
            <a:srgbClr val="FA7B17"/>
          </p15:clr>
        </p15:guide>
        <p15:guide id="4" pos="5471">
          <p15:clr>
            <a:srgbClr val="FA7B17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1">
  <p:cSld name="SECTION_HEADER_2_1_1_1"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2b78cf624b0_1_180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A7B17"/>
          </p15:clr>
        </p15:guide>
        <p15:guide id="2" pos="288">
          <p15:clr>
            <a:srgbClr val="FA7B17"/>
          </p15:clr>
        </p15:guide>
        <p15:guide id="3" orient="horz" pos="2952">
          <p15:clr>
            <a:srgbClr val="FA7B17"/>
          </p15:clr>
        </p15:guide>
        <p15:guide id="4" pos="5472">
          <p15:clr>
            <a:srgbClr val="FA7B17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2"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Image Right Layout 1" showMasterSp="0">
  <p:cSld name="Single Image Right Layout 1"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2b78cf624b0_1_1810"/>
          <p:cNvSpPr/>
          <p:nvPr>
            <p:ph idx="2" type="pic"/>
          </p:nvPr>
        </p:nvSpPr>
        <p:spPr>
          <a:xfrm>
            <a:off x="4192377" y="0"/>
            <a:ext cx="4977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002" name="Google Shape;1002;g2b78cf624b0_1_1810"/>
          <p:cNvSpPr/>
          <p:nvPr/>
        </p:nvSpPr>
        <p:spPr>
          <a:xfrm>
            <a:off x="8193360" y="4619625"/>
            <a:ext cx="861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797979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g2b78cf624b0_1_1810"/>
          <p:cNvSpPr/>
          <p:nvPr/>
        </p:nvSpPr>
        <p:spPr>
          <a:xfrm>
            <a:off x="8834042" y="4827421"/>
            <a:ext cx="2067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 Black"/>
              <a:buNone/>
            </a:pPr>
            <a:fld id="{00000000-1234-1234-1234-123412341234}" type="slidenum">
              <a:rPr b="1" i="0" lang="en-GB" sz="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r>
              <a:rPr b="1" i="0" lang="en-GB" sz="900" u="none" cap="none" strike="noStrike">
                <a:solidFill>
                  <a:srgbClr val="005A8B"/>
                </a:solidFill>
                <a:latin typeface="Arial Black"/>
                <a:ea typeface="Arial Black"/>
                <a:cs typeface="Arial Black"/>
                <a:sym typeface="Arial Black"/>
              </a:rPr>
              <a:t>￼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4" name="Google Shape;1004;g2b78cf624b0_1_18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67162" y="4827421"/>
            <a:ext cx="766763" cy="185738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g2b78cf624b0_1_1810"/>
          <p:cNvSpPr txBox="1"/>
          <p:nvPr>
            <p:ph type="title"/>
          </p:nvPr>
        </p:nvSpPr>
        <p:spPr>
          <a:xfrm>
            <a:off x="480060" y="686639"/>
            <a:ext cx="3269100" cy="140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34275" spcFirstLastPara="1" rIns="19050" wrap="square" tIns="1905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3300"/>
              <a:buFont typeface="Arial Black"/>
              <a:buNone/>
              <a:defRPr b="1" i="0" sz="3300">
                <a:solidFill>
                  <a:srgbClr val="005A8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700"/>
              <a:buNone/>
              <a:defRPr/>
            </a:lvl9pPr>
          </a:lstStyle>
          <a:p/>
        </p:txBody>
      </p:sp>
      <p:sp>
        <p:nvSpPr>
          <p:cNvPr id="1006" name="Google Shape;1006;g2b78cf624b0_1_1810"/>
          <p:cNvSpPr txBox="1"/>
          <p:nvPr>
            <p:ph idx="1" type="body"/>
          </p:nvPr>
        </p:nvSpPr>
        <p:spPr>
          <a:xfrm>
            <a:off x="480060" y="2153028"/>
            <a:ext cx="3269100" cy="24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None/>
              <a:defRPr b="0" i="0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1" i="0" sz="1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-228600" lvl="2" marL="13716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SzPts val="1400"/>
              <a:buChar char="▪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279400" lvl="4" marL="22860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260350" lvl="5" marL="27432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00"/>
              <a:buChar char="•"/>
              <a:defRPr/>
            </a:lvl6pPr>
            <a:lvl7pPr indent="-260350" lvl="6" marL="32004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00"/>
              <a:buChar char="•"/>
              <a:defRPr/>
            </a:lvl7pPr>
            <a:lvl8pPr indent="-260350" lvl="7" marL="36576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00"/>
              <a:buChar char="•"/>
              <a:defRPr/>
            </a:lvl8pPr>
            <a:lvl9pPr indent="-260350" lvl="8" marL="41148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00"/>
              <a:buChar char="•"/>
              <a:defRPr/>
            </a:lvl9pPr>
          </a:lstStyle>
          <a:p/>
        </p:txBody>
      </p:sp>
      <p:sp>
        <p:nvSpPr>
          <p:cNvPr id="1007" name="Google Shape;1007;g2b78cf624b0_1_1810"/>
          <p:cNvSpPr txBox="1"/>
          <p:nvPr>
            <p:ph idx="3" type="body"/>
          </p:nvPr>
        </p:nvSpPr>
        <p:spPr>
          <a:xfrm>
            <a:off x="480060" y="404071"/>
            <a:ext cx="3269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95C08"/>
              </a:buClr>
              <a:buSzPts val="800"/>
              <a:buFont typeface="Arial"/>
              <a:buNone/>
              <a:defRPr b="1" i="0" sz="900">
                <a:solidFill>
                  <a:srgbClr val="E95C0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Char char="-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SzPts val="1400"/>
              <a:buFont typeface="Arial"/>
              <a:buChar char="-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279400" lvl="4" marL="22860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260350" lvl="5" marL="27432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00"/>
              <a:buChar char="•"/>
              <a:defRPr/>
            </a:lvl6pPr>
            <a:lvl7pPr indent="-260350" lvl="6" marL="32004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00"/>
              <a:buChar char="•"/>
              <a:defRPr/>
            </a:lvl7pPr>
            <a:lvl8pPr indent="-260350" lvl="7" marL="36576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00"/>
              <a:buChar char="•"/>
              <a:defRPr/>
            </a:lvl8pPr>
            <a:lvl9pPr indent="-260350" lvl="8" marL="41148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 title and description"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2b78cf624b0_1_181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g2b78cf624b0_1_181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9pPr>
          </a:lstStyle>
          <a:p/>
        </p:txBody>
      </p:sp>
      <p:sp>
        <p:nvSpPr>
          <p:cNvPr id="1011" name="Google Shape;1011;g2b78cf624b0_1_181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1012" name="Google Shape;1012;g2b78cf624b0_1_181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13" name="Google Shape;1013;g2b78cf624b0_1_18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2b78cf624b0_1_1824"/>
          <p:cNvSpPr txBox="1"/>
          <p:nvPr>
            <p:ph type="title"/>
          </p:nvPr>
        </p:nvSpPr>
        <p:spPr>
          <a:xfrm>
            <a:off x="374073" y="214955"/>
            <a:ext cx="8354400" cy="594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47A8E"/>
              </a:buClr>
              <a:buSzPts val="3000"/>
              <a:buFont typeface="Libre Franklin Medium"/>
              <a:buNone/>
              <a:defRPr b="1" sz="3000">
                <a:solidFill>
                  <a:srgbClr val="447A8E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016" name="Google Shape;1016;g2b78cf624b0_1_1824"/>
          <p:cNvSpPr txBox="1"/>
          <p:nvPr>
            <p:ph idx="1" type="body"/>
          </p:nvPr>
        </p:nvSpPr>
        <p:spPr>
          <a:xfrm>
            <a:off x="374073" y="1384300"/>
            <a:ext cx="83544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Libre Franklin Medium"/>
              <a:buNone/>
              <a:defRPr b="1" i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3175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▪"/>
              <a:defRPr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ibre Franklin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228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ibre Franklin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228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ibre Franklin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17" name="Google Shape;1017;g2b78cf624b0_1_1824"/>
          <p:cNvSpPr txBox="1"/>
          <p:nvPr>
            <p:ph idx="12" type="sldNum"/>
          </p:nvPr>
        </p:nvSpPr>
        <p:spPr>
          <a:xfrm>
            <a:off x="7744344" y="4844840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018" name="Google Shape;1018;g2b78cf624b0_1_1824"/>
          <p:cNvCxnSpPr/>
          <p:nvPr/>
        </p:nvCxnSpPr>
        <p:spPr>
          <a:xfrm>
            <a:off x="472044" y="898607"/>
            <a:ext cx="82563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A picture containing text, clock&#10;&#10;Description automatically generated" id="1019" name="Google Shape;1019;g2b78cf624b0_1_18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0881" y="4755698"/>
            <a:ext cx="1400452" cy="330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9" name="Google Shape;129;p27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0" name="Google Shape;130;p2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2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" name="Google Shape;133;p2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" name="Google Shape;134;p2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" name="Google Shape;135;p2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Google Shape;136;p2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7" name="Google Shape;137;p2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8" name="Google Shape;138;p2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7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3998" cy="46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2" name="Google Shape;142;p1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1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1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6" name="Google Shape;146;p1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7" name="Google Shape;147;p1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8" name="Google Shape;148;p1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" name="Google Shape;149;p1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0" name="Google Shape;150;p1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1" name="Google Shape;151;p1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8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8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8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6" name="Google Shape;156;p18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7" name="Google Shape;157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8" name="Google Shape;15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6218749e4_0_252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96218749e4_0_252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62" name="Google Shape;162;g96218749e4_0_252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5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6" name="Google Shape;166;p25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7" name="Google Shape;167;p25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8" name="Google Shape;168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2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2" name="Google Shape;172;p25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3" name="Google Shape;173;p2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" name="Google Shape;174;p2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5" name="Google Shape;175;p2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6" name="Google Shape;176;p2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7" name="Google Shape;177;p2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6218749e4_0_256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96218749e4_0_256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">
  <p:cSld name="TITLE_AND_BODY_1_2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6ab6b869a4_2_325"/>
          <p:cNvSpPr/>
          <p:nvPr>
            <p:ph idx="2" type="pic"/>
          </p:nvPr>
        </p:nvSpPr>
        <p:spPr>
          <a:xfrm>
            <a:off x="-433387" y="-485775"/>
            <a:ext cx="10029900" cy="60072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g26ab6b869a4_2_325"/>
          <p:cNvSpPr txBox="1"/>
          <p:nvPr>
            <p:ph type="title"/>
          </p:nvPr>
        </p:nvSpPr>
        <p:spPr>
          <a:xfrm>
            <a:off x="452438" y="2671763"/>
            <a:ext cx="82392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184" name="Google Shape;184;g26ab6b869a4_2_325"/>
          <p:cNvSpPr txBox="1"/>
          <p:nvPr>
            <p:ph idx="1" type="body"/>
          </p:nvPr>
        </p:nvSpPr>
        <p:spPr>
          <a:xfrm>
            <a:off x="452884" y="414801"/>
            <a:ext cx="82383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1" sz="1400"/>
            </a:lvl1pPr>
            <a:lvl2pPr indent="-279400" lvl="1" marL="914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85" name="Google Shape;185;g26ab6b869a4_2_325"/>
          <p:cNvSpPr txBox="1"/>
          <p:nvPr>
            <p:ph idx="3" type="body"/>
          </p:nvPr>
        </p:nvSpPr>
        <p:spPr>
          <a:xfrm>
            <a:off x="452438" y="4353716"/>
            <a:ext cx="82392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3pPr>
            <a:lvl4pPr indent="-2286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4pPr>
            <a:lvl5pPr indent="-2286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5pPr>
            <a:lvl6pPr indent="-279400" lvl="5" marL="27432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86" name="Google Shape;186;g26ab6b869a4_2_325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">
  <p:cSld name="Statemen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6ab6b869a4_2_331"/>
          <p:cNvSpPr txBox="1"/>
          <p:nvPr>
            <p:ph idx="1" type="body"/>
          </p:nvPr>
        </p:nvSpPr>
        <p:spPr>
          <a:xfrm>
            <a:off x="452438" y="1845316"/>
            <a:ext cx="82392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79400" lvl="5" marL="27432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89" name="Google Shape;189;g26ab6b869a4_2_331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6ab6b869a4_2_334"/>
          <p:cNvSpPr txBox="1"/>
          <p:nvPr>
            <p:ph type="title"/>
          </p:nvPr>
        </p:nvSpPr>
        <p:spPr>
          <a:xfrm>
            <a:off x="452438" y="404813"/>
            <a:ext cx="82392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192" name="Google Shape;192;g26ab6b869a4_2_334"/>
          <p:cNvSpPr txBox="1"/>
          <p:nvPr>
            <p:ph idx="1" type="body"/>
          </p:nvPr>
        </p:nvSpPr>
        <p:spPr>
          <a:xfrm>
            <a:off x="452438" y="889861"/>
            <a:ext cx="82392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79400" lvl="1" marL="914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93" name="Google Shape;193;g26ab6b869a4_2_334"/>
          <p:cNvSpPr txBox="1"/>
          <p:nvPr>
            <p:ph idx="2" type="body"/>
          </p:nvPr>
        </p:nvSpPr>
        <p:spPr>
          <a:xfrm>
            <a:off x="452438" y="1593189"/>
            <a:ext cx="8239200" cy="3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79400" lvl="0" marL="4572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indent="-279400" lvl="1" marL="914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94" name="Google Shape;194;g26ab6b869a4_2_334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" name="Google Shape;23;p23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23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27;p23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" name="Google Shape;28;p23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" name="Google Shape;29;p23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23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31;p23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" name="Google Shape;32;p23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" name="Google Shape;33;p23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 1">
  <p:cSld name="TITLE_AND_BODY_2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6ab6b869a4_2_339"/>
          <p:cNvSpPr/>
          <p:nvPr>
            <p:ph idx="2" type="pic"/>
          </p:nvPr>
        </p:nvSpPr>
        <p:spPr>
          <a:xfrm>
            <a:off x="-433387" y="-485775"/>
            <a:ext cx="10029900" cy="60072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g26ab6b869a4_2_339"/>
          <p:cNvSpPr txBox="1"/>
          <p:nvPr>
            <p:ph type="title"/>
          </p:nvPr>
        </p:nvSpPr>
        <p:spPr>
          <a:xfrm>
            <a:off x="452438" y="2671763"/>
            <a:ext cx="82392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198" name="Google Shape;198;g26ab6b869a4_2_339"/>
          <p:cNvSpPr txBox="1"/>
          <p:nvPr>
            <p:ph idx="1" type="body"/>
          </p:nvPr>
        </p:nvSpPr>
        <p:spPr>
          <a:xfrm>
            <a:off x="452884" y="414801"/>
            <a:ext cx="82383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1" sz="1400"/>
            </a:lvl1pPr>
            <a:lvl2pPr indent="-279400" lvl="1" marL="914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99" name="Google Shape;199;g26ab6b869a4_2_339"/>
          <p:cNvSpPr txBox="1"/>
          <p:nvPr>
            <p:ph idx="3" type="body"/>
          </p:nvPr>
        </p:nvSpPr>
        <p:spPr>
          <a:xfrm>
            <a:off x="452438" y="4353716"/>
            <a:ext cx="82392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3pPr>
            <a:lvl4pPr indent="-2286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4pPr>
            <a:lvl5pPr indent="-2286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5pPr>
            <a:lvl6pPr indent="-279400" lvl="5" marL="27432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200" name="Google Shape;200;g26ab6b869a4_2_339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1">
  <p:cSld name="Statement_1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6ab6b869a4_2_345"/>
          <p:cNvSpPr txBox="1"/>
          <p:nvPr>
            <p:ph idx="1" type="body"/>
          </p:nvPr>
        </p:nvSpPr>
        <p:spPr>
          <a:xfrm>
            <a:off x="452438" y="1845316"/>
            <a:ext cx="82392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79400" lvl="5" marL="27432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203" name="Google Shape;203;g26ab6b869a4_2_345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 2">
  <p:cSld name="TITLE_AND_BODY_3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6ab6b869a4_2_348"/>
          <p:cNvSpPr/>
          <p:nvPr>
            <p:ph idx="2" type="pic"/>
          </p:nvPr>
        </p:nvSpPr>
        <p:spPr>
          <a:xfrm>
            <a:off x="-433387" y="-485775"/>
            <a:ext cx="10029900" cy="6007200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g26ab6b869a4_2_348"/>
          <p:cNvSpPr txBox="1"/>
          <p:nvPr>
            <p:ph type="title"/>
          </p:nvPr>
        </p:nvSpPr>
        <p:spPr>
          <a:xfrm>
            <a:off x="452438" y="2671763"/>
            <a:ext cx="82392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207" name="Google Shape;207;g26ab6b869a4_2_348"/>
          <p:cNvSpPr txBox="1"/>
          <p:nvPr>
            <p:ph idx="1" type="body"/>
          </p:nvPr>
        </p:nvSpPr>
        <p:spPr>
          <a:xfrm>
            <a:off x="452884" y="414801"/>
            <a:ext cx="82383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1" sz="1400"/>
            </a:lvl1pPr>
            <a:lvl2pPr indent="-279400" lvl="1" marL="914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208" name="Google Shape;208;g26ab6b869a4_2_348"/>
          <p:cNvSpPr txBox="1"/>
          <p:nvPr>
            <p:ph idx="3" type="body"/>
          </p:nvPr>
        </p:nvSpPr>
        <p:spPr>
          <a:xfrm>
            <a:off x="452438" y="4353716"/>
            <a:ext cx="82392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3pPr>
            <a:lvl4pPr indent="-2286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4pPr>
            <a:lvl5pPr indent="-2286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5pPr>
            <a:lvl6pPr indent="-279400" lvl="5" marL="27432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209" name="Google Shape;209;g26ab6b869a4_2_348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6086a390f4_1_231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6" name="Google Shape;216;g26086a390f4_1_231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7" name="Google Shape;217;g26086a390f4_1_2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18" name="Google Shape;218;g26086a390f4_1_23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9" name="Google Shape;219;g26086a390f4_1_23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0" name="Google Shape;220;g26086a390f4_1_23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g26086a390f4_1_2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g26086a390f4_1_23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3" name="Google Shape;223;g26086a390f4_1_23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4" name="Google Shape;224;g26086a390f4_1_23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5" name="Google Shape;225;g26086a390f4_1_23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6" name="Google Shape;226;g26086a390f4_1_23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7" name="Google Shape;227;g26086a390f4_1_23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8" name="Google Shape;228;g26086a390f4_1_23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6086a390f4_1_194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1" name="Google Shape;231;g26086a390f4_1_19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2" name="Google Shape;232;g26086a390f4_1_19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g26086a390f4_1_1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Google Shape;234;g26086a390f4_1_19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5" name="Google Shape;235;g26086a390f4_1_19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6" name="Google Shape;236;g26086a390f4_1_19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7" name="Google Shape;237;g26086a390f4_1_19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8" name="Google Shape;238;g26086a390f4_1_19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9" name="Google Shape;239;g26086a390f4_1_19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0" name="Google Shape;240;g26086a390f4_1_19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6086a390f4_1_206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3" name="Google Shape;243;g26086a390f4_1_206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4" name="Google Shape;244;g26086a390f4_1_20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5" name="Google Shape;245;g26086a390f4_1_20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g26086a390f4_1_2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7" name="Google Shape;247;g26086a390f4_1_20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8" name="Google Shape;248;g26086a390f4_1_20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9" name="Google Shape;249;g26086a390f4_1_20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0" name="Google Shape;250;g26086a390f4_1_20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1" name="Google Shape;251;g26086a390f4_1_20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2" name="Google Shape;252;g26086a390f4_1_20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3" name="Google Shape;253;g26086a390f4_1_20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6086a390f4_1_21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g26086a390f4_1_2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26086a390f4_1_219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8" name="Google Shape;258;g26086a390f4_1_2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59" name="Google Shape;259;g26086a390f4_1_21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0" name="Google Shape;260;g26086a390f4_1_21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1" name="Google Shape;261;g26086a390f4_1_21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2" name="Google Shape;262;g26086a390f4_1_21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3" name="Google Shape;263;g26086a390f4_1_21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4" name="Google Shape;264;g26086a390f4_1_21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5" name="Google Shape;265;g26086a390f4_1_21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6086a390f4_1_246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68" name="Google Shape;268;g26086a390f4_1_24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9" name="Google Shape;269;g26086a390f4_1_24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g26086a390f4_1_2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g26086a390f4_1_24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2" name="Google Shape;272;g26086a390f4_1_24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3" name="Google Shape;273;g26086a390f4_1_24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4" name="Google Shape;274;g26086a390f4_1_24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5" name="Google Shape;275;g26086a390f4_1_24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6" name="Google Shape;276;g26086a390f4_1_24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7" name="Google Shape;277;g26086a390f4_1_24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6086a390f4_1_258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0" name="Google Shape;280;g26086a390f4_1_258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1" name="Google Shape;281;g26086a390f4_1_258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2" name="Google Shape;282;g26086a390f4_1_25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3" name="Google Shape;283;g26086a390f4_1_25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g26086a390f4_1_2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" name="Google Shape;285;g26086a390f4_1_25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6" name="Google Shape;286;g26086a390f4_1_25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7" name="Google Shape;287;g26086a390f4_1_25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8" name="Google Shape;288;g26086a390f4_1_25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9" name="Google Shape;289;g26086a390f4_1_25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0" name="Google Shape;290;g26086a390f4_1_25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1" name="Google Shape;291;g26086a390f4_1_25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6086a390f4_1_27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4" name="Google Shape;294;g26086a390f4_1_27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95" name="Google Shape;295;g26086a390f4_1_27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6" name="Google Shape;296;g26086a390f4_1_27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7" name="Google Shape;297;g26086a390f4_1_27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9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9" name="Google Shape;39;p1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" name="Google Shape;40;p1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" name="Google Shape;41;p1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1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43;p1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" name="Google Shape;44;p1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" name="Google Shape;45;p1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6086a390f4_1_27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0" name="Google Shape;300;g26086a390f4_1_278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26086a390f4_1_27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g26086a390f4_1_2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g26086a390f4_1_27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4" name="Google Shape;304;g26086a390f4_1_27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5" name="Google Shape;305;g26086a390f4_1_27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6" name="Google Shape;306;g26086a390f4_1_27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7" name="Google Shape;307;g26086a390f4_1_27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8" name="Google Shape;308;g26086a390f4_1_27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9" name="Google Shape;309;g26086a390f4_1_27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6086a390f4_1_290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12" name="Google Shape;312;g26086a390f4_1_29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3" name="Google Shape;313;g26086a390f4_1_29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g26086a390f4_1_2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5" name="Google Shape;315;g26086a390f4_1_29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6" name="Google Shape;316;g26086a390f4_1_29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7" name="Google Shape;317;g26086a390f4_1_29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8" name="Google Shape;318;g26086a390f4_1_29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9" name="Google Shape;319;g26086a390f4_1_29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0" name="Google Shape;320;g26086a390f4_1_29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1" name="Google Shape;321;g26086a390f4_1_29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6086a390f4_1_30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26086a390f4_1_302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5" name="Google Shape;325;g26086a390f4_1_302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26" name="Google Shape;326;g26086a390f4_1_30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7" name="Google Shape;327;g26086a390f4_1_30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8" name="Google Shape;328;g26086a390f4_1_30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9" name="Google Shape;329;g26086a390f4_1_30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0" name="Google Shape;330;g26086a390f4_1_30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31" name="Google Shape;331;g26086a390f4_1_3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6086a390f4_1_3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4" name="Google Shape;334;g26086a390f4_1_312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5" name="Google Shape;335;g26086a390f4_1_31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g26086a390f4_1_3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" name="Google Shape;337;g26086a390f4_1_31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8" name="Google Shape;338;g26086a390f4_1_31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9" name="Google Shape;339;g26086a390f4_1_31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0" name="Google Shape;340;g26086a390f4_1_31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1" name="Google Shape;341;g26086a390f4_1_31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2" name="Google Shape;342;g26086a390f4_1_31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3" name="Google Shape;343;g26086a390f4_1_31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g26086a390f4_1_324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26086a390f4_1_3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7" name="Google Shape;347;g26086a390f4_1_324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8" name="Google Shape;348;g26086a390f4_1_32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g26086a390f4_1_3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0" name="Google Shape;350;g26086a390f4_1_32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1" name="Google Shape;351;g26086a390f4_1_32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2" name="Google Shape;352;g26086a390f4_1_32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3" name="Google Shape;353;g26086a390f4_1_32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4" name="Google Shape;354;g26086a390f4_1_32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5" name="Google Shape;355;g26086a390f4_1_32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6" name="Google Shape;356;g26086a390f4_1_32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g26086a390f4_1_337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26086a390f4_1_337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g26086a390f4_1_337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61" name="Google Shape;361;g26086a390f4_1_337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62" name="Google Shape;362;g26086a390f4_1_33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63" name="Google Shape;363;g26086a390f4_1_3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6086a390f4_1_344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g26086a390f4_1_344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367" name="Google Shape;367;g26086a390f4_1_344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6086a390f4_1_348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26086a390f4_1_348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1" name="Google Shape;371;g26086a390f4_1_348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72" name="Google Shape;372;g26086a390f4_1_348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73" name="Google Shape;373;g26086a390f4_1_34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4" name="Google Shape;374;g26086a390f4_1_34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" name="Google Shape;375;g26086a390f4_1_3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6" name="Google Shape;376;g26086a390f4_1_34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7" name="Google Shape;377;g26086a390f4_1_34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8" name="Google Shape;378;g26086a390f4_1_34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9" name="Google Shape;379;g26086a390f4_1_34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0" name="Google Shape;380;g26086a390f4_1_34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1" name="Google Shape;381;g26086a390f4_1_34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2" name="Google Shape;382;g26086a390f4_1_34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6086a390f4_1_363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g26086a390f4_1_363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6086a390f4_1_55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g26086a390f4_1_5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g26086a390f4_1_556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4" name="Google Shape;394;g26086a390f4_1_5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95" name="Google Shape;395;g26086a390f4_1_55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6" name="Google Shape;396;g26086a390f4_1_55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7" name="Google Shape;397;g26086a390f4_1_55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8" name="Google Shape;398;g26086a390f4_1_55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9" name="Google Shape;399;g26086a390f4_1_55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0" name="Google Shape;400;g26086a390f4_1_55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1" name="Google Shape;401;g26086a390f4_1_55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0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20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0" name="Google Shape;50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" name="Google Shape;51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Google Shape;54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" name="Google Shape;55;p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" name="Google Shape;56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" name="Google Shape;57;p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" name="Google Shape;58;p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" name="Google Shape;59;p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" name="Google Shape;60;p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6086a390f4_1_568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4" name="Google Shape;404;g26086a390f4_1_56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5" name="Google Shape;405;g26086a390f4_1_56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g26086a390f4_1_5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7" name="Google Shape;407;g26086a390f4_1_56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8" name="Google Shape;408;g26086a390f4_1_56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9" name="Google Shape;409;g26086a390f4_1_56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0" name="Google Shape;410;g26086a390f4_1_56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1" name="Google Shape;411;g26086a390f4_1_56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2" name="Google Shape;412;g26086a390f4_1_56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3" name="Google Shape;413;g26086a390f4_1_56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6086a390f4_1_58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6" name="Google Shape;416;g26086a390f4_1_580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g26086a390f4_1_58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g26086a390f4_1_5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9" name="Google Shape;419;g26086a390f4_1_58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0" name="Google Shape;420;g26086a390f4_1_58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1" name="Google Shape;421;g26086a390f4_1_58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2" name="Google Shape;422;g26086a390f4_1_58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3" name="Google Shape;423;g26086a390f4_1_58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4" name="Google Shape;424;g26086a390f4_1_58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5" name="Google Shape;425;g26086a390f4_1_58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6086a390f4_1_592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28" name="Google Shape;428;g26086a390f4_1_592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29" name="Google Shape;429;g26086a390f4_1_59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0" name="Google Shape;430;g26086a390f4_1_59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g26086a390f4_1_5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2" name="Google Shape;432;g26086a390f4_1_59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3" name="Google Shape;433;g26086a390f4_1_59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4" name="Google Shape;434;g26086a390f4_1_59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5" name="Google Shape;435;g26086a390f4_1_59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6" name="Google Shape;436;g26086a390f4_1_59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7" name="Google Shape;437;g26086a390f4_1_59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8" name="Google Shape;438;g26086a390f4_1_59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6086a390f4_1_60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g26086a390f4_1_605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2" name="Google Shape;442;g26086a390f4_1_605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43" name="Google Shape;443;g26086a390f4_1_60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44" name="Google Shape;444;g26086a390f4_1_60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5" name="Google Shape;445;g26086a390f4_1_60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6" name="Google Shape;446;g26086a390f4_1_60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7" name="Google Shape;447;g26086a390f4_1_60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48" name="Google Shape;448;g26086a390f4_1_6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6086a390f4_1_615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1" name="Google Shape;451;g26086a390f4_1_615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52" name="Google Shape;452;g26086a390f4_1_6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453" name="Google Shape;453;g26086a390f4_1_61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4" name="Google Shape;454;g26086a390f4_1_61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5" name="Google Shape;455;g26086a390f4_1_61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6" name="Google Shape;456;g26086a390f4_1_6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7" name="Google Shape;457;g26086a390f4_1_61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8" name="Google Shape;458;g26086a390f4_1_615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9" name="Google Shape;459;g26086a390f4_1_61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0" name="Google Shape;460;g26086a390f4_1_61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1" name="Google Shape;461;g26086a390f4_1_61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2" name="Google Shape;462;g26086a390f4_1_61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3" name="Google Shape;463;g26086a390f4_1_61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6086a390f4_1_630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66" name="Google Shape;466;g26086a390f4_1_630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7" name="Google Shape;467;g26086a390f4_1_630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8" name="Google Shape;468;g26086a390f4_1_6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9" name="Google Shape;469;g26086a390f4_1_63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0" name="Google Shape;470;g26086a390f4_1_6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1" name="Google Shape;471;g26086a390f4_1_63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2" name="Google Shape;472;g26086a390f4_1_63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3" name="Google Shape;473;g26086a390f4_1_63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4" name="Google Shape;474;g26086a390f4_1_63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5" name="Google Shape;475;g26086a390f4_1_63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6" name="Google Shape;476;g26086a390f4_1_63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7" name="Google Shape;477;g26086a390f4_1_63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6086a390f4_1_6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0" name="Google Shape;480;g26086a390f4_1_644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81" name="Google Shape;481;g26086a390f4_1_6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g26086a390f4_1_6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3" name="Google Shape;483;g26086a390f4_1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4" name="Google Shape;484;g26086a390f4_1_6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5" name="Google Shape;485;g26086a390f4_1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6" name="Google Shape;486;g26086a390f4_1_6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7" name="Google Shape;487;g26086a390f4_1_6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8" name="Google Shape;488;g26086a390f4_1_6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9" name="Google Shape;489;g26086a390f4_1_6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6086a390f4_1_656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92" name="Google Shape;492;g26086a390f4_1_6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3" name="Google Shape;493;g26086a390f4_1_65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4" name="Google Shape;494;g26086a390f4_1_6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5" name="Google Shape;495;g26086a390f4_1_65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6" name="Google Shape;496;g26086a390f4_1_65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7" name="Google Shape;497;g26086a390f4_1_65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8" name="Google Shape;498;g26086a390f4_1_65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9" name="Google Shape;499;g26086a390f4_1_65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0" name="Google Shape;500;g26086a390f4_1_65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1" name="Google Shape;501;g26086a390f4_1_65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6086a390f4_1_668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4" name="Google Shape;504;g26086a390f4_1_66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05" name="Google Shape;505;g26086a390f4_1_66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6" name="Google Shape;506;g26086a390f4_1_6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7" name="Google Shape;507;g26086a390f4_1_66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8" name="Google Shape;508;g26086a390f4_1_66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9" name="Google Shape;509;g26086a390f4_1_66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0" name="Google Shape;510;g26086a390f4_1_66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1" name="Google Shape;511;g26086a390f4_1_66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2" name="Google Shape;512;g26086a390f4_1_66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3" name="Google Shape;513;g26086a390f4_1_66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g26086a390f4_1_680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26086a390f4_1_68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7" name="Google Shape;517;g26086a390f4_1_680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8" name="Google Shape;518;g26086a390f4_1_68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9" name="Google Shape;519;g26086a390f4_1_6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0" name="Google Shape;520;g26086a390f4_1_68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1" name="Google Shape;521;g26086a390f4_1_68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2" name="Google Shape;522;g26086a390f4_1_68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3" name="Google Shape;523;g26086a390f4_1_68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4" name="Google Shape;524;g26086a390f4_1_68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5" name="Google Shape;525;g26086a390f4_1_68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6" name="Google Shape;526;g26086a390f4_1_68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" name="Google Shape;63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3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3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" name="Google Shape;67;p3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" name="Google Shape;68;p3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" name="Google Shape;69;p3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" name="Google Shape;70;p3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3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3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g26086a390f4_1_693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g26086a390f4_1_693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g26086a390f4_1_693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1" name="Google Shape;531;g26086a390f4_1_693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32" name="Google Shape;532;g26086a390f4_1_69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33" name="Google Shape;533;g26086a390f4_1_6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4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6086a390f4_1_700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g26086a390f4_1_700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37" name="Google Shape;537;g26086a390f4_1_700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6086a390f4_1_70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g26086a390f4_1_704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41" name="Google Shape;541;g26086a390f4_1_704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42" name="Google Shape;542;g26086a390f4_1_704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3" name="Google Shape;543;g26086a390f4_1_70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44" name="Google Shape;544;g26086a390f4_1_70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5" name="Google Shape;545;g26086a390f4_1_7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6" name="Google Shape;546;g26086a390f4_1_70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7" name="Google Shape;547;g26086a390f4_1_70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8" name="Google Shape;548;g26086a390f4_1_70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9" name="Google Shape;549;g26086a390f4_1_70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0" name="Google Shape;550;g26086a390f4_1_70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1" name="Google Shape;551;g26086a390f4_1_70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2" name="Google Shape;552;g26086a390f4_1_70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6086a390f4_1_719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g26086a390f4_1_719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6086a390f4_1_72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8" name="Google Shape;558;g26086a390f4_1_72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59" name="Google Shape;559;g26086a390f4_1_7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0" name="Google Shape;560;g26086a390f4_1_7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1" name="Google Shape;561;g26086a390f4_1_7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5f8eed6f91_3_7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g15f8eed6f91_3_7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g15f8eed6f91_3_732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0" name="Google Shape;570;g15f8eed6f91_3_7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71" name="Google Shape;571;g15f8eed6f91_3_7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2" name="Google Shape;572;g15f8eed6f91_3_7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3" name="Google Shape;573;g15f8eed6f91_3_7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4" name="Google Shape;574;g15f8eed6f91_3_7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5" name="Google Shape;575;g15f8eed6f91_3_7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6" name="Google Shape;576;g15f8eed6f91_3_7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7" name="Google Shape;577;g15f8eed6f91_3_7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5f8eed6f91_3_632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0" name="Google Shape;580;g15f8eed6f91_3_6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81" name="Google Shape;581;g15f8eed6f91_3_6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2" name="Google Shape;582;g15f8eed6f91_3_6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3" name="Google Shape;583;g15f8eed6f91_3_6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4" name="Google Shape;584;g15f8eed6f91_3_6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5" name="Google Shape;585;g15f8eed6f91_3_6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6" name="Google Shape;586;g15f8eed6f91_3_6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7" name="Google Shape;587;g15f8eed6f91_3_6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8" name="Google Shape;588;g15f8eed6f91_3_6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9" name="Google Shape;589;g15f8eed6f91_3_6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15f8eed6f91_3_68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2" name="Google Shape;592;g15f8eed6f91_3_682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g15f8eed6f91_3_68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g15f8eed6f91_3_6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5" name="Google Shape;595;g15f8eed6f91_3_68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6" name="Google Shape;596;g15f8eed6f91_3_68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7" name="Google Shape;597;g15f8eed6f91_3_68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8" name="Google Shape;598;g15f8eed6f91_3_68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9" name="Google Shape;599;g15f8eed6f91_3_68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0" name="Google Shape;600;g15f8eed6f91_3_68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1" name="Google Shape;601;g15f8eed6f91_3_68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5f8eed6f91_3_659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04" name="Google Shape;604;g15f8eed6f91_3_659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05" name="Google Shape;605;g15f8eed6f91_3_65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6" name="Google Shape;606;g15f8eed6f91_3_65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7" name="Google Shape;607;g15f8eed6f91_3_6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8" name="Google Shape;608;g15f8eed6f91_3_65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9" name="Google Shape;609;g15f8eed6f91_3_65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0" name="Google Shape;610;g15f8eed6f91_3_65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1" name="Google Shape;611;g15f8eed6f91_3_65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2" name="Google Shape;612;g15f8eed6f91_3_65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3" name="Google Shape;613;g15f8eed6f91_3_65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4" name="Google Shape;614;g15f8eed6f91_3_65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5f8eed6f91_3_67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g15f8eed6f91_3_672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18" name="Google Shape;618;g15f8eed6f91_3_672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19" name="Google Shape;619;g15f8eed6f91_3_67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0" name="Google Shape;620;g15f8eed6f91_3_67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1" name="Google Shape;621;g15f8eed6f91_3_67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2" name="Google Shape;622;g15f8eed6f91_3_67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3" name="Google Shape;623;g15f8eed6f91_3_67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24" name="Google Shape;624;g15f8eed6f91_3_6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5" name="Google Shape;75;p21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21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" name="Google Shape;78;p2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2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" name="Google Shape;81;p2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" name="Google Shape;82;p2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" name="Google Shape;83;p2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" name="Google Shape;84;p2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" name="Google Shape;85;p2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" name="Google Shape;86;p2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15f8eed6f91_3_644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27" name="Google Shape;627;g15f8eed6f91_3_644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28" name="Google Shape;628;g15f8eed6f91_3_6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629" name="Google Shape;629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0" name="Google Shape;630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1" name="Google Shape;631;g15f8eed6f91_3_6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2" name="Google Shape;632;g15f8eed6f91_3_6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3" name="Google Shape;633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4" name="Google Shape;634;g15f8eed6f91_3_6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5" name="Google Shape;635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6" name="Google Shape;636;g15f8eed6f91_3_6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7" name="Google Shape;637;g15f8eed6f91_3_6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8" name="Google Shape;638;g15f8eed6f91_3_6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9" name="Google Shape;639;g15f8eed6f91_3_6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5f8eed6f91_3_694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42" name="Google Shape;642;g15f8eed6f91_3_694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3" name="Google Shape;643;g15f8eed6f91_3_694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4" name="Google Shape;644;g15f8eed6f91_3_69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5" name="Google Shape;645;g15f8eed6f91_3_69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6" name="Google Shape;646;g15f8eed6f91_3_6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7" name="Google Shape;647;g15f8eed6f91_3_69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8" name="Google Shape;648;g15f8eed6f91_3_69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9" name="Google Shape;649;g15f8eed6f91_3_69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0" name="Google Shape;650;g15f8eed6f91_3_69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1" name="Google Shape;651;g15f8eed6f91_3_69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2" name="Google Shape;652;g15f8eed6f91_3_69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3" name="Google Shape;653;g15f8eed6f91_3_69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5f8eed6f91_3_70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6" name="Google Shape;656;g15f8eed6f91_3_708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57" name="Google Shape;657;g15f8eed6f91_3_70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" name="Google Shape;658;g15f8eed6f91_3_7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9" name="Google Shape;659;g15f8eed6f91_3_70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0" name="Google Shape;660;g15f8eed6f91_3_70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1" name="Google Shape;661;g15f8eed6f91_3_70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2" name="Google Shape;662;g15f8eed6f91_3_70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3" name="Google Shape;663;g15f8eed6f91_3_70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4" name="Google Shape;664;g15f8eed6f91_3_70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5" name="Google Shape;665;g15f8eed6f91_3_70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5f8eed6f91_3_72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68" name="Google Shape;668;g15f8eed6f91_3_7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9" name="Google Shape;669;g15f8eed6f91_3_7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0" name="Google Shape;670;g15f8eed6f91_3_7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1" name="Google Shape;671;g15f8eed6f91_3_7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2" name="Google Shape;672;g15f8eed6f91_3_7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3" name="Google Shape;673;g15f8eed6f91_3_7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4" name="Google Shape;674;g15f8eed6f91_3_7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5" name="Google Shape;675;g15f8eed6f91_3_7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6" name="Google Shape;676;g15f8eed6f91_3_7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7" name="Google Shape;677;g15f8eed6f91_3_7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15f8eed6f91_3_744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80" name="Google Shape;680;g15f8eed6f91_3_7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1" name="Google Shape;681;g15f8eed6f91_3_7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2" name="Google Shape;682;g15f8eed6f91_3_7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3" name="Google Shape;683;g15f8eed6f91_3_7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4" name="Google Shape;684;g15f8eed6f91_3_7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5" name="Google Shape;685;g15f8eed6f91_3_7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86" name="Google Shape;686;g15f8eed6f91_3_7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7" name="Google Shape;687;g15f8eed6f91_3_7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8" name="Google Shape;688;g15f8eed6f91_3_7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9" name="Google Shape;689;g15f8eed6f91_3_7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g15f8eed6f91_3_756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g15f8eed6f91_3_7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93" name="Google Shape;693;g15f8eed6f91_3_756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4" name="Google Shape;694;g15f8eed6f91_3_75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5" name="Google Shape;695;g15f8eed6f91_3_7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6" name="Google Shape;696;g15f8eed6f91_3_75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7" name="Google Shape;697;g15f8eed6f91_3_75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8" name="Google Shape;698;g15f8eed6f91_3_75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9" name="Google Shape;699;g15f8eed6f91_3_75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0" name="Google Shape;700;g15f8eed6f91_3_75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1" name="Google Shape;701;g15f8eed6f91_3_75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2" name="Google Shape;702;g15f8eed6f91_3_75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g15f8eed6f91_3_769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g15f8eed6f91_3_769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g15f8eed6f91_3_769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07" name="Google Shape;707;g15f8eed6f91_3_769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08" name="Google Shape;708;g15f8eed6f91_3_76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09" name="Google Shape;709;g15f8eed6f91_3_7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5f8eed6f91_3_776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g15f8eed6f91_3_776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713" name="Google Shape;713;g15f8eed6f91_3_776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15f8eed6f91_3_78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g15f8eed6f91_3_780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17" name="Google Shape;717;g15f8eed6f91_3_780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18" name="Google Shape;718;g15f8eed6f91_3_78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19" name="Google Shape;719;g15f8eed6f91_3_78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20" name="Google Shape;720;g15f8eed6f91_3_78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1" name="Google Shape;721;g15f8eed6f91_3_7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2" name="Google Shape;722;g15f8eed6f91_3_78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3" name="Google Shape;723;g15f8eed6f91_3_78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4" name="Google Shape;724;g15f8eed6f91_3_78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5" name="Google Shape;725;g15f8eed6f91_3_78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6" name="Google Shape;726;g15f8eed6f91_3_78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7" name="Google Shape;727;g15f8eed6f91_3_78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8" name="Google Shape;728;g15f8eed6f91_3_78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15f8eed6f91_3_795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g15f8eed6f91_3_795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0eb72f8a9b_4_28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g20eb72f8a9b_4_28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" name="Google Shape;90;g20eb72f8a9b_4_28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g20eb72f8a9b_4_28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g20eb72f8a9b_4_28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5f8eed6f91_3_79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4" name="Google Shape;734;g15f8eed6f91_3_79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35" name="Google Shape;735;g15f8eed6f91_3_79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6" name="Google Shape;736;g15f8eed6f91_3_79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7" name="Google Shape;737;g15f8eed6f91_3_79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2b78cf624b0_1_1552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44" name="Google Shape;744;g2b78cf624b0_1_1552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45" name="Google Shape;745;g2b78cf624b0_1_155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746" name="Google Shape;746;g2b78cf624b0_1_155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7" name="Google Shape;747;g2b78cf624b0_1_155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8" name="Google Shape;748;g2b78cf624b0_1_155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9" name="Google Shape;749;g2b78cf624b0_1_15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0" name="Google Shape;750;g2b78cf624b0_1_155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1" name="Google Shape;751;g2b78cf624b0_1_155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2" name="Google Shape;752;g2b78cf624b0_1_155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53" name="Google Shape;753;g2b78cf624b0_1_155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4" name="Google Shape;754;g2b78cf624b0_1_155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5" name="Google Shape;755;g2b78cf624b0_1_155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6" name="Google Shape;756;g2b78cf624b0_1_155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2b78cf624b0_1_1567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59" name="Google Shape;759;g2b78cf624b0_1_156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60" name="Google Shape;760;g2b78cf624b0_1_156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1" name="Google Shape;761;g2b78cf624b0_1_15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2" name="Google Shape;762;g2b78cf624b0_1_156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3" name="Google Shape;763;g2b78cf624b0_1_156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4" name="Google Shape;764;g2b78cf624b0_1_156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5" name="Google Shape;765;g2b78cf624b0_1_156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6" name="Google Shape;766;g2b78cf624b0_1_156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7" name="Google Shape;767;g2b78cf624b0_1_156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8" name="Google Shape;768;g2b78cf624b0_1_156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2b78cf624b0_1_1579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71" name="Google Shape;771;g2b78cf624b0_1_1579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72" name="Google Shape;772;g2b78cf624b0_1_157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73" name="Google Shape;773;g2b78cf624b0_1_157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4" name="Google Shape;774;g2b78cf624b0_1_15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5" name="Google Shape;775;g2b78cf624b0_1_157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76" name="Google Shape;776;g2b78cf624b0_1_157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77" name="Google Shape;777;g2b78cf624b0_1_157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78" name="Google Shape;778;g2b78cf624b0_1_157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9" name="Google Shape;779;g2b78cf624b0_1_157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0" name="Google Shape;780;g2b78cf624b0_1_157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1" name="Google Shape;781;g2b78cf624b0_1_157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2b78cf624b0_1_159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g2b78cf624b0_1_1592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85" name="Google Shape;785;g2b78cf624b0_1_1592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86" name="Google Shape;786;g2b78cf624b0_1_159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7" name="Google Shape;787;g2b78cf624b0_1_159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8" name="Google Shape;788;g2b78cf624b0_1_159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9" name="Google Shape;789;g2b78cf624b0_1_159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0" name="Google Shape;790;g2b78cf624b0_1_159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91" name="Google Shape;791;g2b78cf624b0_1_15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2b78cf624b0_1_160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94" name="Google Shape;794;g2b78cf624b0_1_1602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g2b78cf624b0_1_160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6" name="Google Shape;796;g2b78cf624b0_1_16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7" name="Google Shape;797;g2b78cf624b0_1_160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8" name="Google Shape;798;g2b78cf624b0_1_160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9" name="Google Shape;799;g2b78cf624b0_1_160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0" name="Google Shape;800;g2b78cf624b0_1_160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1" name="Google Shape;801;g2b78cf624b0_1_160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02" name="Google Shape;802;g2b78cf624b0_1_160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03" name="Google Shape;803;g2b78cf624b0_1_160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2b78cf624b0_1_1614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06" name="Google Shape;806;g2b78cf624b0_1_1614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07" name="Google Shape;807;g2b78cf624b0_1_1614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08" name="Google Shape;808;g2b78cf624b0_1_16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09" name="Google Shape;809;g2b78cf624b0_1_161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0" name="Google Shape;810;g2b78cf624b0_1_16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1" name="Google Shape;811;g2b78cf624b0_1_161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2" name="Google Shape;812;g2b78cf624b0_1_161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3" name="Google Shape;813;g2b78cf624b0_1_161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14" name="Google Shape;814;g2b78cf624b0_1_161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5" name="Google Shape;815;g2b78cf624b0_1_161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6" name="Google Shape;816;g2b78cf624b0_1_161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7" name="Google Shape;817;g2b78cf624b0_1_161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2b78cf624b0_1_16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0" name="Google Shape;820;g2b78cf624b0_1_1628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21" name="Google Shape;821;g2b78cf624b0_1_162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2" name="Google Shape;822;g2b78cf624b0_1_16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3" name="Google Shape;823;g2b78cf624b0_1_162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4" name="Google Shape;824;g2b78cf624b0_1_162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5" name="Google Shape;825;g2b78cf624b0_1_162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6" name="Google Shape;826;g2b78cf624b0_1_162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7" name="Google Shape;827;g2b78cf624b0_1_162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8" name="Google Shape;828;g2b78cf624b0_1_162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9" name="Google Shape;829;g2b78cf624b0_1_162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2b78cf624b0_1_164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32" name="Google Shape;832;g2b78cf624b0_1_164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33" name="Google Shape;833;g2b78cf624b0_1_164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4" name="Google Shape;834;g2b78cf624b0_1_16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5" name="Google Shape;835;g2b78cf624b0_1_164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6" name="Google Shape;836;g2b78cf624b0_1_164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7" name="Google Shape;837;g2b78cf624b0_1_164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8" name="Google Shape;838;g2b78cf624b0_1_164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9" name="Google Shape;839;g2b78cf624b0_1_164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0" name="Google Shape;840;g2b78cf624b0_1_164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1" name="Google Shape;841;g2b78cf624b0_1_164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2b78cf624b0_1_165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4" name="Google Shape;844;g2b78cf624b0_1_16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g2b78cf624b0_1_1652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46" name="Google Shape;846;g2b78cf624b0_1_165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847" name="Google Shape;847;g2b78cf624b0_1_165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8" name="Google Shape;848;g2b78cf624b0_1_165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9" name="Google Shape;849;g2b78cf624b0_1_165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0" name="Google Shape;850;g2b78cf624b0_1_165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1" name="Google Shape;851;g2b78cf624b0_1_165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2" name="Google Shape;852;g2b78cf624b0_1_165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3" name="Google Shape;853;g2b78cf624b0_1_165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" name="Google Shape;95;p31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3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9" name="Google Shape;99;p3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" name="Google Shape;100;p3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1" name="Google Shape;101;p3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" name="Google Shape;102;p3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" name="Google Shape;103;p3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" name="Google Shape;104;p3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2b78cf624b0_1_1664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56" name="Google Shape;856;g2b78cf624b0_1_166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57" name="Google Shape;857;g2b78cf624b0_1_166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8" name="Google Shape;858;g2b78cf624b0_1_16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9" name="Google Shape;859;g2b78cf624b0_1_166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0" name="Google Shape;860;g2b78cf624b0_1_166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1" name="Google Shape;861;g2b78cf624b0_1_166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2" name="Google Shape;862;g2b78cf624b0_1_166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3" name="Google Shape;863;g2b78cf624b0_1_166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4" name="Google Shape;864;g2b78cf624b0_1_166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5" name="Google Shape;865;g2b78cf624b0_1_166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Google Shape;867;g2b78cf624b0_1_1676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g2b78cf624b0_1_167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69" name="Google Shape;869;g2b78cf624b0_1_1676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0" name="Google Shape;870;g2b78cf624b0_1_167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1" name="Google Shape;871;g2b78cf624b0_1_16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2" name="Google Shape;872;g2b78cf624b0_1_167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73" name="Google Shape;873;g2b78cf624b0_1_167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74" name="Google Shape;874;g2b78cf624b0_1_167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5" name="Google Shape;875;g2b78cf624b0_1_167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6" name="Google Shape;876;g2b78cf624b0_1_167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77" name="Google Shape;877;g2b78cf624b0_1_167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78" name="Google Shape;878;g2b78cf624b0_1_167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" name="Google Shape;880;g2b78cf624b0_1_1689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g2b78cf624b0_1_1689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g2b78cf624b0_1_1689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83" name="Google Shape;883;g2b78cf624b0_1_1689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84" name="Google Shape;884;g2b78cf624b0_1_168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85" name="Google Shape;885;g2b78cf624b0_1_16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4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2b78cf624b0_1_1696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g2b78cf624b0_1_1696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89" name="Google Shape;889;g2b78cf624b0_1_1696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b78cf624b0_1_170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g2b78cf624b0_1_1700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93" name="Google Shape;893;g2b78cf624b0_1_1700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94" name="Google Shape;894;g2b78cf624b0_1_170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95" name="Google Shape;895;g2b78cf624b0_1_170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96" name="Google Shape;896;g2b78cf624b0_1_170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7" name="Google Shape;897;g2b78cf624b0_1_17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8" name="Google Shape;898;g2b78cf624b0_1_170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99" name="Google Shape;899;g2b78cf624b0_1_170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00" name="Google Shape;900;g2b78cf624b0_1_170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1" name="Google Shape;901;g2b78cf624b0_1_170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2" name="Google Shape;902;g2b78cf624b0_1_170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03" name="Google Shape;903;g2b78cf624b0_1_170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04" name="Google Shape;904;g2b78cf624b0_1_170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2b78cf624b0_1_1715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7" name="Google Shape;907;g2b78cf624b0_1_1715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2b78cf624b0_1_171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0" name="Google Shape;910;g2b78cf624b0_1_171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11" name="Google Shape;911;g2b78cf624b0_1_17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2" name="Google Shape;912;g2b78cf624b0_1_17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3" name="Google Shape;913;g2b78cf624b0_1_17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1"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2b78cf624b0_1_1805"/>
          <p:cNvSpPr txBox="1"/>
          <p:nvPr>
            <p:ph type="title"/>
          </p:nvPr>
        </p:nvSpPr>
        <p:spPr>
          <a:xfrm>
            <a:off x="500063" y="1158627"/>
            <a:ext cx="8143800" cy="17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  <a:defRPr sz="5300"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5pPr>
            <a:lvl6pPr lvl="5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6pPr>
            <a:lvl7pPr lvl="6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7pPr>
            <a:lvl8pPr lvl="7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8pPr>
            <a:lvl9pPr lvl="8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9pPr>
          </a:lstStyle>
          <a:p/>
        </p:txBody>
      </p:sp>
      <p:sp>
        <p:nvSpPr>
          <p:cNvPr id="920" name="Google Shape;920;g2b78cf624b0_1_1805"/>
          <p:cNvSpPr txBox="1"/>
          <p:nvPr>
            <p:ph idx="1" type="body"/>
          </p:nvPr>
        </p:nvSpPr>
        <p:spPr>
          <a:xfrm>
            <a:off x="500063" y="2812852"/>
            <a:ext cx="81438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 sz="900"/>
            </a:lvl6pPr>
            <a:lvl7pPr indent="-355600" lvl="6" marL="3200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  <a:defRPr sz="900"/>
            </a:lvl7pPr>
            <a:lvl8pPr indent="-355600" lvl="7" marL="3657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  <a:defRPr sz="900"/>
            </a:lvl8pPr>
            <a:lvl9pPr indent="-355600" lvl="8" marL="41148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 sz="900"/>
            </a:lvl9pPr>
          </a:lstStyle>
          <a:p/>
        </p:txBody>
      </p:sp>
      <p:sp>
        <p:nvSpPr>
          <p:cNvPr id="921" name="Google Shape;921;g2b78cf624b0_1_1805"/>
          <p:cNvSpPr txBox="1"/>
          <p:nvPr>
            <p:ph idx="2" type="body"/>
          </p:nvPr>
        </p:nvSpPr>
        <p:spPr>
          <a:xfrm>
            <a:off x="500063" y="4435391"/>
            <a:ext cx="81438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  <a:defRPr sz="900"/>
            </a:lvl2pPr>
            <a:lvl3pPr indent="-355600" lvl="2" marL="1371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 sz="900"/>
            </a:lvl3pPr>
            <a:lvl4pPr indent="-355600" lvl="3" marL="18288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  <a:defRPr sz="900"/>
            </a:lvl4pPr>
            <a:lvl5pPr indent="-355600" lvl="4" marL="22860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  <a:defRPr sz="900"/>
            </a:lvl5pPr>
            <a:lvl6pPr indent="-355600" lvl="5" marL="27432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 sz="900"/>
            </a:lvl6pPr>
            <a:lvl7pPr indent="-355600" lvl="6" marL="3200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  <a:defRPr sz="900"/>
            </a:lvl7pPr>
            <a:lvl8pPr indent="-355600" lvl="7" marL="3657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  <a:defRPr sz="900"/>
            </a:lvl8pPr>
            <a:lvl9pPr indent="-355600" lvl="8" marL="41148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 sz="900"/>
            </a:lvl9pPr>
          </a:lstStyle>
          <a:p/>
        </p:txBody>
      </p:sp>
      <p:sp>
        <p:nvSpPr>
          <p:cNvPr id="922" name="Google Shape;922;g2b78cf624b0_1_1805"/>
          <p:cNvSpPr txBox="1"/>
          <p:nvPr>
            <p:ph idx="12" type="sldNum"/>
          </p:nvPr>
        </p:nvSpPr>
        <p:spPr>
          <a:xfrm>
            <a:off x="4464843" y="4808636"/>
            <a:ext cx="2154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2b78cf624b0_1_17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2b78cf624b0_1_1728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927" name="Google Shape;927;g2b78cf624b0_1_1728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928" name="Google Shape;928;g2b78cf624b0_1_1728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Spectral"/>
              <a:buNone/>
              <a:defRPr>
                <a:latin typeface="Spectral"/>
                <a:ea typeface="Spectral"/>
                <a:cs typeface="Spectral"/>
                <a:sym typeface="Spectr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929" name="Google Shape;929;g2b78cf624b0_1_1728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930" name="Google Shape;930;g2b78cf624b0_1_17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7" name="Google Shape;107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p2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2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2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2" name="Google Shape;112;p2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3" name="Google Shape;113;p2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" name="Google Shape;114;p2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" name="Google Shape;115;p2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" name="Google Shape;116;p2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2b78cf624b0_1_1734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933" name="Google Shape;933;g2b78cf624b0_1_1734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934" name="Google Shape;934;g2b78cf624b0_1_1734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Spectral"/>
              <a:buNone/>
              <a:defRPr>
                <a:latin typeface="Spectral"/>
                <a:ea typeface="Spectral"/>
                <a:cs typeface="Spectral"/>
                <a:sym typeface="Spectr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935" name="Google Shape;935;g2b78cf624b0_1_17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2b78cf624b0_1_173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g2b78cf624b0_1_173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Spectral"/>
              <a:buNone/>
              <a:defRPr>
                <a:latin typeface="Spectral"/>
                <a:ea typeface="Spectral"/>
                <a:cs typeface="Spectral"/>
                <a:sym typeface="Spectr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939" name="Google Shape;939;g2b78cf624b0_1_1739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0" name="Google Shape;940;g2b78cf624b0_1_17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2b78cf624b0_1_174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943" name="Google Shape;943;g2b78cf624b0_1_1744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44" name="Google Shape;944;g2b78cf624b0_1_1744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45" name="Google Shape;945;g2b78cf624b0_1_17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2b78cf624b0_1_174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948" name="Google Shape;948;g2b78cf624b0_1_17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2b78cf624b0_1_175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951" name="Google Shape;951;g2b78cf624b0_1_1752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52" name="Google Shape;952;g2b78cf624b0_1_17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2b78cf624b0_1_1756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g2b78cf624b0_1_1756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56" name="Google Shape;956;g2b78cf624b0_1_17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2b78cf624b0_1_1760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9" name="Google Shape;959;g2b78cf624b0_1_176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60" name="Google Shape;960;g2b78cf624b0_1_1760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61" name="Google Shape;961;g2b78cf624b0_1_1760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962" name="Google Shape;962;g2b78cf624b0_1_176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63" name="Google Shape;963;g2b78cf624b0_1_17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2b78cf624b0_1_1767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966" name="Google Shape;966;g2b78cf624b0_1_17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2b78cf624b0_1_177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g2b78cf624b0_1_1770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0" name="Google Shape;970;g2b78cf624b0_1_1770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71" name="Google Shape;971;g2b78cf624b0_1_17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2b78cf624b0_1_1777"/>
          <p:cNvSpPr txBox="1"/>
          <p:nvPr>
            <p:ph type="title"/>
          </p:nvPr>
        </p:nvSpPr>
        <p:spPr>
          <a:xfrm>
            <a:off x="609599" y="457200"/>
            <a:ext cx="63477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4" name="Google Shape;974;g2b78cf624b0_1_1777"/>
          <p:cNvSpPr txBox="1"/>
          <p:nvPr>
            <p:ph idx="1" type="body"/>
          </p:nvPr>
        </p:nvSpPr>
        <p:spPr>
          <a:xfrm>
            <a:off x="609599" y="1620443"/>
            <a:ext cx="6347700" cy="2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975" name="Google Shape;975;g2b78cf624b0_1_1777"/>
          <p:cNvSpPr txBox="1"/>
          <p:nvPr>
            <p:ph idx="10" type="dt"/>
          </p:nvPr>
        </p:nvSpPr>
        <p:spPr>
          <a:xfrm>
            <a:off x="5405258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6" name="Google Shape;976;g2b78cf624b0_1_1777"/>
          <p:cNvSpPr txBox="1"/>
          <p:nvPr>
            <p:ph idx="11" type="ftr"/>
          </p:nvPr>
        </p:nvSpPr>
        <p:spPr>
          <a:xfrm>
            <a:off x="609599" y="4531022"/>
            <a:ext cx="4623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7" name="Google Shape;977;g2b78cf624b0_1_1777"/>
          <p:cNvSpPr txBox="1"/>
          <p:nvPr>
            <p:ph idx="12" type="sldNum"/>
          </p:nvPr>
        </p:nvSpPr>
        <p:spPr>
          <a:xfrm>
            <a:off x="6444676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2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7" Type="http://schemas.openxmlformats.org/officeDocument/2006/relationships/theme" Target="../theme/theme5.xml"/><Relationship Id="rId1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2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68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84.xml"/><Relationship Id="rId17" Type="http://schemas.openxmlformats.org/officeDocument/2006/relationships/theme" Target="../theme/theme7.xml"/><Relationship Id="rId1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/Relationships>
</file>

<file path=ppt/slideMasters/_rels/slideMaster6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98.xml"/><Relationship Id="rId23" Type="http://schemas.openxmlformats.org/officeDocument/2006/relationships/theme" Target="../theme/theme4.xml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6086a390f4_1_1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12" name="Google Shape;212;g26086a390f4_1_19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13" name="Google Shape;213;g26086a390f4_1_19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6086a390f4_1_5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88" name="Google Shape;388;g26086a390f4_1_5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9" name="Google Shape;389;g26086a390f4_1_55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5f8eed6f91_3_6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64" name="Google Shape;564;g15f8eed6f91_3_6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65" name="Google Shape;565;g15f8eed6f91_3_6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2b78cf624b0_1_15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0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40" name="Google Shape;740;g2b78cf624b0_1_15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41" name="Google Shape;741;g2b78cf624b0_1_154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rgbClr val="93C47D"/>
        </a:solidFill>
      </p:bgPr>
    </p:bg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2b78cf624b0_1_172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916" name="Google Shape;916;g2b78cf624b0_1_172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917" name="Google Shape;917;g2b78cf624b0_1_17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20.png"/><Relationship Id="rId5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23.png"/><Relationship Id="rId5" Type="http://schemas.openxmlformats.org/officeDocument/2006/relationships/image" Target="../media/image20.png"/><Relationship Id="rId6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Relationship Id="rId4" Type="http://schemas.openxmlformats.org/officeDocument/2006/relationships/image" Target="../media/image2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g"/><Relationship Id="rId4" Type="http://schemas.openxmlformats.org/officeDocument/2006/relationships/image" Target="../media/image2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g"/><Relationship Id="rId4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g"/><Relationship Id="rId4" Type="http://schemas.openxmlformats.org/officeDocument/2006/relationships/image" Target="../media/image3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jpg"/><Relationship Id="rId4" Type="http://schemas.openxmlformats.org/officeDocument/2006/relationships/image" Target="../media/image3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jpg"/><Relationship Id="rId4" Type="http://schemas.openxmlformats.org/officeDocument/2006/relationships/image" Target="../media/image3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jpg"/><Relationship Id="rId4" Type="http://schemas.openxmlformats.org/officeDocument/2006/relationships/image" Target="../media/image3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jpg"/><Relationship Id="rId4" Type="http://schemas.openxmlformats.org/officeDocument/2006/relationships/image" Target="../media/image3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jpg"/><Relationship Id="rId4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jpg"/><Relationship Id="rId4" Type="http://schemas.openxmlformats.org/officeDocument/2006/relationships/image" Target="../media/image3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jpg"/><Relationship Id="rId4" Type="http://schemas.openxmlformats.org/officeDocument/2006/relationships/image" Target="../media/image3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jpg"/><Relationship Id="rId4" Type="http://schemas.openxmlformats.org/officeDocument/2006/relationships/image" Target="../media/image3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jpg"/><Relationship Id="rId4" Type="http://schemas.openxmlformats.org/officeDocument/2006/relationships/image" Target="../media/image4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png"/><Relationship Id="rId4" Type="http://schemas.openxmlformats.org/officeDocument/2006/relationships/image" Target="../media/image4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jpg"/><Relationship Id="rId4" Type="http://schemas.openxmlformats.org/officeDocument/2006/relationships/image" Target="../media/image4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0.jpg"/><Relationship Id="rId4" Type="http://schemas.openxmlformats.org/officeDocument/2006/relationships/image" Target="../media/image4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8.png"/><Relationship Id="rId4" Type="http://schemas.openxmlformats.org/officeDocument/2006/relationships/image" Target="../media/image4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2.png"/><Relationship Id="rId4" Type="http://schemas.openxmlformats.org/officeDocument/2006/relationships/image" Target="../media/image51.png"/><Relationship Id="rId5" Type="http://schemas.openxmlformats.org/officeDocument/2006/relationships/image" Target="../media/image4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3.jpg"/><Relationship Id="rId4" Type="http://schemas.openxmlformats.org/officeDocument/2006/relationships/hyperlink" Target="https://www.lavote.gov/apps/precinctsmaps" TargetMode="External"/><Relationship Id="rId5" Type="http://schemas.openxmlformats.org/officeDocument/2006/relationships/hyperlink" Target="https://www.lavote.gov/vrstatus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3.jpg"/><Relationship Id="rId4" Type="http://schemas.openxmlformats.org/officeDocument/2006/relationships/hyperlink" Target="https://voterstatus.sos.ca.gov/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3.jpg"/><Relationship Id="rId4" Type="http://schemas.openxmlformats.org/officeDocument/2006/relationships/hyperlink" Target="https://www.lavote.gov/apps/precinctsmaps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3.jpg"/><Relationship Id="rId4" Type="http://schemas.openxmlformats.org/officeDocument/2006/relationships/hyperlink" Target="https://www.lavote.gov/apps/precinctsmaps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/Relationships>
</file>

<file path=ppt/slides/_rels/slide50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facebook.com/BestStartSouthElMonteElMonte" TargetMode="External"/><Relationship Id="rId10" Type="http://schemas.openxmlformats.org/officeDocument/2006/relationships/hyperlink" Target="https://www.facebook.com/BestStartSouthElMonteElMonte" TargetMode="External"/><Relationship Id="rId13" Type="http://schemas.openxmlformats.org/officeDocument/2006/relationships/hyperlink" Target="https://www.facebook.com/BestStartSoutheastLA" TargetMode="External"/><Relationship Id="rId12" Type="http://schemas.openxmlformats.org/officeDocument/2006/relationships/hyperlink" Target="https://www.facebook.com/BestStartSoutheastLA" TargetMode="External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s://www.facebook.com/BestStartRegion1" TargetMode="External"/><Relationship Id="rId4" Type="http://schemas.openxmlformats.org/officeDocument/2006/relationships/hyperlink" Target="https://www.facebook.com/BestStartRegion1" TargetMode="External"/><Relationship Id="rId9" Type="http://schemas.openxmlformats.org/officeDocument/2006/relationships/hyperlink" Target="https://www.facebook.com/BestStartMetroLA" TargetMode="External"/><Relationship Id="rId5" Type="http://schemas.openxmlformats.org/officeDocument/2006/relationships/image" Target="../media/image49.png"/><Relationship Id="rId6" Type="http://schemas.openxmlformats.org/officeDocument/2006/relationships/hyperlink" Target="https://www.facebook.com/BestStartEastLA" TargetMode="External"/><Relationship Id="rId7" Type="http://schemas.openxmlformats.org/officeDocument/2006/relationships/hyperlink" Target="https://www.facebook.com/BestStartEastLA" TargetMode="External"/><Relationship Id="rId8" Type="http://schemas.openxmlformats.org/officeDocument/2006/relationships/hyperlink" Target="https://www.facebook.com/BestStartMetroLA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s://docs.google.com/forms/d/e/1FAIpQLSckfb0j59I7TxRQ3gpD3MwsWrOSZvMmLHjKiCvnMqvWrPsPuw/viewform" TargetMode="External"/><Relationship Id="rId4" Type="http://schemas.openxmlformats.org/officeDocument/2006/relationships/hyperlink" Target="https://docs.google.com/forms/d/e/1FAIpQLSc0CP3vSd4FLy0IYdDKIPc0RqPUXKggCM5zmatv_1s_Tvhnng/viewform" TargetMode="External"/><Relationship Id="rId5" Type="http://schemas.openxmlformats.org/officeDocument/2006/relationships/hyperlink" Target="https://docs.google.com/forms/d/e/1FAIpQLSckfb0j59I7TxRQ3gpD3MwsWrOSZvMmLHjKiCvnMqvWrPsPuw/viewform" TargetMode="External"/><Relationship Id="rId6" Type="http://schemas.openxmlformats.org/officeDocument/2006/relationships/hyperlink" Target="https://docs.google.com/forms/d/e/1FAIpQLSc0CP3vSd4FLy0IYdDKIPc0RqPUXKggCM5zmatv_1s_Tvhnng/viewform" TargetMode="Externa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58.xml"/><Relationship Id="rId3" Type="http://schemas.openxmlformats.org/officeDocument/2006/relationships/hyperlink" Target="https://docs.google.com/spreadsheets/d/1l3Y4QC2joI2rW8sZBVdwCCrNYcZI7o0u8vNI1Z_tit8/edit?usp=sharing" TargetMode="Externa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20.png"/><Relationship Id="rId5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20.png"/><Relationship Id="rId5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ea0bf73253_0_1"/>
          <p:cNvSpPr txBox="1"/>
          <p:nvPr/>
        </p:nvSpPr>
        <p:spPr>
          <a:xfrm>
            <a:off x="267250" y="1245150"/>
            <a:ext cx="4794000" cy="34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Región 1 Reunión </a:t>
            </a:r>
            <a:endParaRPr b="1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Lunes 2</a:t>
            </a: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</a:t>
            </a: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Marzo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 2024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Jueves 2</a:t>
            </a: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8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</a:t>
            </a: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March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2024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Region 1 Meeting</a:t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Monday,  </a:t>
            </a: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March</a:t>
            </a: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2</a:t>
            </a: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</a:t>
            </a: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2024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Thursday, </a:t>
            </a: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March 28</a:t>
            </a: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2024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5" name="Google Shape;1025;gea0bf73253_0_1"/>
          <p:cNvPicPr preferRelativeResize="0"/>
          <p:nvPr/>
        </p:nvPicPr>
        <p:blipFill rotWithShape="1">
          <a:blip r:embed="rId3">
            <a:alphaModFix/>
          </a:blip>
          <a:srcRect b="18423" l="0" r="0" t="18417"/>
          <a:stretch/>
        </p:blipFill>
        <p:spPr>
          <a:xfrm>
            <a:off x="3389925" y="1554475"/>
            <a:ext cx="5489725" cy="269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11703d6e84f_0_276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g11703d6e84f_0_276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g11703d6e84f_0_276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5" name="Google Shape;1145;g11703d6e84f_0_276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1146" name="Google Shape;1146;g11703d6e84f_0_276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47" name="Google Shape;1147;g11703d6e84f_0_276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48" name="Google Shape;1148;g11703d6e84f_0_27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1149" name="Google Shape;1149;g11703d6e84f_0_276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0" name="Google Shape;1150;g11703d6e84f_0_276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1151" name="Google Shape;1151;g11703d6e84f_0_2766" title="Arrow"/>
          <p:cNvCxnSpPr>
            <a:stCxn id="1149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52" name="Google Shape;1152;g11703d6e84f_0_276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153" name="Google Shape;1153;g11703d6e84f_0_276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54" name="Google Shape;1154;g11703d6e84f_0_276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g11703d6e84f_0_2766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1156" name="Google Shape;1156;g11703d6e84f_0_2766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57" name="Google Shape;1157;g11703d6e84f_0_2766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58" name="Google Shape;1158;g11703d6e84f_0_2766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59" name="Google Shape;1159;g11703d6e84f_0_276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11703d6e84f_0_279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g11703d6e84f_0_279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g11703d6e84f_0_279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7" name="Google Shape;1167;g11703d6e84f_0_279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g11703d6e84f_0_27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6402" y="3710050"/>
            <a:ext cx="2666475" cy="109638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cxnSp>
        <p:nvCxnSpPr>
          <p:cNvPr descr="Arrow pointing at Chat button on Zoom toolbar image." id="1169" name="Google Shape;1169;g11703d6e84f_0_279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70" name="Google Shape;1170;g11703d6e84f_0_279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71" name="Google Shape;1171;g11703d6e84f_0_2791"/>
          <p:cNvSpPr txBox="1"/>
          <p:nvPr/>
        </p:nvSpPr>
        <p:spPr>
          <a:xfrm>
            <a:off x="3270400" y="4115325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172" name="Google Shape;1172;g11703d6e84f_0_2791"/>
          <p:cNvCxnSpPr/>
          <p:nvPr/>
        </p:nvCxnSpPr>
        <p:spPr>
          <a:xfrm>
            <a:off x="5256925" y="4606700"/>
            <a:ext cx="809100" cy="66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1173" name="Google Shape;1173;g11703d6e84f_0_27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1174" name="Google Shape;1174;g11703d6e84f_0_2791"/>
          <p:cNvPicPr preferRelativeResize="0"/>
          <p:nvPr/>
        </p:nvPicPr>
        <p:blipFill rotWithShape="1">
          <a:blip r:embed="rId6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5" name="Google Shape;1175;g11703d6e84f_0_279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1176" name="Google Shape;1176;g11703d6e84f_0_2791" title="Arrow"/>
          <p:cNvCxnSpPr>
            <a:stCxn id="1174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77" name="Google Shape;1177;g11703d6e84f_0_279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178" name="Google Shape;1178;g11703d6e84f_0_279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79" name="Google Shape;1179;g11703d6e84f_0_2791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80" name="Google Shape;1180;g11703d6e84f_0_279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g11703d6e84f_0_279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1182" name="Google Shape;1182;g11703d6e84f_0_279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83" name="Google Shape;1183;g11703d6e84f_0_2791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84" name="Google Shape;1184;g11703d6e84f_0_2791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85" name="Google Shape;1185;g11703d6e84f_0_279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155db40f0fb_1_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91" name="Google Shape;1191;g155db40f0fb_1_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Google Shape;1192;g155db40f0fb_1_0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93" name="Google Shape;1193;g155db40f0fb_1_0"/>
          <p:cNvSpPr txBox="1"/>
          <p:nvPr/>
        </p:nvSpPr>
        <p:spPr>
          <a:xfrm>
            <a:off x="5835175" y="11100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94" name="Google Shape;1194;g155db40f0fb_1_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95" name="Google Shape;1195;g155db40f0fb_1_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96" name="Google Shape;1196;g155db40f0fb_1_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7" name="Google Shape;1197;g155db40f0fb_1_0"/>
          <p:cNvCxnSpPr/>
          <p:nvPr/>
        </p:nvCxnSpPr>
        <p:spPr>
          <a:xfrm flipH="1">
            <a:off x="6039025" y="718200"/>
            <a:ext cx="315600" cy="417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98" name="Google Shape;1198;g155db40f0fb_1_0"/>
          <p:cNvSpPr txBox="1"/>
          <p:nvPr/>
        </p:nvSpPr>
        <p:spPr>
          <a:xfrm>
            <a:off x="5254250" y="1131300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9" name="Google Shape;1199;g155db40f0fb_1_0"/>
          <p:cNvSpPr txBox="1"/>
          <p:nvPr/>
        </p:nvSpPr>
        <p:spPr>
          <a:xfrm>
            <a:off x="5727275" y="1138463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00" name="Google Shape;1200;g155db40f0fb_1_0"/>
          <p:cNvCxnSpPr/>
          <p:nvPr/>
        </p:nvCxnSpPr>
        <p:spPr>
          <a:xfrm flipH="1" rot="10800000">
            <a:off x="1963025" y="1511950"/>
            <a:ext cx="3127800" cy="8937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g155db40f0fb_1_14"/>
          <p:cNvSpPr txBox="1"/>
          <p:nvPr/>
        </p:nvSpPr>
        <p:spPr>
          <a:xfrm>
            <a:off x="4615500" y="18562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1206" name="Google Shape;1206;g155db40f0fb_1_14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207" name="Google Shape;1207;g155db40f0fb_1_14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08" name="Google Shape;1208;g155db40f0fb_1_14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9" name="Google Shape;1209;g155db40f0fb_1_14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10" name="Google Shape;1210;g155db40f0fb_1_14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11" name="Google Shape;1211;g155db40f0fb_1_14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2" name="Google Shape;1212;g155db40f0fb_1_14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3" name="Google Shape;1213;g155db40f0fb_1_14"/>
          <p:cNvCxnSpPr/>
          <p:nvPr/>
        </p:nvCxnSpPr>
        <p:spPr>
          <a:xfrm flipH="1" rot="10800000">
            <a:off x="5835175" y="2154275"/>
            <a:ext cx="835200" cy="10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214" name="Google Shape;1214;g155db40f0fb_1_14"/>
          <p:cNvCxnSpPr>
            <a:stCxn id="1215" idx="2"/>
          </p:cNvCxnSpPr>
          <p:nvPr/>
        </p:nvCxnSpPr>
        <p:spPr>
          <a:xfrm flipH="1">
            <a:off x="5844925" y="1567025"/>
            <a:ext cx="1683600" cy="5943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16" name="Google Shape;1216;g155db40f0fb_1_14"/>
          <p:cNvSpPr txBox="1"/>
          <p:nvPr/>
        </p:nvSpPr>
        <p:spPr>
          <a:xfrm>
            <a:off x="6670375" y="1938525"/>
            <a:ext cx="7332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5" name="Google Shape;1215;g155db40f0fb_1_14"/>
          <p:cNvSpPr txBox="1"/>
          <p:nvPr/>
        </p:nvSpPr>
        <p:spPr>
          <a:xfrm>
            <a:off x="7270675" y="1166825"/>
            <a:ext cx="5157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descr="Arrow pointing at Chat button on Zoom toolbar image." id="1221" name="Google Shape;1221;g155db40f0fb_1_30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22" name="Google Shape;1222;g155db40f0fb_1_3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223" name="Google Shape;1223;g155db40f0fb_1_30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24" name="Google Shape;1224;g155db40f0fb_1_3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25" name="Google Shape;1225;g155db40f0fb_1_3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26" name="Google Shape;1226;g155db40f0fb_1_30"/>
          <p:cNvSpPr txBox="1"/>
          <p:nvPr/>
        </p:nvSpPr>
        <p:spPr>
          <a:xfrm>
            <a:off x="3309175" y="34491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7" name="Google Shape;1227;g155db40f0fb_1_3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28" name="Google Shape;1228;g155db40f0fb_1_3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" name="Google Shape;1229;g155db40f0fb_1_30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0" name="Google Shape;1230;g155db40f0fb_1_30"/>
          <p:cNvCxnSpPr/>
          <p:nvPr/>
        </p:nvCxnSpPr>
        <p:spPr>
          <a:xfrm flipH="1">
            <a:off x="5086375" y="1604250"/>
            <a:ext cx="2380500" cy="215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31" name="Google Shape;1231;g155db40f0fb_1_30"/>
          <p:cNvCxnSpPr>
            <a:stCxn id="1226" idx="3"/>
          </p:cNvCxnSpPr>
          <p:nvPr/>
        </p:nvCxnSpPr>
        <p:spPr>
          <a:xfrm>
            <a:off x="5086375" y="3768650"/>
            <a:ext cx="1506600" cy="1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32" name="Google Shape;1232;g155db40f0fb_1_30"/>
          <p:cNvSpPr txBox="1"/>
          <p:nvPr/>
        </p:nvSpPr>
        <p:spPr>
          <a:xfrm>
            <a:off x="6583200" y="3494225"/>
            <a:ext cx="2493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3" name="Google Shape;1233;g155db40f0fb_1_30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155db40f0fb_1_47"/>
          <p:cNvSpPr txBox="1"/>
          <p:nvPr/>
        </p:nvSpPr>
        <p:spPr>
          <a:xfrm>
            <a:off x="4024100" y="4300700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1239" name="Google Shape;1239;g155db40f0fb_1_47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40" name="Google Shape;1240;g155db40f0fb_1_47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241" name="Google Shape;1241;g155db40f0fb_1_47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42" name="Google Shape;1242;g155db40f0fb_1_47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3" name="Google Shape;1243;g155db40f0fb_1_47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44" name="Google Shape;1244;g155db40f0fb_1_47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45" name="Google Shape;1245;g155db40f0fb_1_47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Google Shape;1246;g155db40f0fb_1_47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7" name="Google Shape;1247;g155db40f0fb_1_47"/>
          <p:cNvCxnSpPr/>
          <p:nvPr/>
        </p:nvCxnSpPr>
        <p:spPr>
          <a:xfrm>
            <a:off x="6021675" y="4367575"/>
            <a:ext cx="1311600" cy="64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248" name="Google Shape;1248;g155db40f0fb_1_47"/>
          <p:cNvCxnSpPr/>
          <p:nvPr/>
        </p:nvCxnSpPr>
        <p:spPr>
          <a:xfrm flipH="1">
            <a:off x="6021663" y="1621675"/>
            <a:ext cx="1530900" cy="2745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49" name="Google Shape;1249;g155db40f0fb_1_47"/>
          <p:cNvSpPr txBox="1"/>
          <p:nvPr/>
        </p:nvSpPr>
        <p:spPr>
          <a:xfrm>
            <a:off x="7311275" y="4122225"/>
            <a:ext cx="1218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0" name="Google Shape;1250;g155db40f0fb_1_47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g26086a390f4_1_183"/>
          <p:cNvSpPr txBox="1"/>
          <p:nvPr>
            <p:ph type="title"/>
          </p:nvPr>
        </p:nvSpPr>
        <p:spPr>
          <a:xfrm>
            <a:off x="851175" y="269875"/>
            <a:ext cx="3379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6" name="Google Shape;1256;g26086a390f4_1_183"/>
          <p:cNvSpPr txBox="1"/>
          <p:nvPr>
            <p:ph idx="1" type="body"/>
          </p:nvPr>
        </p:nvSpPr>
        <p:spPr>
          <a:xfrm>
            <a:off x="4894250" y="891775"/>
            <a:ext cx="4182000" cy="40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100"/>
              <a:buFont typeface="Arial"/>
              <a:buAutoNum type="romanUcPeriod"/>
            </a:pPr>
            <a:r>
              <a:rPr b="1" lang="en-GB" sz="1100">
                <a:solidFill>
                  <a:srgbClr val="312E87"/>
                </a:solidFill>
              </a:rPr>
              <a:t>Welcome ………………………………………………………….. 2 min</a:t>
            </a:r>
            <a:endParaRPr b="1" sz="11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Zoom Tips …………………………………………………………………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&amp; Objectives …………………………………………….… 3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Group Agreements ………………………………………………….. 3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Icebreaker ……………………………………………………………….. 15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Community Partnership/Collaborative &amp; ………….... 65 min</a:t>
            </a:r>
            <a:endParaRPr b="1" sz="1000">
              <a:solidFill>
                <a:srgbClr val="EE2A7B"/>
              </a:solidFill>
            </a:endParaRPr>
          </a:p>
          <a:p>
            <a:pPr indent="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Housing Now! Coalition Updates/ Housing Justice as a Health Equity Collaborative</a:t>
            </a:r>
            <a:endParaRPr b="1" sz="1000">
              <a:solidFill>
                <a:srgbClr val="EE2A7B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312E87"/>
                </a:solidFill>
                <a:highlight>
                  <a:schemeClr val="lt1"/>
                </a:highlight>
              </a:rPr>
              <a:t>VII.  Questions &amp; Answers …………………………………………….. 10 min</a:t>
            </a:r>
            <a:endParaRPr b="1" sz="1000">
              <a:solidFill>
                <a:srgbClr val="312E8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VIII.  Next Steps …………………………   ……………………………….. 15 min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Collective Advocacy Updates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Next Best Start Region 1 </a:t>
            </a:r>
            <a:endParaRPr b="1" sz="1000">
              <a:solidFill>
                <a:srgbClr val="EE2A7B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Monthly Meetings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Questions &amp; Answers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IX.    Community Resource Mobilization ……….….………... 10 min</a:t>
            </a:r>
            <a:endParaRPr b="1" sz="1000">
              <a:solidFill>
                <a:srgbClr val="EE2A7B"/>
              </a:solidFill>
              <a:highlight>
                <a:schemeClr val="lt1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X.     Evaluation…………………….………………………….…………….… 5 min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XI.    Closing …………………………………………………………………..… 1 min</a:t>
            </a:r>
            <a:endParaRPr b="1" sz="1000">
              <a:solidFill>
                <a:srgbClr val="EE2A7B"/>
              </a:solidFill>
            </a:endParaRPr>
          </a:p>
        </p:txBody>
      </p:sp>
      <p:sp>
        <p:nvSpPr>
          <p:cNvPr id="1257" name="Google Shape;1257;g26086a390f4_1_183"/>
          <p:cNvSpPr txBox="1"/>
          <p:nvPr>
            <p:ph idx="1" type="body"/>
          </p:nvPr>
        </p:nvSpPr>
        <p:spPr>
          <a:xfrm>
            <a:off x="98700" y="891775"/>
            <a:ext cx="4473300" cy="4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Bienvenida ..…………………………………………………………………. 2 min</a:t>
            </a:r>
            <a:endParaRPr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Consejos para Zoom	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y Objetivos ……………………………………………………. 3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Acuerdos Comunitarios ……………………………………………… 3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Rompehielos ………………………………………………………………. 15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Actualizaciones de Asociaciones/Colaborativas ….. 65 min</a:t>
            </a:r>
            <a:endParaRPr b="1" sz="1000">
              <a:solidFill>
                <a:srgbClr val="EE2A7B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y de la Coalición ¡Vivienda ahora! / Colaborativa Para La Vivienda Como Equidad de Salud</a:t>
            </a:r>
            <a:endParaRPr b="1" sz="1000">
              <a:solidFill>
                <a:srgbClr val="EE2A7B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b="1" sz="1000">
              <a:solidFill>
                <a:srgbClr val="EE2A7B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VII.       Preguntas y Respuestas …………………………………………. 10 min</a:t>
            </a:r>
            <a:endParaRPr b="1" sz="1000">
              <a:solidFill>
                <a:srgbClr val="EC008C"/>
              </a:solidFill>
              <a:highlight>
                <a:schemeClr val="lt1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VIII.      Próximos Pasos …………………………………………….………… 15 min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Actualización de Abogacía Colectiva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Próximas Reuniones Mensuales </a:t>
            </a:r>
            <a:endParaRPr b="1" sz="1000">
              <a:solidFill>
                <a:srgbClr val="EE2A7B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de Best Start Región 1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Preguntas y Respuestas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IX.      Movilización de recursos comunitarios …………….…… 10 min</a:t>
            </a:r>
            <a:endParaRPr b="1" sz="1000">
              <a:solidFill>
                <a:srgbClr val="EE2A7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X.        Evaluación ………………………………………………………………….. 5 min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XI.       Cierre	 ………………………………………………………………………….. 1 min</a:t>
            </a:r>
            <a:r>
              <a:rPr b="1" lang="en-GB" sz="1100">
                <a:solidFill>
                  <a:srgbClr val="EE2A7B"/>
                </a:solidFill>
              </a:rPr>
              <a:t>   </a:t>
            </a:r>
            <a:endParaRPr sz="1100">
              <a:solidFill>
                <a:srgbClr val="EE2A7B"/>
              </a:solidFill>
            </a:endParaRPr>
          </a:p>
        </p:txBody>
      </p:sp>
      <p:sp>
        <p:nvSpPr>
          <p:cNvPr id="1258" name="Google Shape;1258;g26086a390f4_1_183"/>
          <p:cNvSpPr txBox="1"/>
          <p:nvPr>
            <p:ph type="title"/>
          </p:nvPr>
        </p:nvSpPr>
        <p:spPr>
          <a:xfrm>
            <a:off x="4832900" y="280375"/>
            <a:ext cx="430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i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g2591c3b3ac1_1_0"/>
          <p:cNvSpPr txBox="1"/>
          <p:nvPr>
            <p:ph type="title"/>
          </p:nvPr>
        </p:nvSpPr>
        <p:spPr>
          <a:xfrm>
            <a:off x="332375" y="499175"/>
            <a:ext cx="3379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4" name="Google Shape;1264;g2591c3b3ac1_1_0"/>
          <p:cNvSpPr txBox="1"/>
          <p:nvPr>
            <p:ph idx="1" type="body"/>
          </p:nvPr>
        </p:nvSpPr>
        <p:spPr>
          <a:xfrm>
            <a:off x="4801050" y="807600"/>
            <a:ext cx="4484400" cy="39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100"/>
              <a:buFont typeface="Arial"/>
              <a:buAutoNum type="romanUcPeriod"/>
            </a:pPr>
            <a:r>
              <a:rPr b="1" lang="en-GB" sz="1100">
                <a:solidFill>
                  <a:srgbClr val="312E87"/>
                </a:solidFill>
              </a:rPr>
              <a:t>Welcome ………………………………………………………….. 2 min</a:t>
            </a:r>
            <a:endParaRPr b="1" sz="11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Zoom Tips …………………………………………………………………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&amp; Objectives …………………………………………….… 3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Group Agreements ………………………………………………….. 3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Icebreaker ……………………………………………………………….. 15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Community Partnership Updates/ ……………………….. 65 min</a:t>
            </a:r>
            <a:br>
              <a:rPr b="1" lang="en-GB" sz="1000">
                <a:solidFill>
                  <a:schemeClr val="accent6"/>
                </a:solidFill>
              </a:rPr>
            </a:br>
            <a:r>
              <a:rPr b="1" lang="en-GB" sz="1000">
                <a:solidFill>
                  <a:schemeClr val="accent6"/>
                </a:solidFill>
              </a:rPr>
              <a:t>Housing Now! Coalition Updates/ Housing Justice as a Health Equity Collaborative </a:t>
            </a:r>
            <a:endParaRPr b="1" sz="1000">
              <a:solidFill>
                <a:schemeClr val="accent6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AutoNum type="romanUcPeriod"/>
            </a:pPr>
            <a:r>
              <a:rPr b="1" lang="en-GB" sz="1000">
                <a:solidFill>
                  <a:srgbClr val="EC008C"/>
                </a:solidFill>
              </a:rPr>
              <a:t>Questions &amp; Answers …………………………………………….. 10 min</a:t>
            </a:r>
            <a:endParaRPr b="1" sz="1000">
              <a:solidFill>
                <a:srgbClr val="EC008C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Next Steps ……………………………………………………………….. 15 min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Collective Advocacy &amp; Updates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Next Best Start Region 1 </a:t>
            </a:r>
            <a:endParaRPr b="1" sz="1000">
              <a:solidFill>
                <a:schemeClr val="accent6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Monthly Meeting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Questions &amp; Answers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C008C"/>
                </a:solidFill>
              </a:rPr>
              <a:t>IX</a:t>
            </a:r>
            <a:r>
              <a:rPr b="1" lang="en-GB" sz="1000">
                <a:solidFill>
                  <a:schemeClr val="accent6"/>
                </a:solidFill>
              </a:rPr>
              <a:t>.   </a:t>
            </a:r>
            <a:r>
              <a:rPr b="1" lang="en-GB" sz="1000">
                <a:solidFill>
                  <a:srgbClr val="EE2A7B"/>
                </a:solidFill>
              </a:rPr>
              <a:t>Medi-Cal Presentation: The </a:t>
            </a:r>
            <a:r>
              <a:rPr b="1" lang="en-GB" sz="1000">
                <a:solidFill>
                  <a:srgbClr val="EE2A7B"/>
                </a:solidFill>
              </a:rPr>
              <a:t>Children's</a:t>
            </a:r>
            <a:r>
              <a:rPr b="1" lang="en-GB" sz="1000">
                <a:solidFill>
                  <a:srgbClr val="EE2A7B"/>
                </a:solidFill>
              </a:rPr>
              <a:t> Partnership … </a:t>
            </a:r>
            <a:r>
              <a:rPr b="1" lang="en-GB" sz="1000">
                <a:solidFill>
                  <a:srgbClr val="EE2A7B"/>
                </a:solidFill>
              </a:rPr>
              <a:t>60 min</a:t>
            </a:r>
            <a:r>
              <a:rPr b="1" lang="en-GB" sz="1000">
                <a:solidFill>
                  <a:srgbClr val="312E87"/>
                </a:solidFill>
              </a:rPr>
              <a:t> 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X.   </a:t>
            </a:r>
            <a:r>
              <a:rPr b="1" lang="en-GB" sz="1000">
                <a:solidFill>
                  <a:schemeClr val="accent6"/>
                </a:solidFill>
                <a:highlight>
                  <a:schemeClr val="lt1"/>
                </a:highlight>
              </a:rPr>
              <a:t>Community Resource Mobilization ………………….…... 5 min</a:t>
            </a:r>
            <a:endParaRPr b="1" sz="1000">
              <a:solidFill>
                <a:schemeClr val="accent6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XI.   Evaluation …………………………………………………………….… 5 min</a:t>
            </a:r>
            <a:endParaRPr b="1" sz="1000">
              <a:solidFill>
                <a:srgbClr val="EE2A7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XII. </a:t>
            </a:r>
            <a:r>
              <a:rPr b="1" lang="en-GB" sz="1000">
                <a:solidFill>
                  <a:srgbClr val="312E87"/>
                </a:solidFill>
              </a:rPr>
              <a:t>Closing …………………………………………………………………..… 1 min</a:t>
            </a:r>
            <a:endParaRPr b="1" sz="1000">
              <a:solidFill>
                <a:srgbClr val="312E87"/>
              </a:solidFill>
            </a:endParaRPr>
          </a:p>
        </p:txBody>
      </p:sp>
      <p:sp>
        <p:nvSpPr>
          <p:cNvPr id="1265" name="Google Shape;1265;g2591c3b3ac1_1_0"/>
          <p:cNvSpPr txBox="1"/>
          <p:nvPr>
            <p:ph idx="1" type="body"/>
          </p:nvPr>
        </p:nvSpPr>
        <p:spPr>
          <a:xfrm>
            <a:off x="23400" y="944575"/>
            <a:ext cx="4867500" cy="44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Bienvenida ..…………………………………………………………………. 2 min</a:t>
            </a:r>
            <a:endParaRPr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Consejos para Zoom	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y Objetivos ……………………………………………………. 3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Acuerdos Comunitarios ……………………………………………… 3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Rompehielos ………………………………………………………………. 15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Actualizaciones de Asociaciones/ ………………………….. 65 min</a:t>
            </a:r>
            <a:endParaRPr b="1" sz="1000">
              <a:solidFill>
                <a:schemeClr val="accent6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Colaborativ</a:t>
            </a:r>
            <a:r>
              <a:rPr b="1" lang="en-GB" sz="1000">
                <a:solidFill>
                  <a:schemeClr val="accent6"/>
                </a:solidFill>
              </a:rPr>
              <a:t>as </a:t>
            </a:r>
            <a:r>
              <a:rPr b="1" lang="en-GB" sz="1000">
                <a:solidFill>
                  <a:schemeClr val="accent6"/>
                </a:solidFill>
              </a:rPr>
              <a:t>y de la Coalición ¡Vivienda ahora! / Colaborativa Para La Vivienda Como Equidad de Salud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C008C"/>
                </a:solidFill>
                <a:highlight>
                  <a:schemeClr val="lt1"/>
                </a:highlight>
              </a:rPr>
              <a:t>VII.   </a:t>
            </a:r>
            <a:r>
              <a:rPr b="1" lang="en-GB" sz="1000">
                <a:solidFill>
                  <a:schemeClr val="accent2"/>
                </a:solidFill>
              </a:rPr>
              <a:t>    </a:t>
            </a:r>
            <a:r>
              <a:rPr b="1" lang="en-GB" sz="1000">
                <a:solidFill>
                  <a:srgbClr val="EC008C"/>
                </a:solidFill>
                <a:highlight>
                  <a:schemeClr val="lt1"/>
                </a:highlight>
              </a:rPr>
              <a:t>Preguntas y Respuestas ……………………………….…………. 10 min</a:t>
            </a:r>
            <a:endParaRPr b="1" sz="1000">
              <a:solidFill>
                <a:srgbClr val="EC008C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VIII.    </a:t>
            </a:r>
            <a:r>
              <a:rPr b="1" lang="en-GB" sz="1000">
                <a:solidFill>
                  <a:srgbClr val="EE2A7B"/>
                </a:solidFill>
              </a:rPr>
              <a:t>  </a:t>
            </a:r>
            <a:r>
              <a:rPr b="1" lang="en-GB" sz="1000">
                <a:solidFill>
                  <a:schemeClr val="accent6"/>
                </a:solidFill>
              </a:rPr>
              <a:t> Próximos Pasos ………………………………………………………… 15 min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Actualización de Abogacía Colectiva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Próximas Reuniones Mensuales </a:t>
            </a:r>
            <a:endParaRPr b="1" sz="1000">
              <a:solidFill>
                <a:schemeClr val="accent6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de Best Start Región 1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Preguntas y Respuestas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IX.        </a:t>
            </a:r>
            <a:r>
              <a:rPr b="1" lang="en-GB" sz="1000">
                <a:solidFill>
                  <a:srgbClr val="EE2A7B"/>
                </a:solidFill>
              </a:rPr>
              <a:t>Presentación</a:t>
            </a:r>
            <a:r>
              <a:rPr b="1" lang="en-GB" sz="1000">
                <a:solidFill>
                  <a:srgbClr val="EE2A7B"/>
                </a:solidFill>
              </a:rPr>
              <a:t> de Medi-Cal: The Children’s Partnership … 60 min.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5"/>
                </a:solidFill>
              </a:rPr>
              <a:t>X.         Movilización de recursos comunitarios …………..…… 5 min</a:t>
            </a:r>
            <a:endParaRPr b="1" sz="1000">
              <a:solidFill>
                <a:schemeClr val="accent5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XI.         Evaluación ………………………………………………………………….5 min</a:t>
            </a:r>
            <a:endParaRPr b="1" sz="1000">
              <a:solidFill>
                <a:srgbClr val="EE2A7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312E87"/>
                </a:solidFill>
              </a:rPr>
              <a:t>XII.         Cierre	 ………………………………………………………….. 1 min</a:t>
            </a:r>
            <a:endParaRPr b="1" sz="1000">
              <a:solidFill>
                <a:srgbClr val="312E87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                     </a:t>
            </a:r>
            <a:r>
              <a:rPr b="1" lang="en-GB" sz="1100">
                <a:solidFill>
                  <a:srgbClr val="EE2A7B"/>
                </a:solidFill>
              </a:rPr>
              <a:t>                                                 </a:t>
            </a:r>
            <a:endParaRPr sz="1100">
              <a:solidFill>
                <a:srgbClr val="EE2A7B"/>
              </a:solidFill>
            </a:endParaRPr>
          </a:p>
        </p:txBody>
      </p:sp>
      <p:sp>
        <p:nvSpPr>
          <p:cNvPr id="1266" name="Google Shape;1266;g2591c3b3ac1_1_0"/>
          <p:cNvSpPr txBox="1"/>
          <p:nvPr>
            <p:ph type="title"/>
          </p:nvPr>
        </p:nvSpPr>
        <p:spPr>
          <a:xfrm>
            <a:off x="4890900" y="356575"/>
            <a:ext cx="430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i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91e8b299f7_0_17"/>
          <p:cNvSpPr txBox="1"/>
          <p:nvPr>
            <p:ph type="title"/>
          </p:nvPr>
        </p:nvSpPr>
        <p:spPr>
          <a:xfrm>
            <a:off x="4572000" y="977575"/>
            <a:ext cx="4428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Objectives</a:t>
            </a:r>
            <a:endParaRPr i="1" sz="2400"/>
          </a:p>
        </p:txBody>
      </p:sp>
      <p:sp>
        <p:nvSpPr>
          <p:cNvPr id="1272" name="Google Shape;1272;g91e8b299f7_0_17"/>
          <p:cNvSpPr txBox="1"/>
          <p:nvPr>
            <p:ph type="title"/>
          </p:nvPr>
        </p:nvSpPr>
        <p:spPr>
          <a:xfrm>
            <a:off x="244525" y="925850"/>
            <a:ext cx="3783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Objetivos</a:t>
            </a:r>
            <a:endParaRPr sz="2400"/>
          </a:p>
        </p:txBody>
      </p:sp>
      <p:sp>
        <p:nvSpPr>
          <p:cNvPr id="1273" name="Google Shape;1273;g91e8b299f7_0_17"/>
          <p:cNvSpPr txBox="1"/>
          <p:nvPr/>
        </p:nvSpPr>
        <p:spPr>
          <a:xfrm>
            <a:off x="137000" y="1600875"/>
            <a:ext cx="4080300" cy="3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Alimentar y fortalecer nuestras relaciones.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Proporcionar y escuchar las actualizaciones de todas las Asociaciones Comunitarias.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Repasar nuestro trabajo de abogacía colectiva hasta hoy, y actualizar los próximos pasos.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Comprender los próximos pasos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74" name="Google Shape;1274;g91e8b299f7_0_17"/>
          <p:cNvSpPr txBox="1"/>
          <p:nvPr/>
        </p:nvSpPr>
        <p:spPr>
          <a:xfrm>
            <a:off x="4817750" y="1600875"/>
            <a:ext cx="4080300" cy="3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Nurture and strengthen our relationships.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Provide and hear updates from all Community Partnerships.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Review our collective advocacy work to date, and update on next steps.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Understand next steps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9BD7"/>
        </a:solidFill>
      </p:bgPr>
    </p:bg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1043b289756_0_232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1280" name="Google Shape;1280;g1043b289756_0_232"/>
          <p:cNvSpPr txBox="1"/>
          <p:nvPr>
            <p:ph idx="1" type="body"/>
          </p:nvPr>
        </p:nvSpPr>
        <p:spPr>
          <a:xfrm>
            <a:off x="4650375" y="1423525"/>
            <a:ext cx="423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Power: Be aware of your privilege (positional, racial, ethnic, linguistic, gender, sexual orientation, etc.) and actively step back to allow others to participate.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Celebrate diversity: actively seek out diverse ideas, perspectives, and experiences.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Embrace and patience with  technology.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Indicate if there are sound issues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Stop to allow translation as needed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patient with yourself and others.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One speaker at a time.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81" name="Google Shape;1281;g1043b289756_0_232"/>
          <p:cNvSpPr txBox="1"/>
          <p:nvPr>
            <p:ph idx="2" type="body"/>
          </p:nvPr>
        </p:nvSpPr>
        <p:spPr>
          <a:xfrm>
            <a:off x="195300" y="1423525"/>
            <a:ext cx="423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el poder: Ser consciente de su privilegio (posicional, racial, étnico, lingüístico, de género, de orientación sexual, etc.) y dar un paso atrás para permitir que otros participen.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Celebrar la diversidad: buscar activamente diversas ideas, perspectivas y experiencias.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Adoptar y tener paciencia con la tecnología.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Indicar si hay algún problema con el sonido.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Detenerse para permitir la traducción según sea necesario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Ser paciente con uno mismo y con los demás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 orador a la vez.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82" name="Google Shape;1282;g1043b289756_0_232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a3b2f2cad5_0_13"/>
          <p:cNvSpPr txBox="1"/>
          <p:nvPr>
            <p:ph idx="4294967295" type="ctrTitle"/>
          </p:nvPr>
        </p:nvSpPr>
        <p:spPr>
          <a:xfrm>
            <a:off x="254675" y="1506450"/>
            <a:ext cx="3412800" cy="26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0" lang="en-GB" sz="3300" u="none" cap="none" strike="noStrike">
                <a:solidFill>
                  <a:srgbClr val="EE2A7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Bienvenida e Instalarse</a:t>
            </a:r>
            <a:endParaRPr b="1" i="0" sz="3300" u="none" cap="none" strike="noStrike">
              <a:solidFill>
                <a:srgbClr val="EE2A7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1" lang="en-GB" sz="3300" u="none" cap="none" strike="noStrike">
                <a:solidFill>
                  <a:srgbClr val="279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Welcome &amp; Get Settled</a:t>
            </a:r>
            <a:endParaRPr b="1" i="1" sz="3300" u="none" cap="none" strike="noStrike">
              <a:solidFill>
                <a:srgbClr val="2797C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31" name="Google Shape;1031;ga3b2f2cad5_0_13"/>
          <p:cNvPicPr preferRelativeResize="0"/>
          <p:nvPr/>
        </p:nvPicPr>
        <p:blipFill rotWithShape="1">
          <a:blip r:embed="rId3">
            <a:alphaModFix/>
          </a:blip>
          <a:srcRect b="0" l="15625" r="15627" t="0"/>
          <a:stretch/>
        </p:blipFill>
        <p:spPr>
          <a:xfrm>
            <a:off x="4429550" y="0"/>
            <a:ext cx="47144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1043b289756_0_239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1288" name="Google Shape;1288;g1043b289756_0_239"/>
          <p:cNvSpPr txBox="1"/>
          <p:nvPr>
            <p:ph idx="1" type="body"/>
          </p:nvPr>
        </p:nvSpPr>
        <p:spPr>
          <a:xfrm>
            <a:off x="4704800" y="1423525"/>
            <a:ext cx="42291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solution-oriented based on proposals.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inclusive of all community voices.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equity focused.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Turn on your cameras if you are able to.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your hand to speak.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Agree to disagree.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 judgement.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resources.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Flexibility - as we continue to adapt to the current conditions and those to come.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Punctuality, consistent attendance and making yourself available.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Have fun and celebrate our accomplishments!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89" name="Google Shape;1289;g1043b289756_0_239"/>
          <p:cNvSpPr txBox="1"/>
          <p:nvPr>
            <p:ph idx="2" type="body"/>
          </p:nvPr>
        </p:nvSpPr>
        <p:spPr>
          <a:xfrm>
            <a:off x="195300" y="1423525"/>
            <a:ext cx="4379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Estar orientado a soluciones basado en propuestas.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Incluir todas las voces de la comunidad.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Centrarse en la equidad.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Prender su cámara si es que puede.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Levantar la mano para hablar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Estar de acuerdo de estar en desacuerdo.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Suspender el  juicio.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recursos.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Flexibilidad - mientras continuamos adaptándonos a las condiciones actuales y las que vendrán.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Puntualidad, asistencia consistente y disponibilidad.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¡Divertirse y celebrar nuestros logros!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90" name="Google Shape;1290;g1043b289756_0_239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2E87"/>
        </a:solidFill>
      </p:bgPr>
    </p:bg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99adf5d316_1_63"/>
          <p:cNvSpPr txBox="1"/>
          <p:nvPr>
            <p:ph type="title"/>
          </p:nvPr>
        </p:nvSpPr>
        <p:spPr>
          <a:xfrm>
            <a:off x="4513825" y="2318850"/>
            <a:ext cx="44571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Rompehielo</a:t>
            </a:r>
            <a:endParaRPr i="1" sz="2400"/>
          </a:p>
        </p:txBody>
      </p:sp>
      <p:sp>
        <p:nvSpPr>
          <p:cNvPr id="1296" name="Google Shape;1296;g99adf5d316_1_63"/>
          <p:cNvSpPr txBox="1"/>
          <p:nvPr>
            <p:ph type="title"/>
          </p:nvPr>
        </p:nvSpPr>
        <p:spPr>
          <a:xfrm>
            <a:off x="56600" y="2318850"/>
            <a:ext cx="47277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Icebreaker</a:t>
            </a:r>
            <a:endParaRPr sz="2600"/>
          </a:p>
        </p:txBody>
      </p:sp>
      <p:sp>
        <p:nvSpPr>
          <p:cNvPr id="1297" name="Google Shape;1297;g99adf5d316_1_63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0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25ae96baacc_0_0"/>
          <p:cNvSpPr txBox="1"/>
          <p:nvPr>
            <p:ph type="title"/>
          </p:nvPr>
        </p:nvSpPr>
        <p:spPr>
          <a:xfrm>
            <a:off x="276575" y="1316675"/>
            <a:ext cx="4174800" cy="29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150"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Durante el mes de marzo hemos estado celebrando la Historia de las Mujeres. ¿Quiénes son algunas de las mujeres a las que te gustaría homenajear? Por favor, comparte.</a:t>
            </a:r>
            <a:endParaRPr sz="2150"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3" name="Google Shape;1303;g25ae96baacc_0_0"/>
          <p:cNvSpPr txBox="1"/>
          <p:nvPr>
            <p:ph type="title"/>
          </p:nvPr>
        </p:nvSpPr>
        <p:spPr>
          <a:xfrm>
            <a:off x="4743650" y="1316675"/>
            <a:ext cx="4442100" cy="29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150"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During the Month of March we have been celebrating Women's History. Who are some of the women you would like to honor? Please share.</a:t>
            </a:r>
            <a:endParaRPr sz="2150"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146896240ee_0_258"/>
          <p:cNvSpPr txBox="1"/>
          <p:nvPr>
            <p:ph type="title"/>
          </p:nvPr>
        </p:nvSpPr>
        <p:spPr>
          <a:xfrm>
            <a:off x="4784200" y="231885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Community Partnership Updates</a:t>
            </a:r>
            <a:endParaRPr i="1" sz="2600"/>
          </a:p>
        </p:txBody>
      </p:sp>
      <p:sp>
        <p:nvSpPr>
          <p:cNvPr id="1309" name="Google Shape;1309;g146896240ee_0_258"/>
          <p:cNvSpPr txBox="1"/>
          <p:nvPr>
            <p:ph type="title"/>
          </p:nvPr>
        </p:nvSpPr>
        <p:spPr>
          <a:xfrm>
            <a:off x="714425" y="231885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Actualizaciones de las Asociaciones /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Colaborativas</a:t>
            </a:r>
            <a:endParaRPr sz="2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" name="Google Shape;1314;g146896240e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050" y="1797788"/>
            <a:ext cx="3291826" cy="15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5" name="Google Shape;1315;g146896240ee_0_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6" name="Google Shape;1316;g146896240ee_0_0"/>
          <p:cNvPicPr preferRelativeResize="0"/>
          <p:nvPr/>
        </p:nvPicPr>
        <p:blipFill rotWithShape="1">
          <a:blip r:embed="rId4">
            <a:alphaModFix/>
          </a:blip>
          <a:srcRect b="0" l="16804" r="16797" t="0"/>
          <a:stretch/>
        </p:blipFill>
        <p:spPr>
          <a:xfrm>
            <a:off x="4590565" y="0"/>
            <a:ext cx="455343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g146896240ee_0_1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2" name="Google Shape;1322;g146896240ee_0_14"/>
          <p:cNvPicPr preferRelativeResize="0"/>
          <p:nvPr/>
        </p:nvPicPr>
        <p:blipFill rotWithShape="1">
          <a:blip r:embed="rId3">
            <a:alphaModFix/>
          </a:blip>
          <a:srcRect b="0" l="3842" r="6808" t="0"/>
          <a:stretch/>
        </p:blipFill>
        <p:spPr>
          <a:xfrm>
            <a:off x="870425" y="1814000"/>
            <a:ext cx="2729999" cy="9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3" name="Google Shape;1323;g146896240ee_0_14"/>
          <p:cNvPicPr preferRelativeResize="0"/>
          <p:nvPr/>
        </p:nvPicPr>
        <p:blipFill rotWithShape="1">
          <a:blip r:embed="rId4">
            <a:alphaModFix/>
          </a:blip>
          <a:srcRect b="0" l="-630" r="39323" t="0"/>
          <a:stretch/>
        </p:blipFill>
        <p:spPr>
          <a:xfrm>
            <a:off x="4452400" y="0"/>
            <a:ext cx="47311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g146896240ee_0_2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9" name="Google Shape;1329;g146896240ee_0_20"/>
          <p:cNvPicPr preferRelativeResize="0"/>
          <p:nvPr/>
        </p:nvPicPr>
        <p:blipFill rotWithShape="1">
          <a:blip r:embed="rId3">
            <a:alphaModFix/>
          </a:blip>
          <a:srcRect b="0" l="8548" r="8538" t="0"/>
          <a:stretch/>
        </p:blipFill>
        <p:spPr>
          <a:xfrm>
            <a:off x="3855275" y="766775"/>
            <a:ext cx="5288724" cy="4376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30" name="Google Shape;1330;g146896240ee_0_20"/>
          <p:cNvSpPr txBox="1"/>
          <p:nvPr>
            <p:ph type="title"/>
          </p:nvPr>
        </p:nvSpPr>
        <p:spPr>
          <a:xfrm>
            <a:off x="0" y="2778000"/>
            <a:ext cx="3879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Alianza Magnolia Best Start </a:t>
            </a: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31" name="Google Shape;1331;g146896240ee_0_20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146896240ee_0_27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Google Shape;1337;g146896240ee_0_27"/>
          <p:cNvSpPr txBox="1"/>
          <p:nvPr>
            <p:ph type="title"/>
          </p:nvPr>
        </p:nvSpPr>
        <p:spPr>
          <a:xfrm>
            <a:off x="179925" y="2770875"/>
            <a:ext cx="30162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Angeles</a:t>
            </a:r>
            <a:r>
              <a:rPr b="1" lang="en-GB" sz="15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5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38" name="Google Shape;1338;g146896240ee_0_27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g146896240ee_0_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27333" y="766775"/>
            <a:ext cx="5816668" cy="436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146896240ee_0_3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5" name="Google Shape;1345;g146896240ee_0_34"/>
          <p:cNvSpPr txBox="1"/>
          <p:nvPr>
            <p:ph type="title"/>
          </p:nvPr>
        </p:nvSpPr>
        <p:spPr>
          <a:xfrm>
            <a:off x="135701" y="2778000"/>
            <a:ext cx="31347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Ambassador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46" name="Google Shape;1346;g146896240ee_0_34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g146896240ee_0_34"/>
          <p:cNvPicPr preferRelativeResize="0"/>
          <p:nvPr/>
        </p:nvPicPr>
        <p:blipFill rotWithShape="1">
          <a:blip r:embed="rId4">
            <a:alphaModFix/>
          </a:blip>
          <a:srcRect b="0" l="340" r="2126" t="0"/>
          <a:stretch/>
        </p:blipFill>
        <p:spPr>
          <a:xfrm>
            <a:off x="3452400" y="766775"/>
            <a:ext cx="5691602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146896240ee_0_41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3" name="Google Shape;1353;g146896240ee_0_41"/>
          <p:cNvSpPr txBox="1"/>
          <p:nvPr>
            <p:ph type="title"/>
          </p:nvPr>
        </p:nvSpPr>
        <p:spPr>
          <a:xfrm>
            <a:off x="135700" y="2777988"/>
            <a:ext cx="44595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Estrella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54" name="Google Shape;1354;g146896240ee_0_41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g146896240ee_0_41"/>
          <p:cNvPicPr preferRelativeResize="0"/>
          <p:nvPr/>
        </p:nvPicPr>
        <p:blipFill rotWithShape="1">
          <a:blip r:embed="rId4">
            <a:alphaModFix/>
          </a:blip>
          <a:srcRect b="0" l="11791" r="11791" t="0"/>
          <a:stretch/>
        </p:blipFill>
        <p:spPr>
          <a:xfrm>
            <a:off x="4684651" y="766775"/>
            <a:ext cx="4459351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11703d6e84f_0_2286"/>
          <p:cNvSpPr txBox="1"/>
          <p:nvPr>
            <p:ph type="title"/>
          </p:nvPr>
        </p:nvSpPr>
        <p:spPr>
          <a:xfrm>
            <a:off x="4784200" y="227930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Zoom Tips</a:t>
            </a:r>
            <a:endParaRPr i="1" sz="2600"/>
          </a:p>
        </p:txBody>
      </p:sp>
      <p:sp>
        <p:nvSpPr>
          <p:cNvPr id="1037" name="Google Shape;1037;g11703d6e84f_0_2286"/>
          <p:cNvSpPr txBox="1"/>
          <p:nvPr>
            <p:ph type="title"/>
          </p:nvPr>
        </p:nvSpPr>
        <p:spPr>
          <a:xfrm>
            <a:off x="714425" y="227930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Consejos 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para Zoom</a:t>
            </a:r>
            <a:endParaRPr sz="2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146896240ee_0_48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g146896240ee_0_48"/>
          <p:cNvSpPr txBox="1"/>
          <p:nvPr>
            <p:ph type="title"/>
          </p:nvPr>
        </p:nvSpPr>
        <p:spPr>
          <a:xfrm>
            <a:off x="296350" y="2765025"/>
            <a:ext cx="3048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Hope Street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b="1" sz="14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62" name="Google Shape;1362;g146896240ee_0_48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g146896240ee_0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5388" y="1359200"/>
            <a:ext cx="5618611" cy="3165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g146896240ee_0_55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9" name="Google Shape;1369;g146896240ee_0_55"/>
          <p:cNvPicPr preferRelativeResize="0"/>
          <p:nvPr/>
        </p:nvPicPr>
        <p:blipFill rotWithShape="1">
          <a:blip r:embed="rId3">
            <a:alphaModFix/>
          </a:blip>
          <a:srcRect b="0" l="0" r="9090" t="0"/>
          <a:stretch/>
        </p:blipFill>
        <p:spPr>
          <a:xfrm>
            <a:off x="3174247" y="766775"/>
            <a:ext cx="5969751" cy="4376726"/>
          </a:xfrm>
          <a:prstGeom prst="rect">
            <a:avLst/>
          </a:prstGeom>
          <a:noFill/>
          <a:ln>
            <a:noFill/>
          </a:ln>
        </p:spPr>
      </p:pic>
      <p:sp>
        <p:nvSpPr>
          <p:cNvPr id="1370" name="Google Shape;1370;g146896240ee_0_55"/>
          <p:cNvSpPr txBox="1"/>
          <p:nvPr>
            <p:ph type="title"/>
          </p:nvPr>
        </p:nvSpPr>
        <p:spPr>
          <a:xfrm>
            <a:off x="237325" y="2777988"/>
            <a:ext cx="2587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Richardson Park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71" name="Google Shape;1371;g146896240ee_0_55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146896240ee_0_6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Google Shape;1377;g146896240ee_0_62"/>
          <p:cNvSpPr txBox="1"/>
          <p:nvPr>
            <p:ph type="title"/>
          </p:nvPr>
        </p:nvSpPr>
        <p:spPr>
          <a:xfrm>
            <a:off x="237325" y="2784288"/>
            <a:ext cx="3678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San Pedro / All Peoples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378" name="Google Shape;1378;g146896240ee_0_62"/>
          <p:cNvPicPr preferRelativeResize="0"/>
          <p:nvPr/>
        </p:nvPicPr>
        <p:blipFill rotWithShape="1">
          <a:blip r:embed="rId3">
            <a:alphaModFix/>
          </a:blip>
          <a:srcRect b="0" l="3577" r="11028" t="0"/>
          <a:stretch/>
        </p:blipFill>
        <p:spPr>
          <a:xfrm>
            <a:off x="4146728" y="766775"/>
            <a:ext cx="4997274" cy="438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g146896240ee_0_62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146896240ee_0_69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g146896240ee_0_69"/>
          <p:cNvSpPr txBox="1"/>
          <p:nvPr>
            <p:ph type="title"/>
          </p:nvPr>
        </p:nvSpPr>
        <p:spPr>
          <a:xfrm>
            <a:off x="306900" y="2777975"/>
            <a:ext cx="3259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Universal Dream Team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86" name="Google Shape;1386;g146896240ee_0_69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7" name="Google Shape;1387;g146896240ee_0_69"/>
          <p:cNvPicPr preferRelativeResize="0"/>
          <p:nvPr/>
        </p:nvPicPr>
        <p:blipFill rotWithShape="1">
          <a:blip r:embed="rId4">
            <a:alphaModFix/>
          </a:blip>
          <a:srcRect b="0" l="11673" r="4878" t="7621"/>
          <a:stretch/>
        </p:blipFill>
        <p:spPr>
          <a:xfrm>
            <a:off x="3872805" y="766775"/>
            <a:ext cx="5271194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146896240ee_0_6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3" name="Google Shape;1393;g146896240ee_0_6"/>
          <p:cNvGrpSpPr/>
          <p:nvPr/>
        </p:nvGrpSpPr>
        <p:grpSpPr>
          <a:xfrm>
            <a:off x="685284" y="1859353"/>
            <a:ext cx="3216017" cy="1029915"/>
            <a:chOff x="2086751" y="109575"/>
            <a:chExt cx="1612200" cy="516300"/>
          </a:xfrm>
        </p:grpSpPr>
        <p:sp>
          <p:nvSpPr>
            <p:cNvPr id="1394" name="Google Shape;1394;g146896240ee_0_6"/>
            <p:cNvSpPr/>
            <p:nvPr/>
          </p:nvSpPr>
          <p:spPr>
            <a:xfrm>
              <a:off x="2086751" y="109575"/>
              <a:ext cx="1612200" cy="51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95" name="Google Shape;1395;g146896240ee_0_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17475" y="152425"/>
              <a:ext cx="1350752" cy="4305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96" name="Google Shape;1396;g146896240ee_0_6"/>
          <p:cNvPicPr preferRelativeResize="0"/>
          <p:nvPr/>
        </p:nvPicPr>
        <p:blipFill rotWithShape="1">
          <a:blip r:embed="rId4">
            <a:alphaModFix/>
          </a:blip>
          <a:srcRect b="14907" l="10933" r="42833" t="3672"/>
          <a:stretch/>
        </p:blipFill>
        <p:spPr>
          <a:xfrm>
            <a:off x="4590565" y="0"/>
            <a:ext cx="455343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1" name="Google Shape;1401;g146896240ee_0_82"/>
          <p:cNvPicPr preferRelativeResize="0"/>
          <p:nvPr/>
        </p:nvPicPr>
        <p:blipFill rotWithShape="1">
          <a:blip r:embed="rId3">
            <a:alphaModFix/>
          </a:blip>
          <a:srcRect b="11202" l="0" r="0" t="11204"/>
          <a:stretch/>
        </p:blipFill>
        <p:spPr>
          <a:xfrm>
            <a:off x="356025" y="1949700"/>
            <a:ext cx="3600523" cy="11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2" name="Google Shape;1402;g146896240ee_0_8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3" name="Google Shape;1403;g146896240ee_0_82"/>
          <p:cNvPicPr preferRelativeResize="0"/>
          <p:nvPr/>
        </p:nvPicPr>
        <p:blipFill rotWithShape="1">
          <a:blip r:embed="rId4">
            <a:alphaModFix/>
          </a:blip>
          <a:srcRect b="0" l="0" r="27985" t="0"/>
          <a:stretch/>
        </p:blipFill>
        <p:spPr>
          <a:xfrm>
            <a:off x="4466675" y="0"/>
            <a:ext cx="49386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26086a390f4_2_0"/>
          <p:cNvSpPr txBox="1"/>
          <p:nvPr>
            <p:ph type="title"/>
          </p:nvPr>
        </p:nvSpPr>
        <p:spPr>
          <a:xfrm>
            <a:off x="141025" y="766775"/>
            <a:ext cx="39663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000">
                <a:solidFill>
                  <a:srgbClr val="312E87"/>
                </a:solidFill>
              </a:rPr>
              <a:t>Actualización de la coalición</a:t>
            </a:r>
            <a:endParaRPr sz="2000">
              <a:solidFill>
                <a:srgbClr val="312E8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000">
                <a:solidFill>
                  <a:srgbClr val="312E87"/>
                </a:solidFill>
              </a:rPr>
              <a:t>¡Vivienda ahora!</a:t>
            </a:r>
            <a:endParaRPr sz="2000">
              <a:solidFill>
                <a:srgbClr val="312E87"/>
              </a:solidFill>
            </a:endParaRPr>
          </a:p>
        </p:txBody>
      </p:sp>
      <p:sp>
        <p:nvSpPr>
          <p:cNvPr id="1409" name="Google Shape;1409;g26086a390f4_2_0"/>
          <p:cNvSpPr txBox="1"/>
          <p:nvPr>
            <p:ph type="title"/>
          </p:nvPr>
        </p:nvSpPr>
        <p:spPr>
          <a:xfrm>
            <a:off x="839125" y="3699300"/>
            <a:ext cx="25701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100">
                <a:solidFill>
                  <a:schemeClr val="accent2"/>
                </a:solidFill>
              </a:rPr>
              <a:t>Housing Now!</a:t>
            </a:r>
            <a:endParaRPr i="1" sz="21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100">
                <a:solidFill>
                  <a:schemeClr val="accent2"/>
                </a:solidFill>
              </a:rPr>
              <a:t>Coalition Update</a:t>
            </a:r>
            <a:endParaRPr i="1" sz="2100">
              <a:solidFill>
                <a:schemeClr val="accent2"/>
              </a:solidFill>
            </a:endParaRPr>
          </a:p>
        </p:txBody>
      </p:sp>
      <p:pic>
        <p:nvPicPr>
          <p:cNvPr id="1410" name="Google Shape;1410;g26086a390f4_2_0"/>
          <p:cNvPicPr preferRelativeResize="0"/>
          <p:nvPr/>
        </p:nvPicPr>
        <p:blipFill rotWithShape="1">
          <a:blip r:embed="rId3">
            <a:alphaModFix/>
          </a:blip>
          <a:srcRect b="0" l="18832" r="18826" t="0"/>
          <a:stretch/>
        </p:blipFill>
        <p:spPr>
          <a:xfrm>
            <a:off x="4307600" y="-17450"/>
            <a:ext cx="4836398" cy="517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Google Shape;1411;g26086a390f4_2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9863" y="1695775"/>
            <a:ext cx="1128625" cy="175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2c2e65c9b7a_0_0"/>
          <p:cNvSpPr txBox="1"/>
          <p:nvPr>
            <p:ph type="title"/>
          </p:nvPr>
        </p:nvSpPr>
        <p:spPr>
          <a:xfrm>
            <a:off x="139225" y="859375"/>
            <a:ext cx="39699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000">
                <a:solidFill>
                  <a:srgbClr val="C93A26"/>
                </a:solidFill>
              </a:rPr>
              <a:t>Colaborativa para la Vivienda como Equidad de Salud</a:t>
            </a:r>
            <a:r>
              <a:rPr lang="en-GB" sz="2000">
                <a:solidFill>
                  <a:srgbClr val="C93A26"/>
                </a:solidFill>
              </a:rPr>
              <a:t> </a:t>
            </a:r>
            <a:endParaRPr sz="2000">
              <a:solidFill>
                <a:srgbClr val="C93A26"/>
              </a:solidFill>
            </a:endParaRPr>
          </a:p>
        </p:txBody>
      </p:sp>
      <p:sp>
        <p:nvSpPr>
          <p:cNvPr id="1417" name="Google Shape;1417;g2c2e65c9b7a_0_0"/>
          <p:cNvSpPr txBox="1"/>
          <p:nvPr>
            <p:ph type="title"/>
          </p:nvPr>
        </p:nvSpPr>
        <p:spPr>
          <a:xfrm>
            <a:off x="555225" y="3690950"/>
            <a:ext cx="29637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100">
                <a:solidFill>
                  <a:srgbClr val="C93A26"/>
                </a:solidFill>
              </a:rPr>
              <a:t>Housing justice as a Health Equity Collaborative</a:t>
            </a:r>
            <a:endParaRPr i="1" sz="2100">
              <a:solidFill>
                <a:srgbClr val="C93A26"/>
              </a:solidFill>
            </a:endParaRPr>
          </a:p>
        </p:txBody>
      </p:sp>
      <p:grpSp>
        <p:nvGrpSpPr>
          <p:cNvPr id="1418" name="Google Shape;1418;g2c2e65c9b7a_0_0"/>
          <p:cNvGrpSpPr/>
          <p:nvPr/>
        </p:nvGrpSpPr>
        <p:grpSpPr>
          <a:xfrm>
            <a:off x="4307600" y="0"/>
            <a:ext cx="4836401" cy="5143500"/>
            <a:chOff x="4307600" y="0"/>
            <a:chExt cx="4836401" cy="5143500"/>
          </a:xfrm>
        </p:grpSpPr>
        <p:pic>
          <p:nvPicPr>
            <p:cNvPr id="1419" name="Google Shape;1419;g2c2e65c9b7a_0_0"/>
            <p:cNvPicPr preferRelativeResize="0"/>
            <p:nvPr/>
          </p:nvPicPr>
          <p:blipFill rotWithShape="1">
            <a:blip r:embed="rId3">
              <a:alphaModFix/>
            </a:blip>
            <a:srcRect b="20817" l="10851" r="10851" t="0"/>
            <a:stretch/>
          </p:blipFill>
          <p:spPr>
            <a:xfrm>
              <a:off x="4307600" y="0"/>
              <a:ext cx="4836401" cy="4603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0" name="Google Shape;1420;g2c2e65c9b7a_0_0"/>
            <p:cNvPicPr preferRelativeResize="0"/>
            <p:nvPr/>
          </p:nvPicPr>
          <p:blipFill rotWithShape="1">
            <a:blip r:embed="rId3">
              <a:alphaModFix/>
            </a:blip>
            <a:srcRect b="20817" l="10851" r="10851" t="0"/>
            <a:stretch/>
          </p:blipFill>
          <p:spPr>
            <a:xfrm>
              <a:off x="4307600" y="539575"/>
              <a:ext cx="4836401" cy="46039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21" name="Google Shape;1421;g2c2e65c9b7a_0_0"/>
          <p:cNvPicPr preferRelativeResize="0"/>
          <p:nvPr/>
        </p:nvPicPr>
        <p:blipFill rotWithShape="1">
          <a:blip r:embed="rId4">
            <a:alphaModFix/>
          </a:blip>
          <a:srcRect b="7018" l="1492" r="3450" t="6967"/>
          <a:stretch/>
        </p:blipFill>
        <p:spPr>
          <a:xfrm>
            <a:off x="244925" y="2121575"/>
            <a:ext cx="3611375" cy="10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8702"/>
        </a:solidFill>
      </p:bgPr>
    </p:bg>
    <p:spTree>
      <p:nvGrpSpPr>
        <p:cNvPr id="1425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g13deda408f5_0_178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1427" name="Google Shape;1427;g13deda408f5_0_178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11703d6e84f_0_329"/>
          <p:cNvSpPr txBox="1"/>
          <p:nvPr>
            <p:ph type="title"/>
          </p:nvPr>
        </p:nvSpPr>
        <p:spPr>
          <a:xfrm>
            <a:off x="826125" y="21373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700"/>
              <a:t>Próximos Pasos</a:t>
            </a:r>
            <a:endParaRPr sz="2700"/>
          </a:p>
        </p:txBody>
      </p:sp>
      <p:sp>
        <p:nvSpPr>
          <p:cNvPr id="1433" name="Google Shape;1433;g11703d6e84f_0_329"/>
          <p:cNvSpPr txBox="1"/>
          <p:nvPr>
            <p:ph type="title"/>
          </p:nvPr>
        </p:nvSpPr>
        <p:spPr>
          <a:xfrm>
            <a:off x="4989600" y="21373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700"/>
              <a:t>Next Steps </a:t>
            </a:r>
            <a:endParaRPr sz="2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11703d6e84f_0_2292"/>
          <p:cNvSpPr txBox="1"/>
          <p:nvPr>
            <p:ph type="title"/>
          </p:nvPr>
        </p:nvSpPr>
        <p:spPr>
          <a:xfrm>
            <a:off x="6338775" y="915450"/>
            <a:ext cx="25947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Meeting Recording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today’s session will be recorded (large room), with the intention of posting it to our website and social media pages for future reference. 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You have the option of acknowledging agreement to the recording by selecting “got it” (blue button) or “leave meeting” (white button) to decline which will remove you from the meeting.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anything you share will be viewable/audible through recording.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mindful of this as it may influence what you decide and not share today.</a:t>
            </a:r>
            <a:endParaRPr i="1" sz="1000">
              <a:solidFill>
                <a:srgbClr val="313087"/>
              </a:solidFill>
            </a:endParaRPr>
          </a:p>
        </p:txBody>
      </p:sp>
      <p:sp>
        <p:nvSpPr>
          <p:cNvPr id="1043" name="Google Shape;1043;g11703d6e84f_0_2292"/>
          <p:cNvSpPr txBox="1"/>
          <p:nvPr>
            <p:ph type="title"/>
          </p:nvPr>
        </p:nvSpPr>
        <p:spPr>
          <a:xfrm>
            <a:off x="299750" y="904600"/>
            <a:ext cx="2594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Grabación de la Reunión</a:t>
            </a:r>
            <a:endParaRPr sz="2800">
              <a:solidFill>
                <a:srgbClr val="4EB648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la sesión de hoy se grabará (espacio grande), con la intención de publicarla en nuestro sitio web y en las páginas de las redes sociales para futuras referencias. 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Tiene la opción de aceptar la grabación seleccionando "</a:t>
            </a:r>
            <a:r>
              <a:rPr i="1" lang="en-GB" sz="1000">
                <a:solidFill>
                  <a:srgbClr val="313087"/>
                </a:solidFill>
              </a:rPr>
              <a:t>got it</a:t>
            </a:r>
            <a:r>
              <a:rPr lang="en-GB" sz="1000">
                <a:solidFill>
                  <a:srgbClr val="313087"/>
                </a:solidFill>
              </a:rPr>
              <a:t>" (botón azul) o "</a:t>
            </a:r>
            <a:r>
              <a:rPr i="1" lang="en-GB" sz="1000">
                <a:solidFill>
                  <a:srgbClr val="313087"/>
                </a:solidFill>
              </a:rPr>
              <a:t>leave meeting</a:t>
            </a:r>
            <a:r>
              <a:rPr lang="en-GB" sz="1000">
                <a:solidFill>
                  <a:srgbClr val="313087"/>
                </a:solidFill>
              </a:rPr>
              <a:t>" (botón blanco) para rechazar la, lo que le retirara de la reunión.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cualquier cosa que comparta será visible/audible a través de la grabación.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Por favor, sea consciente de esto ya que puede influir en lo que decida y no comparta hoy.</a:t>
            </a:r>
            <a:endParaRPr sz="1000"/>
          </a:p>
        </p:txBody>
      </p:sp>
      <p:pic>
        <p:nvPicPr>
          <p:cNvPr id="1044" name="Google Shape;1044;g11703d6e84f_0_2292"/>
          <p:cNvPicPr preferRelativeResize="0"/>
          <p:nvPr/>
        </p:nvPicPr>
        <p:blipFill rotWithShape="1">
          <a:blip r:embed="rId3">
            <a:alphaModFix/>
          </a:blip>
          <a:srcRect b="0" l="1417" r="1485" t="0"/>
          <a:stretch/>
        </p:blipFill>
        <p:spPr>
          <a:xfrm>
            <a:off x="2981976" y="1438300"/>
            <a:ext cx="3309175" cy="176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g11703d6e84f_0_2292"/>
          <p:cNvSpPr/>
          <p:nvPr/>
        </p:nvSpPr>
        <p:spPr>
          <a:xfrm>
            <a:off x="4891525" y="2674925"/>
            <a:ext cx="1447200" cy="5727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g13dd8609de3_2_1"/>
          <p:cNvSpPr txBox="1"/>
          <p:nvPr>
            <p:ph type="title"/>
          </p:nvPr>
        </p:nvSpPr>
        <p:spPr>
          <a:xfrm>
            <a:off x="4784200" y="231885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Collective Advocacy Updates</a:t>
            </a:r>
            <a:endParaRPr i="1" sz="2600"/>
          </a:p>
        </p:txBody>
      </p:sp>
      <p:sp>
        <p:nvSpPr>
          <p:cNvPr id="1439" name="Google Shape;1439;g13dd8609de3_2_1"/>
          <p:cNvSpPr txBox="1"/>
          <p:nvPr>
            <p:ph type="title"/>
          </p:nvPr>
        </p:nvSpPr>
        <p:spPr>
          <a:xfrm>
            <a:off x="714425" y="231885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Actualizaciones de Abogacía Colectiva</a:t>
            </a:r>
            <a:endParaRPr sz="2600"/>
          </a:p>
        </p:txBody>
      </p:sp>
      <p:grpSp>
        <p:nvGrpSpPr>
          <p:cNvPr id="1440" name="Google Shape;1440;g13dd8609de3_2_1"/>
          <p:cNvGrpSpPr/>
          <p:nvPr/>
        </p:nvGrpSpPr>
        <p:grpSpPr>
          <a:xfrm>
            <a:off x="2231459" y="90992"/>
            <a:ext cx="5300552" cy="627770"/>
            <a:chOff x="5033338" y="3089911"/>
            <a:chExt cx="7067402" cy="837026"/>
          </a:xfrm>
        </p:grpSpPr>
        <p:pic>
          <p:nvPicPr>
            <p:cNvPr id="1441" name="Google Shape;1441;g13dd8609de3_2_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33338" y="3089913"/>
              <a:ext cx="2602125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2" name="Google Shape;1442;g13dd8609de3_2_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498613" y="3089911"/>
              <a:ext cx="2602127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3" name="Google Shape;1443;g13dd8609de3_2_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635466" y="3089912"/>
              <a:ext cx="1938695" cy="837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2b78cf624b0_1_1467"/>
          <p:cNvSpPr/>
          <p:nvPr/>
        </p:nvSpPr>
        <p:spPr>
          <a:xfrm>
            <a:off x="7478765" y="2215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9" name="Google Shape;1449;g2b78cf624b0_1_1467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0" name="Google Shape;1450;g2b78cf624b0_1_1467"/>
          <p:cNvSpPr txBox="1"/>
          <p:nvPr/>
        </p:nvSpPr>
        <p:spPr>
          <a:xfrm>
            <a:off x="1672550" y="539800"/>
            <a:ext cx="14745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Fideicomisos de tierras comunitarias + TOPA (Oportunidad de compra para inquilinos)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Introducción a CLT y TOPA como estrategias equitativas de uso de la tierra.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Informes de los residentes sobre actividades alineadas.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51" name="Google Shape;1451;g2b78cf624b0_1_1467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Febrero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2" name="Google Shape;1452;g2b78cf624b0_1_1467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3" name="Google Shape;1453;g2b78cf624b0_1_1467"/>
          <p:cNvSpPr txBox="1"/>
          <p:nvPr/>
        </p:nvSpPr>
        <p:spPr>
          <a:xfrm>
            <a:off x="1672562" y="3104175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Land Trusts + TOPA (Tenant Opportunity to Purchase)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101 on CLTs and TOPAs as equitable land use strategies.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Report backs from residents about aligned activities.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54" name="Google Shape;1454;g2b78cf624b0_1_1467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February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5" name="Google Shape;1455;g2b78cf624b0_1_1467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6" name="Google Shape;1456;g2b78cf624b0_1_1467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7" name="Google Shape;1457;g2b78cf624b0_1_1467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Marzo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8" name="Google Shape;1458;g2b78cf624b0_1_1467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9" name="Google Shape;1459;g2b78cf624b0_1_1467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March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0" name="Google Shape;1460;g2b78cf624b0_1_1467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1" name="Google Shape;1461;g2b78cf624b0_1_1467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Abril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2" name="Google Shape;1462;g2b78cf624b0_1_1467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3" name="Google Shape;1463;g2b78cf624b0_1_1467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April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4" name="Google Shape;1464;g2b78cf624b0_1_1467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5" name="Google Shape;1465;g2b78cf624b0_1_1467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6" name="Google Shape;1466;g2b78cf624b0_1_1467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7" name="Google Shape;1467;g2b78cf624b0_1_1467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8" name="Google Shape;1468;g2b78cf624b0_1_1467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9" name="Google Shape;1469;g2b78cf624b0_1_1467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0" name="Google Shape;1470;g2b78cf624b0_1_1467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Junio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1" name="Google Shape;1471;g2b78cf624b0_1_1467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2" name="Google Shape;1472;g2b78cf624b0_1_1467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June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3" name="Google Shape;1473;g2b78cf624b0_1_1467"/>
          <p:cNvSpPr txBox="1"/>
          <p:nvPr/>
        </p:nvSpPr>
        <p:spPr>
          <a:xfrm>
            <a:off x="3021200" y="712675"/>
            <a:ext cx="1565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Desarrollo de Habilidades: Hablar en público y comentario en público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Usando datos y compartiendo su historia.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de elementos de vivienda y reuniones de consejo vecinal/concejo municipal.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474" name="Google Shape;1474;g2b78cf624b0_1_1467"/>
          <p:cNvGrpSpPr/>
          <p:nvPr/>
        </p:nvGrpSpPr>
        <p:grpSpPr>
          <a:xfrm>
            <a:off x="69872" y="2723120"/>
            <a:ext cx="1784711" cy="1589849"/>
            <a:chOff x="224863" y="3015838"/>
            <a:chExt cx="1695204" cy="1589849"/>
          </a:xfrm>
        </p:grpSpPr>
        <p:sp>
          <p:nvSpPr>
            <p:cNvPr id="1475" name="Google Shape;1475;g2b78cf624b0_1_1467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g2b78cf624b0_1_1467"/>
            <p:cNvSpPr txBox="1"/>
            <p:nvPr/>
          </p:nvSpPr>
          <p:spPr>
            <a:xfrm>
              <a:off x="224863" y="3329187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Skill Building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Democracy and Citizen-led Initiatives 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Signature Gathering (LAFWD/SAJE). 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Best practices, tips, information on house parties and LACAHSA timeline.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Report backs from residents about aligned activities.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477" name="Google Shape;1477;g2b78cf624b0_1_1467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January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478" name="Google Shape;1478;g2b78cf624b0_1_1467"/>
          <p:cNvGrpSpPr/>
          <p:nvPr/>
        </p:nvGrpSpPr>
        <p:grpSpPr>
          <a:xfrm>
            <a:off x="144050" y="780675"/>
            <a:ext cx="1710600" cy="1852692"/>
            <a:chOff x="144053" y="323475"/>
            <a:chExt cx="1710600" cy="1852692"/>
          </a:xfrm>
        </p:grpSpPr>
        <p:sp>
          <p:nvSpPr>
            <p:cNvPr id="1479" name="Google Shape;1479;g2b78cf624b0_1_1467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g2b78cf624b0_1_1467"/>
            <p:cNvSpPr txBox="1"/>
            <p:nvPr/>
          </p:nvSpPr>
          <p:spPr>
            <a:xfrm>
              <a:off x="144053" y="323475"/>
              <a:ext cx="1710600" cy="147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270000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Desarrollo de habilidades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Democracia e iniciativas lideradas por los ciudadanos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Recolección de firmas.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Mejores prácticas, consejos, información sobre fiestas en casa y cronograma de LACAHSA.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Informes de los residentes sobre actividades alineadas.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  </a:t>
              </a: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Actualizaciones 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481" name="Google Shape;1481;g2b78cf624b0_1_1467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Enero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482" name="Google Shape;1482;g2b78cf624b0_1_1467"/>
          <p:cNvSpPr txBox="1"/>
          <p:nvPr/>
        </p:nvSpPr>
        <p:spPr>
          <a:xfrm>
            <a:off x="4575675" y="712675"/>
            <a:ext cx="1565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Habilidades de comunicación: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Aprender sobre diferentes estilos de comunicación.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educar a familiares, amigos, vecinos y extraños.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Movilizar a la comunidad utilizando diferentes medios de comunicación: volantes, redes sociales.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83" name="Google Shape;1483;g2b78cf624b0_1_1467"/>
          <p:cNvSpPr txBox="1"/>
          <p:nvPr/>
        </p:nvSpPr>
        <p:spPr>
          <a:xfrm>
            <a:off x="6027225" y="712675"/>
            <a:ext cx="1474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Los miembros como maestros: educando a sus funcionarios electos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Temas y materias sobre los que los electos necesitan educación: herramientas y mejores prácticas.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Una revisión de la estructura y las oficinas del gobierno.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0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84" name="Google Shape;1484;g2b78cf624b0_1_1467"/>
          <p:cNvSpPr txBox="1"/>
          <p:nvPr/>
        </p:nvSpPr>
        <p:spPr>
          <a:xfrm>
            <a:off x="7478775" y="439625"/>
            <a:ext cx="14064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Planificación para hacer avanzar el trabajo + Reflexión/Evaluación (TODOS)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85" name="Google Shape;1485;g2b78cf624b0_1_1467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Skills Building: Public Speaking and Public Comment. 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Sharing your story and using data.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element updates and neighborhood council/city council meetings to listen to.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86" name="Google Shape;1486;g2b78cf624b0_1_1467"/>
          <p:cNvSpPr txBox="1"/>
          <p:nvPr/>
        </p:nvSpPr>
        <p:spPr>
          <a:xfrm>
            <a:off x="4575674" y="3113350"/>
            <a:ext cx="14745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Communications Skills: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8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Learning about different communication styles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Educating family, friends, neighbors and strangers.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Mobilizing the community using different mediums of communication: fliers, social media.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87" name="Google Shape;1487;g2b78cf624b0_1_1467"/>
          <p:cNvSpPr txBox="1"/>
          <p:nvPr/>
        </p:nvSpPr>
        <p:spPr>
          <a:xfrm>
            <a:off x="60272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Members as Teachers: Educating your Elected Officials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Topics/subjects that electeds need education on: tools and best practices.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review of government structure and offices.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88" name="Google Shape;1488;g2b78cf624b0_1_1467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Planning to Move the Work Forward + Reflection / Evaluation (ALL)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89" name="Google Shape;1489;g2b78cf624b0_1_1467"/>
          <p:cNvSpPr txBox="1"/>
          <p:nvPr>
            <p:ph type="title"/>
          </p:nvPr>
        </p:nvSpPr>
        <p:spPr>
          <a:xfrm>
            <a:off x="252300" y="102375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4EB648"/>
                </a:solidFill>
              </a:rPr>
              <a:t>Línea de Tiempo de Acción Colectiva</a:t>
            </a:r>
            <a:endParaRPr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4EB648"/>
                </a:solidFill>
              </a:rPr>
              <a:t>Best Start Región 1 -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2024</a:t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1490" name="Google Shape;1490;g2b78cf624b0_1_1467"/>
          <p:cNvSpPr txBox="1"/>
          <p:nvPr>
            <p:ph type="title"/>
          </p:nvPr>
        </p:nvSpPr>
        <p:spPr>
          <a:xfrm>
            <a:off x="207075" y="4687675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Best Start Region 1</a:t>
            </a:r>
            <a:endParaRPr i="1"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Collective Advocacy Timeline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2024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1494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95" name="Google Shape;1495;g2b78cf624b0_1_1513"/>
          <p:cNvCxnSpPr/>
          <p:nvPr/>
        </p:nvCxnSpPr>
        <p:spPr>
          <a:xfrm>
            <a:off x="256103" y="5427918"/>
            <a:ext cx="1541400" cy="0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id="1496" name="Google Shape;1496;g2b78cf624b0_1_15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3375" y="0"/>
            <a:ext cx="7021250" cy="526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7" name="Google Shape;1497;g2b78cf624b0_1_1513"/>
          <p:cNvSpPr txBox="1"/>
          <p:nvPr/>
        </p:nvSpPr>
        <p:spPr>
          <a:xfrm>
            <a:off x="3236925" y="3337975"/>
            <a:ext cx="53826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8" name="Google Shape;1498;g2b78cf624b0_1_1513"/>
          <p:cNvSpPr/>
          <p:nvPr/>
        </p:nvSpPr>
        <p:spPr>
          <a:xfrm>
            <a:off x="427550" y="269875"/>
            <a:ext cx="3381600" cy="13755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CALLS FOR PARTICIPATION!</a:t>
            </a:r>
            <a:endParaRPr b="0" i="0" sz="22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9" name="Google Shape;1499;g2b78cf624b0_1_1513"/>
          <p:cNvSpPr/>
          <p:nvPr/>
        </p:nvSpPr>
        <p:spPr>
          <a:xfrm>
            <a:off x="5674025" y="269875"/>
            <a:ext cx="3381600" cy="13755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LLAMADA PARA PARTICIPACION!</a:t>
            </a:r>
            <a:endParaRPr b="0" i="0" sz="2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2b78cf624b0_1_1521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3000"/>
            </a:blip>
            <a:stretch>
              <a:fillRect b="-13105" l="0" r="0" t="-13107"/>
            </a:stretch>
          </a:blipFill>
          <a:ln>
            <a:noFill/>
          </a:ln>
        </p:spPr>
      </p:sp>
      <p:sp>
        <p:nvSpPr>
          <p:cNvPr id="1505" name="Google Shape;1505;g2b78cf624b0_1_1521"/>
          <p:cNvSpPr txBox="1"/>
          <p:nvPr/>
        </p:nvSpPr>
        <p:spPr>
          <a:xfrm>
            <a:off x="0" y="321900"/>
            <a:ext cx="9144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b="0" i="0" lang="en-GB" sz="68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the election–March 5th </a:t>
            </a:r>
            <a:endParaRPr b="0" i="0" sz="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g2b78cf624b0_1_1521"/>
          <p:cNvSpPr txBox="1"/>
          <p:nvPr/>
        </p:nvSpPr>
        <p:spPr>
          <a:xfrm>
            <a:off x="1982250" y="2383900"/>
            <a:ext cx="5091600" cy="18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Find your precinct: </a:t>
            </a:r>
            <a:r>
              <a:rPr b="0" i="0" lang="en-GB" sz="1800" u="sng" cap="none" strike="noStrik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https://www.lavote.gov/apps/precinctsmaps</a:t>
            </a:r>
            <a:r>
              <a:rPr b="0" i="0" lang="en-GB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Check your voter status is up to date: </a:t>
            </a:r>
            <a:r>
              <a:rPr b="0" i="0" lang="en-GB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https://www.lavote.gov/vrstatus</a:t>
            </a:r>
            <a:r>
              <a:rPr b="0" i="0" lang="en-GB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g2b78cf624b0_1_1527"/>
          <p:cNvSpPr/>
          <p:nvPr/>
        </p:nvSpPr>
        <p:spPr>
          <a:xfrm>
            <a:off x="0" y="0"/>
            <a:ext cx="379476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3000"/>
            </a:blip>
            <a:stretch>
              <a:fillRect b="-13105" l="0" r="0" t="-13107"/>
            </a:stretch>
          </a:blipFill>
          <a:ln>
            <a:noFill/>
          </a:ln>
        </p:spPr>
      </p:sp>
      <p:sp>
        <p:nvSpPr>
          <p:cNvPr id="1512" name="Google Shape;1512;g2b78cf624b0_1_1527"/>
          <p:cNvSpPr txBox="1"/>
          <p:nvPr/>
        </p:nvSpPr>
        <p:spPr>
          <a:xfrm>
            <a:off x="0" y="766763"/>
            <a:ext cx="3073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GB" sz="50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KEY DATES</a:t>
            </a:r>
            <a:endParaRPr b="0" i="0" sz="5000" u="none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GB" sz="50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for march</a:t>
            </a:r>
            <a:endParaRPr b="0" i="0" sz="5000" u="none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513" name="Google Shape;1513;g2b78cf624b0_1_1527"/>
          <p:cNvSpPr txBox="1"/>
          <p:nvPr/>
        </p:nvSpPr>
        <p:spPr>
          <a:xfrm>
            <a:off x="3073200" y="107150"/>
            <a:ext cx="6102300" cy="50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fEBRUARY 5: </a:t>
            </a:r>
            <a:r>
              <a:rPr b="0" i="0" lang="en-GB" sz="2000" u="none" cap="none" strike="noStrik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mail-in BALLOTS DROP/drop-boxes open</a:t>
            </a:r>
            <a:endParaRPr b="0" i="0" sz="2000" u="none" cap="none" strike="noStrike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20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February 20: </a:t>
            </a:r>
            <a:r>
              <a:rPr b="0" i="0" lang="en-GB" sz="2000" u="none" cap="none" strike="noStrik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Last day to register to vote for the primary election</a:t>
            </a:r>
            <a:endParaRPr b="0" i="0" sz="2000" u="none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20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February 21 – March 5:  </a:t>
            </a:r>
            <a:r>
              <a:rPr b="0" i="0" lang="en-GB" sz="2000" u="none" cap="none" strike="noStrik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Same Day Registration available. Voters can "conditionally" register and vote a provisional ballot during this time	</a:t>
            </a:r>
            <a:endParaRPr b="0" i="0" sz="2000" u="none" cap="none" strike="noStrike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FEBRUARY 24: </a:t>
            </a:r>
            <a:r>
              <a:rPr b="0" i="0" lang="en-GB" sz="2000" u="none" cap="none" strike="noStrik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“11 DAY VOTE CENTERS” OPEN</a:t>
            </a:r>
            <a:endParaRPr b="0" i="0" sz="2000" u="none" cap="none" strike="noStrike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MARCH 2: </a:t>
            </a:r>
            <a:r>
              <a:rPr b="0" i="0" lang="en-GB" sz="2000" u="none" cap="none" strike="noStrik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“4 DAY VOTE CENTERS” OPEN</a:t>
            </a:r>
            <a:endParaRPr b="0" i="0" sz="2000" u="none" cap="none" strike="noStrike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MARCH 5: </a:t>
            </a:r>
            <a:r>
              <a:rPr b="0" i="0" lang="en-GB" sz="2000" u="none" cap="none" strike="noStrik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ELECTION</a:t>
            </a:r>
            <a:endParaRPr b="0" i="0" sz="2000" u="none" cap="none" strike="noStrike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april 4: </a:t>
            </a:r>
            <a:r>
              <a:rPr b="0" i="0" lang="en-GB" sz="2000" u="none" cap="none" strike="noStrik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results completely tabulated</a:t>
            </a:r>
            <a:endParaRPr b="0" i="0" sz="2000" u="none" cap="none" strike="noStrike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sng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lavote.gov</a:t>
            </a:r>
            <a:endParaRPr b="0" i="0" sz="2000" u="sng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514" name="Google Shape;1514;g2b78cf624b0_1_1527"/>
          <p:cNvSpPr txBox="1"/>
          <p:nvPr/>
        </p:nvSpPr>
        <p:spPr>
          <a:xfrm>
            <a:off x="155475" y="3277850"/>
            <a:ext cx="2332200" cy="11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check your voter registration status </a:t>
            </a:r>
            <a:r>
              <a:rPr b="0" i="0" lang="en-GB" sz="2000" u="sng" cap="none" strike="noStrike">
                <a:solidFill>
                  <a:schemeClr val="hlink"/>
                </a:solidFill>
                <a:latin typeface="Staatliches"/>
                <a:ea typeface="Staatliches"/>
                <a:cs typeface="Staatliches"/>
                <a:sym typeface="Staatliches"/>
                <a:hlinkClick r:id="rId4"/>
              </a:rPr>
              <a:t>https://voterstatus.sos.ca.gov/</a:t>
            </a:r>
            <a:r>
              <a:rPr b="0" i="0" lang="en-GB" sz="2000" u="none" cap="none" strike="noStrik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 </a:t>
            </a:r>
            <a:r>
              <a:rPr b="0" i="0" lang="en-GB" sz="20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	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2b78cf624b0_1_1534"/>
          <p:cNvSpPr/>
          <p:nvPr/>
        </p:nvSpPr>
        <p:spPr>
          <a:xfrm>
            <a:off x="-11425" y="-51825"/>
            <a:ext cx="379476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3000"/>
            </a:blip>
            <a:stretch>
              <a:fillRect b="-13105" l="0" r="0" t="-13107"/>
            </a:stretch>
          </a:blipFill>
          <a:ln>
            <a:noFill/>
          </a:ln>
        </p:spPr>
      </p:sp>
      <p:sp>
        <p:nvSpPr>
          <p:cNvPr id="1520" name="Google Shape;1520;g2b78cf624b0_1_1534"/>
          <p:cNvSpPr txBox="1"/>
          <p:nvPr/>
        </p:nvSpPr>
        <p:spPr>
          <a:xfrm>
            <a:off x="349350" y="495300"/>
            <a:ext cx="3073200" cy="3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b="0" i="0" lang="en-GB" sz="53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National,</a:t>
            </a:r>
            <a:endParaRPr b="0" i="0" sz="5300" u="none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b="0" i="0" lang="en-GB" sz="53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state, and LA county OFFICES </a:t>
            </a:r>
            <a:endParaRPr b="0" i="0" sz="5300" u="none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b="0" i="0" lang="en-GB" sz="53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In</a:t>
            </a:r>
            <a:endParaRPr b="0" i="0" sz="5300" u="none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b="0" i="0" lang="en-GB" sz="53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 march</a:t>
            </a:r>
            <a:endParaRPr b="0" i="0" sz="5300" u="none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521" name="Google Shape;1521;g2b78cf624b0_1_1534"/>
          <p:cNvSpPr txBox="1"/>
          <p:nvPr/>
        </p:nvSpPr>
        <p:spPr>
          <a:xfrm>
            <a:off x="4035388" y="82113"/>
            <a:ext cx="4387200" cy="51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FEDERAL:</a:t>
            </a:r>
            <a:endParaRPr b="0" i="0" sz="2100" u="none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president</a:t>
            </a:r>
            <a:endParaRPr b="0" i="0" sz="2100" u="none" cap="none" strike="noStrike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senate</a:t>
            </a:r>
            <a:endParaRPr b="0" i="0" sz="2100" u="none" cap="none" strike="noStrike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house of representatives</a:t>
            </a:r>
            <a:endParaRPr b="0" i="0" sz="2100" u="none" cap="none" strike="noStrike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state legislative: </a:t>
            </a:r>
            <a:endParaRPr b="0" i="0" sz="2100" u="none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assembly districts</a:t>
            </a:r>
            <a:endParaRPr b="0" i="0" sz="2100" u="none" cap="none" strike="noStrike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state senate districts</a:t>
            </a:r>
            <a:endParaRPr b="0" i="0" sz="2100" u="none" cap="none" strike="noStrike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LA COUNTY: </a:t>
            </a:r>
            <a:endParaRPr b="0" i="0" sz="2100" u="none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supervisorial districts 2,4, 5</a:t>
            </a:r>
            <a:endParaRPr b="0" i="0" sz="2100" u="none" cap="none" strike="noStrike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district attorney</a:t>
            </a:r>
            <a:endParaRPr b="0" i="0" sz="2100" u="none" cap="none" strike="noStrike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judicial seats</a:t>
            </a:r>
            <a:endParaRPr b="0" i="0" sz="2100" u="sng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522" name="Google Shape;1522;g2b78cf624b0_1_1534"/>
          <p:cNvSpPr txBox="1"/>
          <p:nvPr/>
        </p:nvSpPr>
        <p:spPr>
          <a:xfrm>
            <a:off x="220250" y="4340225"/>
            <a:ext cx="3653700" cy="7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Find your offices at </a:t>
            </a:r>
            <a:r>
              <a:rPr b="0" i="0" lang="en-GB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https://www.lavote.gov/apps/precinctsmaps</a:t>
            </a:r>
            <a:r>
              <a:rPr b="0" i="0" lang="en-GB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g2b78cf624b0_1_1541"/>
          <p:cNvSpPr/>
          <p:nvPr/>
        </p:nvSpPr>
        <p:spPr>
          <a:xfrm>
            <a:off x="0" y="0"/>
            <a:ext cx="379476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3000"/>
            </a:blip>
            <a:stretch>
              <a:fillRect b="-13105" l="0" r="0" t="-13107"/>
            </a:stretch>
          </a:blipFill>
          <a:ln>
            <a:noFill/>
          </a:ln>
        </p:spPr>
      </p:sp>
      <p:sp>
        <p:nvSpPr>
          <p:cNvPr id="1528" name="Google Shape;1528;g2b78cf624b0_1_1541"/>
          <p:cNvSpPr txBox="1"/>
          <p:nvPr/>
        </p:nvSpPr>
        <p:spPr>
          <a:xfrm>
            <a:off x="3202300" y="55350"/>
            <a:ext cx="5941800" cy="47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Education district elections: </a:t>
            </a:r>
            <a:endParaRPr b="0" i="0" sz="2100" u="none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Compton</a:t>
            </a:r>
            <a:r>
              <a:rPr b="0" i="0" lang="en-GB" sz="2100" u="none" cap="none" strike="noStrik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 Trustee Area 2, 4, 6 </a:t>
            </a:r>
            <a:endParaRPr b="0" i="0" sz="2100" u="none" cap="none" strike="noStrike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1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Los Angeles Unified School District</a:t>
            </a:r>
            <a:r>
              <a:rPr b="0" i="0" lang="en-GB" sz="2100" u="none" cap="none" strike="noStrik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 Board of education Districts 1, 3, 5 and 7</a:t>
            </a:r>
            <a:endParaRPr b="0" i="0" sz="2100" u="none" cap="none" strike="noStrike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CITy elections: </a:t>
            </a:r>
            <a:endParaRPr b="0" i="0" sz="2100" u="none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City of bell</a:t>
            </a:r>
            <a:r>
              <a:rPr b="0" i="0" lang="en-GB" sz="2100" u="none" cap="none" strike="noStrik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  3 council seats, city measure</a:t>
            </a:r>
            <a:endParaRPr b="0" i="0" sz="2100" u="none" cap="none" strike="noStrike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Compton </a:t>
            </a:r>
            <a:r>
              <a:rPr b="0" i="0" lang="en-GB" sz="2100" u="none" cap="none" strike="noStrik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  2 council seats (1&amp;4), city clerk, city attorney</a:t>
            </a:r>
            <a:endParaRPr b="0" i="0" sz="2100" u="none" cap="none" strike="noStrike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Huntington Park </a:t>
            </a:r>
            <a:r>
              <a:rPr b="0" i="0" lang="en-GB" sz="2100" u="none" cap="none" strike="noStrik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4 Council seats, 2 city MEASures</a:t>
            </a:r>
            <a:endParaRPr b="0" i="0" sz="2100" u="none" cap="none" strike="noStrike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21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Los Angeles City Primary</a:t>
            </a:r>
            <a:r>
              <a:rPr b="0" i="0" lang="en-GB" sz="2100" u="none" cap="none" strike="noStrik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 Districts 2, 4, 6, 8, 10, 12 and 14 , city measure</a:t>
            </a:r>
            <a:endParaRPr b="0" i="0" sz="2100" u="none" cap="none" strike="noStrike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2100" u="sng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529" name="Google Shape;1529;g2b78cf624b0_1_1541"/>
          <p:cNvSpPr txBox="1"/>
          <p:nvPr/>
        </p:nvSpPr>
        <p:spPr>
          <a:xfrm>
            <a:off x="129100" y="456425"/>
            <a:ext cx="3073200" cy="26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b="0" i="0" lang="en-GB" sz="53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City elections</a:t>
            </a:r>
            <a:endParaRPr b="0" i="0" sz="5300" u="none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b="0" i="0" lang="en-GB" sz="53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In</a:t>
            </a:r>
            <a:endParaRPr b="0" i="0" sz="5300" u="none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b="0" i="0" lang="en-GB" sz="5300" u="none" cap="none" strike="noStrike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march</a:t>
            </a:r>
            <a:endParaRPr b="0" i="0" sz="5300" u="none" cap="none" strike="noStrike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530" name="Google Shape;1530;g2b78cf624b0_1_1541"/>
          <p:cNvSpPr txBox="1"/>
          <p:nvPr/>
        </p:nvSpPr>
        <p:spPr>
          <a:xfrm>
            <a:off x="247000" y="3067025"/>
            <a:ext cx="2837400" cy="12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Find your precinct: </a:t>
            </a:r>
            <a:r>
              <a:rPr b="0" i="0" lang="en-GB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https://www.lavote.gov/apps/precinctsmaps</a:t>
            </a:r>
            <a:r>
              <a:rPr b="0" i="0" lang="en-GB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https://www.lavote.gov/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EB648"/>
        </a:solidFill>
      </p:bgPr>
    </p:bg>
    <p:spTree>
      <p:nvGrpSpPr>
        <p:cNvPr id="1534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21d65d0f999_1_0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1536" name="Google Shape;1536;g21d65d0f999_1_0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2E87"/>
        </a:solidFill>
      </p:bgPr>
    </p:bg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2591c3b3ac1_0_12"/>
          <p:cNvSpPr txBox="1"/>
          <p:nvPr>
            <p:ph type="title"/>
          </p:nvPr>
        </p:nvSpPr>
        <p:spPr>
          <a:xfrm>
            <a:off x="82100" y="1858275"/>
            <a:ext cx="4265700" cy="132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Presentación de Medi-Cal: The Children’s Partnership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i="1" sz="2600"/>
          </a:p>
        </p:txBody>
      </p:sp>
      <p:sp>
        <p:nvSpPr>
          <p:cNvPr id="1542" name="Google Shape;1542;g2591c3b3ac1_0_12"/>
          <p:cNvSpPr txBox="1"/>
          <p:nvPr/>
        </p:nvSpPr>
        <p:spPr>
          <a:xfrm>
            <a:off x="5028600" y="1701750"/>
            <a:ext cx="38955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</a:rPr>
              <a:t>Medi-Cal Presentation: The Children’s Partnership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9BD7"/>
        </a:solidFill>
      </p:bgPr>
    </p:bg>
    <p:spTree>
      <p:nvGrpSpPr>
        <p:cNvPr id="1546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1b3fd2847b1_0_0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Community Resource Mobilization</a:t>
            </a:r>
            <a:endParaRPr i="1" sz="2200"/>
          </a:p>
        </p:txBody>
      </p:sp>
      <p:sp>
        <p:nvSpPr>
          <p:cNvPr id="1548" name="Google Shape;1548;g1b3fd2847b1_0_0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Movilización de recursos comunitarios</a:t>
            </a:r>
            <a:endParaRPr sz="2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11703d6e84f_0_2300"/>
          <p:cNvSpPr txBox="1"/>
          <p:nvPr>
            <p:ph type="title"/>
          </p:nvPr>
        </p:nvSpPr>
        <p:spPr>
          <a:xfrm>
            <a:off x="5899050" y="915450"/>
            <a:ext cx="30345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prefer to listen to the entire presentation in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r>
              <a:rPr i="1" lang="en-GB" sz="1350">
                <a:solidFill>
                  <a:srgbClr val="313087"/>
                </a:solidFill>
              </a:rPr>
              <a:t>, click on the </a:t>
            </a:r>
            <a:r>
              <a:rPr i="1" lang="en-GB" sz="1350">
                <a:solidFill>
                  <a:srgbClr val="EE2A7B"/>
                </a:solidFill>
              </a:rPr>
              <a:t>Interpretation</a:t>
            </a:r>
            <a:r>
              <a:rPr i="1" lang="en-GB" sz="1350">
                <a:solidFill>
                  <a:srgbClr val="313087"/>
                </a:solidFill>
              </a:rPr>
              <a:t> symbol at the bottom of the Zoom platform and then select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experience </a:t>
            </a:r>
            <a:r>
              <a:rPr i="1" lang="en-GB" sz="1350">
                <a:solidFill>
                  <a:srgbClr val="EE2A7B"/>
                </a:solidFill>
              </a:rPr>
              <a:t>technical issues</a:t>
            </a:r>
            <a:r>
              <a:rPr i="1" lang="en-GB" sz="1350">
                <a:solidFill>
                  <a:srgbClr val="313087"/>
                </a:solidFill>
              </a:rPr>
              <a:t> during the meeting, please type in </a:t>
            </a:r>
            <a:r>
              <a:rPr i="1" lang="en-GB" sz="1350">
                <a:solidFill>
                  <a:srgbClr val="EE2A7B"/>
                </a:solidFill>
              </a:rPr>
              <a:t>chat box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Take </a:t>
            </a:r>
            <a:r>
              <a:rPr i="1" lang="en-GB" sz="1350">
                <a:solidFill>
                  <a:srgbClr val="EE2A7B"/>
                </a:solidFill>
              </a:rPr>
              <a:t>breaks </a:t>
            </a:r>
            <a:r>
              <a:rPr i="1" lang="en-GB" sz="1350">
                <a:solidFill>
                  <a:srgbClr val="313087"/>
                </a:solidFill>
              </a:rPr>
              <a:t>when you need to take care of yourself or family.</a:t>
            </a:r>
            <a:endParaRPr i="1" sz="1350">
              <a:solidFill>
                <a:srgbClr val="313087"/>
              </a:solidFill>
            </a:endParaRPr>
          </a:p>
        </p:txBody>
      </p:sp>
      <p:sp>
        <p:nvSpPr>
          <p:cNvPr id="1051" name="Google Shape;1051;g11703d6e84f_0_2300"/>
          <p:cNvSpPr txBox="1"/>
          <p:nvPr>
            <p:ph type="title"/>
          </p:nvPr>
        </p:nvSpPr>
        <p:spPr>
          <a:xfrm>
            <a:off x="299750" y="904600"/>
            <a:ext cx="3034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prefiere escuchar toda la presentación en </a:t>
            </a:r>
            <a:r>
              <a:rPr lang="en-GB" sz="1350">
                <a:solidFill>
                  <a:srgbClr val="EE2A7B"/>
                </a:solidFill>
              </a:rPr>
              <a:t>español</a:t>
            </a:r>
            <a:r>
              <a:rPr lang="en-GB" sz="1350">
                <a:solidFill>
                  <a:srgbClr val="313087"/>
                </a:solidFill>
              </a:rPr>
              <a:t>, por favor, presione el símbolo de </a:t>
            </a:r>
            <a:r>
              <a:rPr lang="en-GB" sz="1350">
                <a:solidFill>
                  <a:srgbClr val="EE2A7B"/>
                </a:solidFill>
              </a:rPr>
              <a:t>“Interpretation”</a:t>
            </a:r>
            <a:r>
              <a:rPr lang="en-GB" sz="1350">
                <a:solidFill>
                  <a:srgbClr val="313087"/>
                </a:solidFill>
              </a:rPr>
              <a:t> abajo de la pantalla de Zoom y luego elija </a:t>
            </a:r>
            <a:r>
              <a:rPr lang="en-GB" sz="1350">
                <a:solidFill>
                  <a:srgbClr val="EE2A7B"/>
                </a:solidFill>
              </a:rPr>
              <a:t>“Spanish”</a:t>
            </a:r>
            <a:endParaRPr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tiene </a:t>
            </a:r>
            <a:r>
              <a:rPr lang="en-GB" sz="1350">
                <a:solidFill>
                  <a:srgbClr val="EE2A7B"/>
                </a:solidFill>
              </a:rPr>
              <a:t>problemas técnicos</a:t>
            </a:r>
            <a:r>
              <a:rPr lang="en-GB" sz="1350">
                <a:solidFill>
                  <a:srgbClr val="313087"/>
                </a:solidFill>
              </a:rPr>
              <a:t> durante la reunión, por favor escriba en el </a:t>
            </a:r>
            <a:r>
              <a:rPr lang="en-GB" sz="1350">
                <a:solidFill>
                  <a:srgbClr val="EC008C"/>
                </a:solidFill>
              </a:rPr>
              <a:t>chat </a:t>
            </a:r>
            <a:endParaRPr sz="1350">
              <a:solidFill>
                <a:srgbClr val="EC008C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Tome </a:t>
            </a:r>
            <a:r>
              <a:rPr lang="en-GB" sz="1350">
                <a:solidFill>
                  <a:srgbClr val="EE2A7B"/>
                </a:solidFill>
              </a:rPr>
              <a:t>descansos</a:t>
            </a:r>
            <a:r>
              <a:rPr lang="en-GB" sz="1350">
                <a:solidFill>
                  <a:srgbClr val="313087"/>
                </a:solidFill>
              </a:rPr>
              <a:t> cuando necesite cuidarse a sí mismo o a su familia.</a:t>
            </a:r>
            <a:endParaRPr sz="1350">
              <a:solidFill>
                <a:srgbClr val="313087"/>
              </a:solidFill>
            </a:endParaRPr>
          </a:p>
        </p:txBody>
      </p:sp>
      <p:pic>
        <p:nvPicPr>
          <p:cNvPr id="1052" name="Google Shape;1052;g11703d6e84f_0_23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8086" y="1369625"/>
            <a:ext cx="2077139" cy="2004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3" name="Google Shape;1053;g11703d6e84f_0_2300"/>
          <p:cNvCxnSpPr/>
          <p:nvPr/>
        </p:nvCxnSpPr>
        <p:spPr>
          <a:xfrm flipH="1" rot="10800000">
            <a:off x="3179125" y="2210875"/>
            <a:ext cx="569400" cy="66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054" name="Google Shape;1054;g11703d6e84f_0_2300"/>
          <p:cNvCxnSpPr/>
          <p:nvPr/>
        </p:nvCxnSpPr>
        <p:spPr>
          <a:xfrm flipH="1">
            <a:off x="4468350" y="1888700"/>
            <a:ext cx="1586400" cy="6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55" name="Google Shape;1055;g11703d6e84f_0_2300"/>
          <p:cNvSpPr/>
          <p:nvPr/>
        </p:nvSpPr>
        <p:spPr>
          <a:xfrm>
            <a:off x="3411775" y="2794925"/>
            <a:ext cx="1381800" cy="6915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2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1cf0c18d11d_1_6"/>
          <p:cNvSpPr txBox="1"/>
          <p:nvPr/>
        </p:nvSpPr>
        <p:spPr>
          <a:xfrm>
            <a:off x="3316200" y="12525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BestStartRegion1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554" name="Google Shape;1554;g1cf0c18d11d_1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0200" y="2047175"/>
            <a:ext cx="1552010" cy="10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5" name="Google Shape;1555;g1cf0c18d11d_1_6"/>
          <p:cNvSpPr txBox="1"/>
          <p:nvPr/>
        </p:nvSpPr>
        <p:spPr>
          <a:xfrm>
            <a:off x="3316200" y="1821431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56" name="Google Shape;1556;g1cf0c18d11d_1_6"/>
          <p:cNvSpPr txBox="1"/>
          <p:nvPr/>
        </p:nvSpPr>
        <p:spPr>
          <a:xfrm>
            <a:off x="3316200" y="23902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8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BestStartMetroLA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57" name="Google Shape;1557;g1cf0c18d11d_1_6"/>
          <p:cNvSpPr txBox="1"/>
          <p:nvPr/>
        </p:nvSpPr>
        <p:spPr>
          <a:xfrm>
            <a:off x="3316200" y="2959150"/>
            <a:ext cx="474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0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BestStartSouthElMonteElMonte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58" name="Google Shape;1558;g1cf0c18d11d_1_6"/>
          <p:cNvSpPr txBox="1"/>
          <p:nvPr/>
        </p:nvSpPr>
        <p:spPr>
          <a:xfrm>
            <a:off x="3316200" y="3528000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2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62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g21299b039ac_14_2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1564" name="Google Shape;1564;g21299b039ac_14_2"/>
          <p:cNvSpPr txBox="1"/>
          <p:nvPr>
            <p:ph idx="1" type="body"/>
          </p:nvPr>
        </p:nvSpPr>
        <p:spPr>
          <a:xfrm>
            <a:off x="4974525" y="1899875"/>
            <a:ext cx="37473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i="1" lang="en-GB" sz="1500">
                <a:solidFill>
                  <a:srgbClr val="EC008C"/>
                </a:solidFill>
              </a:rPr>
              <a:t>Thursday , March 28, 2024</a:t>
            </a:r>
            <a:br>
              <a:rPr b="1" i="1" lang="en-GB" sz="1500">
                <a:solidFill>
                  <a:srgbClr val="EC008C"/>
                </a:solidFill>
              </a:rPr>
            </a:br>
            <a:r>
              <a:rPr i="1" lang="en-GB" sz="1500">
                <a:solidFill>
                  <a:srgbClr val="EC008C"/>
                </a:solidFill>
              </a:rPr>
              <a:t>9:00 am-12:00 pm</a:t>
            </a:r>
            <a:endParaRPr i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EC008C"/>
                </a:solidFill>
              </a:rPr>
              <a:t>—-------------------------------------------</a:t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Monday, April 22, 2024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Thursday, April 25, 2024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1" i="1" sz="1500">
              <a:solidFill>
                <a:schemeClr val="accent2"/>
              </a:solidFill>
            </a:endParaRPr>
          </a:p>
        </p:txBody>
      </p:sp>
      <p:sp>
        <p:nvSpPr>
          <p:cNvPr id="1565" name="Google Shape;1565;g21299b039ac_14_2"/>
          <p:cNvSpPr txBox="1"/>
          <p:nvPr>
            <p:ph type="title"/>
          </p:nvPr>
        </p:nvSpPr>
        <p:spPr>
          <a:xfrm>
            <a:off x="495500" y="853925"/>
            <a:ext cx="3921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1566" name="Google Shape;1566;g21299b039ac_14_2"/>
          <p:cNvSpPr txBox="1"/>
          <p:nvPr>
            <p:ph idx="1" type="body"/>
          </p:nvPr>
        </p:nvSpPr>
        <p:spPr>
          <a:xfrm>
            <a:off x="534650" y="1953675"/>
            <a:ext cx="38436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lang="en-GB" sz="1500">
                <a:solidFill>
                  <a:srgbClr val="EC008C"/>
                </a:solidFill>
              </a:rPr>
              <a:t>Jueves, 28 de Marzo, 2024</a:t>
            </a:r>
            <a:br>
              <a:rPr b="1" lang="en-GB" sz="1500">
                <a:solidFill>
                  <a:srgbClr val="EC008C"/>
                </a:solidFill>
              </a:rPr>
            </a:br>
            <a:r>
              <a:rPr lang="en-GB" sz="1500">
                <a:solidFill>
                  <a:srgbClr val="EC008C"/>
                </a:solidFill>
              </a:rPr>
              <a:t>9:00 am-12:00 pm</a:t>
            </a:r>
            <a:endParaRPr b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EC008C"/>
                </a:solidFill>
              </a:rPr>
              <a:t>—----------------------------------------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Lunes, 22 de Abril, 2024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Jueves, 25 de Abril, 2024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1" sz="15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g2b78cf624b0_1_1830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1572" name="Google Shape;1572;g2b78cf624b0_1_1830"/>
          <p:cNvSpPr txBox="1"/>
          <p:nvPr>
            <p:ph idx="1" type="body"/>
          </p:nvPr>
        </p:nvSpPr>
        <p:spPr>
          <a:xfrm>
            <a:off x="4974525" y="1899875"/>
            <a:ext cx="37473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Monday, April 22, 2024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Thursday, April 25, 2024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1" i="1" sz="1500">
              <a:solidFill>
                <a:schemeClr val="accent2"/>
              </a:solidFill>
            </a:endParaRPr>
          </a:p>
        </p:txBody>
      </p:sp>
      <p:sp>
        <p:nvSpPr>
          <p:cNvPr id="1573" name="Google Shape;1573;g2b78cf624b0_1_1830"/>
          <p:cNvSpPr txBox="1"/>
          <p:nvPr>
            <p:ph type="title"/>
          </p:nvPr>
        </p:nvSpPr>
        <p:spPr>
          <a:xfrm>
            <a:off x="495500" y="853925"/>
            <a:ext cx="3921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1574" name="Google Shape;1574;g2b78cf624b0_1_1830"/>
          <p:cNvSpPr txBox="1"/>
          <p:nvPr>
            <p:ph idx="1" type="body"/>
          </p:nvPr>
        </p:nvSpPr>
        <p:spPr>
          <a:xfrm>
            <a:off x="534650" y="1953675"/>
            <a:ext cx="38436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Lunes, 22 de April, 2024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Jueves, 25 de Abril, 2024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1" sz="15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578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11703d6e84f_0_132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Evaluación</a:t>
            </a:r>
            <a:endParaRPr sz="3400"/>
          </a:p>
        </p:txBody>
      </p:sp>
      <p:sp>
        <p:nvSpPr>
          <p:cNvPr id="1580" name="Google Shape;1580;g11703d6e84f_0_132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Evaluation</a:t>
            </a:r>
            <a:endParaRPr sz="34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4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g11703d6e84f_0_137"/>
          <p:cNvSpPr txBox="1"/>
          <p:nvPr>
            <p:ph type="title"/>
          </p:nvPr>
        </p:nvSpPr>
        <p:spPr>
          <a:xfrm>
            <a:off x="588750" y="1041625"/>
            <a:ext cx="3962400" cy="333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000">
                <a:solidFill>
                  <a:srgbClr val="EC008C"/>
                </a:solidFill>
              </a:rPr>
              <a:t>Evaluación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1586" name="Google Shape;1586;g11703d6e84f_0_137"/>
          <p:cNvSpPr txBox="1"/>
          <p:nvPr>
            <p:ph type="title"/>
          </p:nvPr>
        </p:nvSpPr>
        <p:spPr>
          <a:xfrm>
            <a:off x="4880075" y="1041625"/>
            <a:ext cx="38553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000">
                <a:solidFill>
                  <a:srgbClr val="EC008C"/>
                </a:solidFill>
              </a:rPr>
              <a:t>Evaluation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1587" name="Google Shape;1587;g11703d6e84f_0_137"/>
          <p:cNvSpPr txBox="1"/>
          <p:nvPr/>
        </p:nvSpPr>
        <p:spPr>
          <a:xfrm>
            <a:off x="4826525" y="1576825"/>
            <a:ext cx="3962400" cy="3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Please complete the Evaluation Form to help us understand how we are doing our work: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Monday, 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March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 2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2024</a:t>
            </a:r>
            <a:endParaRPr b="1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u="sng">
                <a:solidFill>
                  <a:schemeClr val="hlink"/>
                </a:solidFill>
                <a:hlinkClick r:id="rId3"/>
              </a:rPr>
              <a:t>https://docs.google.com/forms/d/e/1FAIpQLSckfb0j59I7TxRQ3gpD3MwsWrOSZvMmLHjKiCvnMqvWrPsPuw/viewform</a:t>
            </a:r>
            <a:r>
              <a:rPr lang="en-GB" sz="1100">
                <a:solidFill>
                  <a:srgbClr val="313087"/>
                </a:solidFill>
              </a:rPr>
              <a:t> </a:t>
            </a:r>
            <a:r>
              <a:rPr b="0" i="0" lang="en-GB" sz="1100" u="none" cap="none" strike="noStrike">
                <a:solidFill>
                  <a:srgbClr val="31308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Thursday, 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March 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2024</a:t>
            </a:r>
            <a:endParaRPr b="1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u="sng">
                <a:solidFill>
                  <a:schemeClr val="hlink"/>
                </a:solidFill>
                <a:hlinkClick r:id="rId4"/>
              </a:rPr>
              <a:t>https://docs.google.com/forms/d/e/1FAIpQLSc0CP3vSd4FLy0IYdDKIPc0RqPUXKggCM5zmatv_1s_Tvhnng/viewform</a:t>
            </a:r>
            <a:r>
              <a:rPr lang="en-GB" sz="1100">
                <a:solidFill>
                  <a:srgbClr val="313087"/>
                </a:solidFill>
              </a:rPr>
              <a:t> 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88" name="Google Shape;1588;g11703d6e84f_0_137"/>
          <p:cNvSpPr txBox="1"/>
          <p:nvPr/>
        </p:nvSpPr>
        <p:spPr>
          <a:xfrm>
            <a:off x="567900" y="1479400"/>
            <a:ext cx="4004100" cy="30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Por favor complete el Formulario de Evaluación para ayudarnos a entender cómo estamos elaborando nuestro trabajo:</a:t>
            </a:r>
            <a:endParaRPr b="0" i="0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Lunes, 2</a:t>
            </a: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Marzo</a:t>
            </a: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2024</a:t>
            </a:r>
            <a:endParaRPr b="1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https://docs.google.com/forms/d/e/1FAIpQLSckfb0j59I7TxRQ3gpD3MwsWrOSZvMmLHjKiCvnMqvWrPsPuw/viewform</a:t>
            </a: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300" u="none" cap="none" strike="noStrike">
                <a:solidFill>
                  <a:schemeClr val="accent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Jueves, 2</a:t>
            </a:r>
            <a:r>
              <a:rPr b="1" lang="en-GB" sz="1300">
                <a:solidFill>
                  <a:schemeClr val="accent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8</a:t>
            </a:r>
            <a:r>
              <a:rPr b="1" i="0" lang="en-GB" sz="1300" u="none" cap="none" strike="noStrike">
                <a:solidFill>
                  <a:schemeClr val="accent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b="1" lang="en-GB" sz="1300">
                <a:solidFill>
                  <a:schemeClr val="accent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Marzo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2024</a:t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u="sng">
                <a:solidFill>
                  <a:schemeClr val="hlink"/>
                </a:solidFill>
                <a:hlinkClick r:id="rId6"/>
              </a:rPr>
              <a:t>https://docs.google.com/forms/d/e/1FAIpQLSc0CP3vSd4FLy0IYdDKIPc0RqPUXKggCM5zmatv_1s_Tvhnng/viewform</a:t>
            </a:r>
            <a:r>
              <a:rPr lang="en-GB" sz="1100">
                <a:solidFill>
                  <a:srgbClr val="313087"/>
                </a:solidFill>
              </a:rPr>
              <a:t> </a:t>
            </a:r>
            <a:r>
              <a:rPr b="0" i="0" lang="en-GB" sz="1100" u="none" cap="none" strike="noStrike">
                <a:solidFill>
                  <a:srgbClr val="31308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FA5"/>
        </a:solidFill>
      </p:bgPr>
    </p:bg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1164b98259f_0_69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Cierre</a:t>
            </a:r>
            <a:r>
              <a:rPr i="1" lang="en-GB" sz="3400"/>
              <a:t> </a:t>
            </a:r>
            <a:endParaRPr i="1" sz="3400"/>
          </a:p>
        </p:txBody>
      </p:sp>
      <p:sp>
        <p:nvSpPr>
          <p:cNvPr id="1594" name="Google Shape;1594;g1164b98259f_0_69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Closing </a:t>
            </a:r>
            <a:endParaRPr sz="34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g11703d6e84f_0_149"/>
          <p:cNvSpPr txBox="1"/>
          <p:nvPr>
            <p:ph type="ctrTitle"/>
          </p:nvPr>
        </p:nvSpPr>
        <p:spPr>
          <a:xfrm>
            <a:off x="4572000" y="2154250"/>
            <a:ext cx="3789900" cy="23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i="1" sz="3400">
              <a:solidFill>
                <a:schemeClr val="accent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i="1" lang="en-GB" sz="3400">
                <a:solidFill>
                  <a:schemeClr val="accent5"/>
                </a:solidFill>
              </a:rPr>
              <a:t>Thank you!</a:t>
            </a:r>
            <a:endParaRPr i="1" sz="3400">
              <a:solidFill>
                <a:schemeClr val="accent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i="1" sz="3400">
              <a:solidFill>
                <a:schemeClr val="accent5"/>
              </a:solidFill>
            </a:endParaRPr>
          </a:p>
        </p:txBody>
      </p:sp>
      <p:sp>
        <p:nvSpPr>
          <p:cNvPr id="1600" name="Google Shape;1600;g11703d6e84f_0_149"/>
          <p:cNvSpPr txBox="1"/>
          <p:nvPr>
            <p:ph type="ctrTitle"/>
          </p:nvPr>
        </p:nvSpPr>
        <p:spPr>
          <a:xfrm>
            <a:off x="447800" y="2085625"/>
            <a:ext cx="3789900" cy="22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sz="3400">
              <a:solidFill>
                <a:srgbClr val="EC008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400">
                <a:solidFill>
                  <a:srgbClr val="EC008C"/>
                </a:solidFill>
              </a:rPr>
              <a:t>¡Gracias!</a:t>
            </a:r>
            <a:endParaRPr sz="3400">
              <a:solidFill>
                <a:srgbClr val="EC008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sz="3400">
              <a:solidFill>
                <a:srgbClr val="EC008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sz="3400">
              <a:solidFill>
                <a:srgbClr val="EC008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sz="3400">
              <a:solidFill>
                <a:srgbClr val="EC008C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05" name="Google Shape;1605;g211015a5a28_1_3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{E3E0E4BA-3950-4E89-9DF0-63CF518B9AC1}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Dirigir la reunion: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Run of show: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está en el fondo observando, asegurándose de que todo funciona bien, e iniciando los ajustes que sean necesarios.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is in the background observing, making sure that everything is running smoothly, and initiating adjustments as deemed necessary.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Luz Macias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b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1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Persona Asignada a Coordinar la Reunión (ahorita son las gerentes)</a:t>
                      </a:r>
                      <a:endParaRPr b="1" sz="11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 </a:t>
                      </a:r>
                      <a:endParaRPr b="1" sz="1000" u="none" cap="none" strike="noStrike">
                        <a:solidFill>
                          <a:srgbClr val="EE2A7B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000" u="none" cap="none" strike="noStrike">
                          <a:solidFill>
                            <a:srgbClr val="EE2A7B"/>
                          </a:solidFill>
                        </a:rPr>
                        <a:t>Person Assigned to Coordinate Meeting (Currently, Managers)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(Permanent Role)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1" sz="12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304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Toma de tiempo: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Timekeeper: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hace todos los esfuerzos para mantener el tiempo, y se ajusta según sea necesario, comunicando a las personas apropiadas en todos los asuntos relacionados con el tiempo.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makes all efforts to keep time, and adjust as necessary, communicating to the appropriate individuals in all time-related matters.</a:t>
                      </a: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Lili</a:t>
                      </a:r>
                      <a:b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10" name="Google Shape;1610;g211015a5a28_1_17"/>
          <p:cNvGraphicFramePr/>
          <p:nvPr/>
        </p:nvGraphicFramePr>
        <p:xfrm>
          <a:off x="192450" y="198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{E3E0E4BA-3950-4E89-9DF0-63CF518B9AC1}</a:tableStyleId>
              </a:tblPr>
              <a:tblGrid>
                <a:gridCol w="2056525"/>
                <a:gridCol w="5517150"/>
                <a:gridCol w="1281300"/>
              </a:tblGrid>
              <a:tr h="422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Monitoreo del chat: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Monitoring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 se comunican con los participantes de la sala de espera para asegurarse de que se han identificado con sus nombres antes del comienzo de la reunión, y monitorean los comentarios/preguntas/etc. para responder y/o asegurarse de que la facilitador/ra este al tanto de que se han hecho esos comentarios/preguntas. (2)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 this role you will communicate with waiting room participants to ensure they have identified themselves with their names prior to the start of the meeting, and monitor comments/questions/etc. to respond and/or ensure that facilitator is aware that those comments/questions have been made.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 Denise/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Amelia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Compartir la presentación: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Share Presentation: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Una persona se encarga de compartir la presentación y otra persona sirve de apoyo, en caso de que la primera persona tenga problemas para compartir la presentación (2)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One person is lead for sharing screen and another person serves as back-up, in case the first person was to face challenges sharing the screen -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6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Ale D</a:t>
                      </a:r>
                      <a:r>
                        <a:rPr b="1" lang="en-GB" sz="1200" u="none" cap="none" strike="noStrike">
                          <a:solidFill>
                            <a:schemeClr val="accent6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/ Edith</a:t>
                      </a:r>
                      <a:endParaRPr b="1" sz="1200" u="none" cap="none" strike="noStrike">
                        <a:solidFill>
                          <a:schemeClr val="accent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0883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Chat de grupo de texto: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Group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crea un chat de grupo en su celular con todo el personal para facilitar la comunicación durante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creates a group chat on their cell phone with all the staff to facilitate communication during the meeting.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 u="none" cap="none" strike="noStrike">
                          <a:highlight>
                            <a:srgbClr val="FFFF00"/>
                          </a:highlight>
                          <a:latin typeface="Cabin"/>
                          <a:ea typeface="Cabin"/>
                          <a:cs typeface="Cabin"/>
                          <a:sym typeface="Cabin"/>
                        </a:rPr>
                        <a:t>Link de / Link for: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-GB" sz="1100" u="sng" cap="none" strike="noStrike">
                          <a:solidFill>
                            <a:schemeClr val="accent4"/>
                          </a:solidFill>
                          <a:latin typeface="Cabin"/>
                          <a:ea typeface="Cabin"/>
                          <a:cs typeface="Cabin"/>
                          <a:sym typeface="Cabin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TEAM CONTACT INFO | contacto del equipo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14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15" name="Google Shape;1615;g211015a5a28_1_10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{E3E0E4BA-3950-4E89-9DF0-63CF518B9AC1}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Muting: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​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Interpretation: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Aunque todos somos responsables de supervisar la interpretación durante la reunión, esta persona se asegura de que la interpretación esté preparada y funcione antes de la reunión.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While all of us are responsible for monitoring interpretation during the meeting, this person ensures interpretation is set up and working prior to the meeting.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Grabación de la reunión: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Meeting recording: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graba la reunión y prepara el archivo de vídeo para subirlo a nuestra página web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records the meeting and prepares the video file to upload to our website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Admisión de participantes: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Admitting Participants: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admitirá a los participantes en la reunión. Solo los participantes con nombre podrán unirse a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this person will admit participants into the meeting. Only participants with name will be allowed to join the meeting.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>
                          <a:solidFill>
                            <a:srgbClr val="EE2A7B"/>
                          </a:solidFill>
                        </a:rPr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b="1" sz="900" u="none" cap="none" strike="noStrike">
                        <a:solidFill>
                          <a:srgbClr val="66666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g11703d6e84f_0_231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6325" y="3751550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1061" name="Google Shape;1061;g11703d6e84f_0_2310" title="Arrow"/>
          <p:cNvCxnSpPr/>
          <p:nvPr/>
        </p:nvCxnSpPr>
        <p:spPr>
          <a:xfrm>
            <a:off x="3307025" y="3158350"/>
            <a:ext cx="24300" cy="6873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62" name="Google Shape;1062;g11703d6e84f_0_2310"/>
          <p:cNvSpPr txBox="1"/>
          <p:nvPr/>
        </p:nvSpPr>
        <p:spPr>
          <a:xfrm>
            <a:off x="259325" y="1378625"/>
            <a:ext cx="2595300" cy="18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Visualice Su Nombre</a:t>
            </a:r>
            <a:endParaRPr b="1" i="0" sz="10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Cambie su nombre:</a:t>
            </a:r>
            <a:endParaRPr b="1" i="0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Pasando la flecha sobre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Participants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/Participantes”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Busca su cuenta y hace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/Más”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"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Rename/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Renombrar".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Añade su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Nombre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Apellido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Comunidad de Best Start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(Este LA, Metro LA, Sur El Monte/El Monte 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Sureste LA)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/Renombrar”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63" name="Google Shape;1063;g11703d6e84f_0_23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9313" y="1672224"/>
            <a:ext cx="2883208" cy="1499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1064" name="Google Shape;1064;g11703d6e84f_0_2310" title="Arrow"/>
          <p:cNvCxnSpPr/>
          <p:nvPr/>
        </p:nvCxnSpPr>
        <p:spPr>
          <a:xfrm flipH="1">
            <a:off x="5420513" y="1643250"/>
            <a:ext cx="145500" cy="3114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1065" name="Google Shape;1065;g11703d6e84f_0_2310" title="Arrow"/>
          <p:cNvCxnSpPr/>
          <p:nvPr/>
        </p:nvCxnSpPr>
        <p:spPr>
          <a:xfrm flipH="1">
            <a:off x="5725013" y="183197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1066" name="Google Shape;1066;g11703d6e84f_0_23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3438" y="2625298"/>
            <a:ext cx="2096851" cy="764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1067" name="Google Shape;1067;g11703d6e84f_0_2310" title="Arrow"/>
          <p:cNvCxnSpPr/>
          <p:nvPr/>
        </p:nvCxnSpPr>
        <p:spPr>
          <a:xfrm flipH="1">
            <a:off x="5333338" y="2768975"/>
            <a:ext cx="181500" cy="3012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1068" name="Google Shape;1068;g11703d6e84f_0_2310" title="Arrow"/>
          <p:cNvCxnSpPr/>
          <p:nvPr/>
        </p:nvCxnSpPr>
        <p:spPr>
          <a:xfrm flipH="1">
            <a:off x="5566013" y="292172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1069" name="Google Shape;1069;g11703d6e84f_0_2310"/>
          <p:cNvGrpSpPr/>
          <p:nvPr/>
        </p:nvGrpSpPr>
        <p:grpSpPr>
          <a:xfrm>
            <a:off x="5415888" y="1337850"/>
            <a:ext cx="344400" cy="305400"/>
            <a:chOff x="4803700" y="618450"/>
            <a:chExt cx="344400" cy="305400"/>
          </a:xfrm>
        </p:grpSpPr>
        <p:sp>
          <p:nvSpPr>
            <p:cNvPr id="1070" name="Google Shape;1070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2" name="Google Shape;1072;g11703d6e84f_0_2310"/>
          <p:cNvGrpSpPr/>
          <p:nvPr/>
        </p:nvGrpSpPr>
        <p:grpSpPr>
          <a:xfrm>
            <a:off x="5760288" y="1497950"/>
            <a:ext cx="344400" cy="305400"/>
            <a:chOff x="4803700" y="618450"/>
            <a:chExt cx="344400" cy="305400"/>
          </a:xfrm>
        </p:grpSpPr>
        <p:sp>
          <p:nvSpPr>
            <p:cNvPr id="1073" name="Google Shape;1073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5" name="Google Shape;1075;g11703d6e84f_0_2310"/>
          <p:cNvGrpSpPr/>
          <p:nvPr/>
        </p:nvGrpSpPr>
        <p:grpSpPr>
          <a:xfrm>
            <a:off x="5405513" y="2513413"/>
            <a:ext cx="344400" cy="305400"/>
            <a:chOff x="4803700" y="618450"/>
            <a:chExt cx="344400" cy="305400"/>
          </a:xfrm>
        </p:grpSpPr>
        <p:sp>
          <p:nvSpPr>
            <p:cNvPr id="1076" name="Google Shape;1076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8" name="Google Shape;1078;g11703d6e84f_0_2310"/>
          <p:cNvGrpSpPr/>
          <p:nvPr/>
        </p:nvGrpSpPr>
        <p:grpSpPr>
          <a:xfrm>
            <a:off x="5644201" y="2708363"/>
            <a:ext cx="344400" cy="305400"/>
            <a:chOff x="4803700" y="618450"/>
            <a:chExt cx="344400" cy="305400"/>
          </a:xfrm>
        </p:grpSpPr>
        <p:sp>
          <p:nvSpPr>
            <p:cNvPr id="1079" name="Google Shape;1079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1" name="Google Shape;1081;g11703d6e84f_0_2310"/>
          <p:cNvSpPr txBox="1"/>
          <p:nvPr/>
        </p:nvSpPr>
        <p:spPr>
          <a:xfrm>
            <a:off x="6335725" y="1501025"/>
            <a:ext cx="2595300" cy="15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Display Name 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Rename yourself:</a:t>
            </a:r>
            <a:endParaRPr b="1" i="1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Hovering cursor over “Participants”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Identify your account and click on “More”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Add you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First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Last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and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Best Start Community 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(East LA, Metro LA, South El Monte/El Monte or Southeast LA)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1082" name="Google Shape;1082;g11703d6e84f_0_2310"/>
          <p:cNvGrpSpPr/>
          <p:nvPr/>
        </p:nvGrpSpPr>
        <p:grpSpPr>
          <a:xfrm>
            <a:off x="3132563" y="3018863"/>
            <a:ext cx="344400" cy="305400"/>
            <a:chOff x="4803700" y="618450"/>
            <a:chExt cx="344400" cy="305400"/>
          </a:xfrm>
        </p:grpSpPr>
        <p:sp>
          <p:nvSpPr>
            <p:cNvPr id="1083" name="Google Shape;1083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11703d6e84f_0_2340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g11703d6e84f_0_2340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g11703d6e84f_0_2340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2" name="Google Shape;1092;g11703d6e84f_0_234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g11703d6e84f_0_2340"/>
          <p:cNvPicPr preferRelativeResize="0"/>
          <p:nvPr/>
        </p:nvPicPr>
        <p:blipFill rotWithShape="1">
          <a:blip r:embed="rId4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4" name="Google Shape;1094;g11703d6e84f_0_2340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1095" name="Google Shape;1095;g11703d6e84f_0_2340" title="Arrow"/>
          <p:cNvCxnSpPr>
            <a:stCxn id="1093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96" name="Google Shape;1096;g11703d6e84f_0_234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097" name="Google Shape;1097;g11703d6e84f_0_2340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98" name="Google Shape;1098;g11703d6e84f_0_234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g11703d6e84f_0_2340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11703d6e84f_0_271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g11703d6e84f_0_271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g11703d6e84f_0_271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7" name="Google Shape;1107;g11703d6e84f_0_271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1108" name="Google Shape;1108;g11703d6e84f_0_271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09" name="Google Shape;1109;g11703d6e84f_0_271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10" name="Google Shape;1110;g11703d6e84f_0_27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1111" name="Google Shape;1111;g11703d6e84f_0_271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2" name="Google Shape;1112;g11703d6e84f_0_271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1113" name="Google Shape;1113;g11703d6e84f_0_2716" title="Arrow"/>
          <p:cNvCxnSpPr>
            <a:stCxn id="1111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14" name="Google Shape;1114;g11703d6e84f_0_271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115" name="Google Shape;1115;g11703d6e84f_0_271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16" name="Google Shape;1116;g11703d6e84f_0_271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g11703d6e84f_0_271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11703d6e84f_0_274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3" name="Google Shape;1123;g11703d6e84f_0_274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4" name="Google Shape;1124;g11703d6e84f_0_274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5" name="Google Shape;1125;g11703d6e84f_0_274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1126" name="Google Shape;1126;g11703d6e84f_0_274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27" name="Google Shape;1127;g11703d6e84f_0_274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28" name="Google Shape;1128;g11703d6e84f_0_27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1129" name="Google Shape;1129;g11703d6e84f_0_2741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0" name="Google Shape;1130;g11703d6e84f_0_274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1131" name="Google Shape;1131;g11703d6e84f_0_2741" title="Arrow"/>
          <p:cNvCxnSpPr>
            <a:stCxn id="1129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32" name="Google Shape;1132;g11703d6e84f_0_274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133" name="Google Shape;1133;g11703d6e84f_0_274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34" name="Google Shape;1134;g11703d6e84f_0_274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g11703d6e84f_0_274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1136" name="Google Shape;1136;g11703d6e84f_0_274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37" name="Google Shape;1137;g11703d6e84f_0_274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Anne Guzman</dc:creator>
</cp:coreProperties>
</file>